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01"/>
  </p:notesMasterIdLst>
  <p:sldIdLst>
    <p:sldId id="256" r:id="rId2"/>
    <p:sldId id="371" r:id="rId3"/>
    <p:sldId id="372" r:id="rId4"/>
    <p:sldId id="373"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87" r:id="rId19"/>
    <p:sldId id="388" r:id="rId20"/>
    <p:sldId id="389" r:id="rId21"/>
    <p:sldId id="390" r:id="rId22"/>
    <p:sldId id="391" r:id="rId23"/>
    <p:sldId id="392" r:id="rId24"/>
    <p:sldId id="393" r:id="rId25"/>
    <p:sldId id="359" r:id="rId26"/>
    <p:sldId id="257" r:id="rId27"/>
    <p:sldId id="258" r:id="rId28"/>
    <p:sldId id="259" r:id="rId29"/>
    <p:sldId id="261" r:id="rId30"/>
    <p:sldId id="262" r:id="rId31"/>
    <p:sldId id="263" r:id="rId32"/>
    <p:sldId id="314" r:id="rId33"/>
    <p:sldId id="315" r:id="rId34"/>
    <p:sldId id="316" r:id="rId35"/>
    <p:sldId id="317" r:id="rId36"/>
    <p:sldId id="318" r:id="rId37"/>
    <p:sldId id="319" r:id="rId38"/>
    <p:sldId id="320" r:id="rId39"/>
    <p:sldId id="321" r:id="rId40"/>
    <p:sldId id="322" r:id="rId41"/>
    <p:sldId id="275" r:id="rId42"/>
    <p:sldId id="274" r:id="rId43"/>
    <p:sldId id="276"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313" r:id="rId62"/>
    <p:sldId id="295" r:id="rId63"/>
    <p:sldId id="296" r:id="rId64"/>
    <p:sldId id="297" r:id="rId65"/>
    <p:sldId id="298" r:id="rId66"/>
    <p:sldId id="299" r:id="rId67"/>
    <p:sldId id="365" r:id="rId68"/>
    <p:sldId id="301" r:id="rId69"/>
    <p:sldId id="323" r:id="rId70"/>
    <p:sldId id="366" r:id="rId71"/>
    <p:sldId id="303" r:id="rId72"/>
    <p:sldId id="332" r:id="rId73"/>
    <p:sldId id="331" r:id="rId74"/>
    <p:sldId id="333" r:id="rId75"/>
    <p:sldId id="367" r:id="rId76"/>
    <p:sldId id="335" r:id="rId77"/>
    <p:sldId id="338" r:id="rId78"/>
    <p:sldId id="356" r:id="rId79"/>
    <p:sldId id="357" r:id="rId80"/>
    <p:sldId id="368" r:id="rId81"/>
    <p:sldId id="369" r:id="rId82"/>
    <p:sldId id="339" r:id="rId83"/>
    <p:sldId id="340" r:id="rId84"/>
    <p:sldId id="341" r:id="rId85"/>
    <p:sldId id="342" r:id="rId86"/>
    <p:sldId id="344" r:id="rId87"/>
    <p:sldId id="343" r:id="rId88"/>
    <p:sldId id="345" r:id="rId89"/>
    <p:sldId id="346" r:id="rId90"/>
    <p:sldId id="347" r:id="rId91"/>
    <p:sldId id="348" r:id="rId92"/>
    <p:sldId id="349" r:id="rId93"/>
    <p:sldId id="350" r:id="rId94"/>
    <p:sldId id="351" r:id="rId95"/>
    <p:sldId id="352" r:id="rId96"/>
    <p:sldId id="353" r:id="rId97"/>
    <p:sldId id="336" r:id="rId98"/>
    <p:sldId id="337" r:id="rId99"/>
    <p:sldId id="370"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5747CD-C3F3-AE45-9410-16A5D8C78FC4}">
          <p14:sldIdLst>
            <p14:sldId id="256"/>
          </p14:sldIdLst>
        </p14:section>
        <p14:section name="Mean Stack" id="{99063964-D3C9-D543-9376-CFFB961E436B}">
          <p14:sldIdLst>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59"/>
            <p14:sldId id="257"/>
            <p14:sldId id="258"/>
            <p14:sldId id="259"/>
            <p14:sldId id="261"/>
            <p14:sldId id="262"/>
            <p14:sldId id="263"/>
          </p14:sldIdLst>
        </p14:section>
        <p14:section name="Current State" id="{CCA8BB6D-6BBB-D94B-8EE8-BA8B199708E1}">
          <p14:sldIdLst>
            <p14:sldId id="314"/>
            <p14:sldId id="315"/>
            <p14:sldId id="316"/>
            <p14:sldId id="317"/>
            <p14:sldId id="318"/>
            <p14:sldId id="319"/>
            <p14:sldId id="320"/>
            <p14:sldId id="321"/>
            <p14:sldId id="322"/>
            <p14:sldId id="275"/>
            <p14:sldId id="274"/>
            <p14:sldId id="276"/>
            <p14:sldId id="278"/>
            <p14:sldId id="279"/>
            <p14:sldId id="280"/>
            <p14:sldId id="281"/>
            <p14:sldId id="282"/>
            <p14:sldId id="283"/>
            <p14:sldId id="284"/>
            <p14:sldId id="285"/>
            <p14:sldId id="286"/>
            <p14:sldId id="287"/>
            <p14:sldId id="288"/>
            <p14:sldId id="289"/>
            <p14:sldId id="290"/>
            <p14:sldId id="291"/>
            <p14:sldId id="292"/>
            <p14:sldId id="293"/>
            <p14:sldId id="294"/>
            <p14:sldId id="313"/>
            <p14:sldId id="295"/>
            <p14:sldId id="296"/>
            <p14:sldId id="297"/>
            <p14:sldId id="298"/>
            <p14:sldId id="299"/>
          </p14:sldIdLst>
        </p14:section>
        <p14:section name="Problem with JS" id="{3DD0962E-929F-9A4E-BB56-A09037B1215C}">
          <p14:sldIdLst>
            <p14:sldId id="365"/>
            <p14:sldId id="301"/>
            <p14:sldId id="323"/>
            <p14:sldId id="366"/>
          </p14:sldIdLst>
        </p14:section>
        <p14:section name="What did they Do?" id="{B309FFE1-AB44-F846-A160-DAC6F08F26D9}">
          <p14:sldIdLst>
            <p14:sldId id="303"/>
            <p14:sldId id="332"/>
            <p14:sldId id="331"/>
            <p14:sldId id="333"/>
            <p14:sldId id="367"/>
            <p14:sldId id="335"/>
            <p14:sldId id="338"/>
            <p14:sldId id="356"/>
            <p14:sldId id="357"/>
          </p14:sldIdLst>
        </p14:section>
        <p14:section name="Setting Up the Environment" id="{08B41C1A-DE2E-5D41-AE87-CDF8ED1E5CB5}">
          <p14:sldIdLst>
            <p14:sldId id="368"/>
            <p14:sldId id="369"/>
          </p14:sldIdLst>
        </p14:section>
        <p14:section name="Coding TS" id="{32BBE7DE-A4D9-4F45-84C0-A47BA4442624}">
          <p14:sldIdLst>
            <p14:sldId id="339"/>
            <p14:sldId id="340"/>
            <p14:sldId id="341"/>
            <p14:sldId id="342"/>
            <p14:sldId id="344"/>
            <p14:sldId id="343"/>
          </p14:sldIdLst>
        </p14:section>
        <p14:section name="Functions" id="{C494308D-013D-964D-B57D-C995B44C77E5}">
          <p14:sldIdLst>
            <p14:sldId id="345"/>
            <p14:sldId id="346"/>
            <p14:sldId id="347"/>
            <p14:sldId id="348"/>
            <p14:sldId id="349"/>
            <p14:sldId id="350"/>
            <p14:sldId id="351"/>
            <p14:sldId id="352"/>
          </p14:sldIdLst>
        </p14:section>
        <p14:section name="Interfaces" id="{69E68AF1-AADF-4448-96A1-1535118149B9}">
          <p14:sldIdLst>
            <p14:sldId id="353"/>
          </p14:sldIdLst>
        </p14:section>
        <p14:section name="Encapsulation" id="{F1827C22-E3B0-9246-9D3E-295D5C704AA0}">
          <p14:sldIdLst>
            <p14:sldId id="336"/>
            <p14:sldId id="337"/>
            <p14:sldId id="3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sco Employe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3D"/>
    <a:srgbClr val="FFAC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71566"/>
  </p:normalViewPr>
  <p:slideViewPr>
    <p:cSldViewPr snapToGrid="0" snapToObjects="1">
      <p:cViewPr varScale="1">
        <p:scale>
          <a:sx n="82" d="100"/>
          <a:sy n="82" d="100"/>
        </p:scale>
        <p:origin x="192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commentAuthors" Target="commentAuthors.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2-12T23:37:14.203" idx="1">
    <p:pos x="3025" y="3667"/>
    <p:text>IncrementDecrementExample03.htm
IncrementDecrementExample04.htm</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C5A30-E667-5149-90EF-9EA9840FD047}" type="doc">
      <dgm:prSet loTypeId="urn:microsoft.com/office/officeart/2005/8/layout/process1" loCatId="" qsTypeId="urn:microsoft.com/office/officeart/2005/8/quickstyle/simple4" qsCatId="simple" csTypeId="urn:microsoft.com/office/officeart/2005/8/colors/accent1_2" csCatId="accent1" phldr="1"/>
      <dgm:spPr/>
    </dgm:pt>
    <dgm:pt modelId="{3C2BAC4A-B691-DC4F-8D04-F33383351011}" type="pres">
      <dgm:prSet presAssocID="{8F1C5A30-E667-5149-90EF-9EA9840FD047}" presName="Name0" presStyleCnt="0">
        <dgm:presLayoutVars>
          <dgm:dir/>
          <dgm:resizeHandles val="exact"/>
        </dgm:presLayoutVars>
      </dgm:prSet>
      <dgm:spPr/>
    </dgm:pt>
  </dgm:ptLst>
  <dgm:cxnLst>
    <dgm:cxn modelId="{4EAABEA9-1D41-4948-90C5-0453E6E40E7C}" type="presOf" srcId="{8F1C5A30-E667-5149-90EF-9EA9840FD047}" destId="{3C2BAC4A-B691-DC4F-8D04-F33383351011}"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C5A30-E667-5149-90EF-9EA9840FD047}" type="doc">
      <dgm:prSet loTypeId="urn:microsoft.com/office/officeart/2005/8/layout/process1" loCatId="" qsTypeId="urn:microsoft.com/office/officeart/2005/8/quickstyle/simple4" qsCatId="simple" csTypeId="urn:microsoft.com/office/officeart/2005/8/colors/accent1_2" csCatId="accent1" phldr="1"/>
      <dgm:spPr/>
    </dgm:pt>
    <dgm:pt modelId="{3C2BAC4A-B691-DC4F-8D04-F33383351011}" type="pres">
      <dgm:prSet presAssocID="{8F1C5A30-E667-5149-90EF-9EA9840FD047}" presName="Name0" presStyleCnt="0">
        <dgm:presLayoutVars>
          <dgm:dir/>
          <dgm:resizeHandles val="exact"/>
        </dgm:presLayoutVars>
      </dgm:prSet>
      <dgm:spPr/>
    </dgm:pt>
  </dgm:ptLst>
  <dgm:cxnLst>
    <dgm:cxn modelId="{7C2D9EE6-67F3-A44D-ABEE-41F05AAE8978}" type="presOf" srcId="{8F1C5A30-E667-5149-90EF-9EA9840FD047}" destId="{3C2BAC4A-B691-DC4F-8D04-F33383351011}" srcOrd="0" destOrd="0" presId="urn:microsoft.com/office/officeart/2005/8/layout/process1"/>
  </dgm:cxnLst>
  <dgm:bg/>
  <dgm:whole>
    <a:ln>
      <a:solidFill>
        <a:schemeClr val="accent1">
          <a:shade val="50000"/>
        </a:schemeClr>
      </a:solidFill>
      <a:prstDash val="sysDot"/>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C9C25-4D23-4342-BCBD-BFBCA94967B5}" type="doc">
      <dgm:prSet loTypeId="urn:microsoft.com/office/officeart/2005/8/layout/process5" loCatId="" qsTypeId="urn:microsoft.com/office/officeart/2005/8/quickstyle/simple4" qsCatId="simple" csTypeId="urn:microsoft.com/office/officeart/2005/8/colors/accent1_2" csCatId="accent1" phldr="1"/>
      <dgm:spPr/>
      <dgm:t>
        <a:bodyPr/>
        <a:lstStyle/>
        <a:p>
          <a:endParaRPr lang="en-US"/>
        </a:p>
      </dgm:t>
    </dgm:pt>
    <dgm:pt modelId="{49820DFE-903D-9940-8679-46A9BDD46DF3}">
      <dgm:prSet phldrT="[Text]"/>
      <dgm:spPr>
        <a:solidFill>
          <a:srgbClr val="FFC000"/>
        </a:solidFill>
      </dgm:spPr>
      <dgm:t>
        <a:bodyPr/>
        <a:lstStyle/>
        <a:p>
          <a:r>
            <a:rPr lang="en-US" dirty="0" smtClean="0"/>
            <a:t>Introducing Typescript</a:t>
          </a:r>
          <a:endParaRPr lang="en-US" dirty="0"/>
        </a:p>
      </dgm:t>
    </dgm:pt>
    <dgm:pt modelId="{11F4B7B3-8456-F94D-9C53-2C7B1ED43F40}" type="parTrans" cxnId="{4FA9322B-9CAE-EB4A-90AD-1A91CAC2C910}">
      <dgm:prSet/>
      <dgm:spPr/>
      <dgm:t>
        <a:bodyPr/>
        <a:lstStyle/>
        <a:p>
          <a:endParaRPr lang="en-US"/>
        </a:p>
      </dgm:t>
    </dgm:pt>
    <dgm:pt modelId="{49EDB82E-CDA8-F742-9DF3-E7542CE7825F}" type="sibTrans" cxnId="{4FA9322B-9CAE-EB4A-90AD-1A91CAC2C910}">
      <dgm:prSet/>
      <dgm:spPr/>
      <dgm:t>
        <a:bodyPr/>
        <a:lstStyle/>
        <a:p>
          <a:endParaRPr lang="en-US"/>
        </a:p>
      </dgm:t>
    </dgm:pt>
    <dgm:pt modelId="{F3AB3E50-0E8D-1E4C-8937-84218999639C}">
      <dgm:prSet phldrT="[Text]"/>
      <dgm:spPr>
        <a:solidFill>
          <a:srgbClr val="FFC000"/>
        </a:solidFill>
      </dgm:spPr>
      <dgm:t>
        <a:bodyPr/>
        <a:lstStyle/>
        <a:p>
          <a:r>
            <a:rPr lang="en-US" dirty="0" smtClean="0"/>
            <a:t>Typescript Concepts.</a:t>
          </a:r>
          <a:endParaRPr lang="en-US" dirty="0"/>
        </a:p>
      </dgm:t>
    </dgm:pt>
    <dgm:pt modelId="{82152645-71C7-174D-A00B-D825DC92D1A3}" type="parTrans" cxnId="{D355DCBA-1201-E24C-A138-4AC1B7B3A169}">
      <dgm:prSet/>
      <dgm:spPr/>
      <dgm:t>
        <a:bodyPr/>
        <a:lstStyle/>
        <a:p>
          <a:endParaRPr lang="en-US"/>
        </a:p>
      </dgm:t>
    </dgm:pt>
    <dgm:pt modelId="{A265E404-C078-B24A-A3AA-B9D79F6BEE70}" type="sibTrans" cxnId="{D355DCBA-1201-E24C-A138-4AC1B7B3A169}">
      <dgm:prSet/>
      <dgm:spPr/>
      <dgm:t>
        <a:bodyPr/>
        <a:lstStyle/>
        <a:p>
          <a:endParaRPr lang="en-US"/>
        </a:p>
      </dgm:t>
    </dgm:pt>
    <dgm:pt modelId="{9EBB3E60-08CE-F04F-B9DB-2C87A1E57718}">
      <dgm:prSet phldrT="[Text]"/>
      <dgm:spPr>
        <a:solidFill>
          <a:srgbClr val="FFC000"/>
        </a:solidFill>
      </dgm:spPr>
      <dgm:t>
        <a:bodyPr/>
        <a:lstStyle/>
        <a:p>
          <a:r>
            <a:rPr lang="en-US" dirty="0" smtClean="0"/>
            <a:t>Angular Components</a:t>
          </a:r>
          <a:endParaRPr lang="en-US" dirty="0"/>
        </a:p>
      </dgm:t>
    </dgm:pt>
    <dgm:pt modelId="{4DFAE7F6-0DC7-2E4F-8A1C-463730D032DF}" type="parTrans" cxnId="{5B5F053D-3E99-3048-B617-33419F8DBBA9}">
      <dgm:prSet/>
      <dgm:spPr/>
      <dgm:t>
        <a:bodyPr/>
        <a:lstStyle/>
        <a:p>
          <a:endParaRPr lang="en-US"/>
        </a:p>
      </dgm:t>
    </dgm:pt>
    <dgm:pt modelId="{DBDFB804-2825-2345-A852-A58011A71112}" type="sibTrans" cxnId="{5B5F053D-3E99-3048-B617-33419F8DBBA9}">
      <dgm:prSet/>
      <dgm:spPr/>
      <dgm:t>
        <a:bodyPr/>
        <a:lstStyle/>
        <a:p>
          <a:endParaRPr lang="en-US"/>
        </a:p>
      </dgm:t>
    </dgm:pt>
    <dgm:pt modelId="{10D8A113-20BC-E74B-8931-115940E9458B}">
      <dgm:prSet phldrT="[Text]"/>
      <dgm:spPr>
        <a:solidFill>
          <a:srgbClr val="FFC000"/>
        </a:solidFill>
      </dgm:spPr>
      <dgm:t>
        <a:bodyPr/>
        <a:lstStyle/>
        <a:p>
          <a:r>
            <a:rPr lang="en-US" dirty="0" smtClean="0"/>
            <a:t>Angular Services.</a:t>
          </a:r>
          <a:endParaRPr lang="en-US" dirty="0"/>
        </a:p>
      </dgm:t>
    </dgm:pt>
    <dgm:pt modelId="{8CD67157-7042-2446-AE27-D31BA1E8D0B1}" type="parTrans" cxnId="{F43301B2-668F-9847-8D30-D23369B432B8}">
      <dgm:prSet/>
      <dgm:spPr/>
      <dgm:t>
        <a:bodyPr/>
        <a:lstStyle/>
        <a:p>
          <a:endParaRPr lang="en-US"/>
        </a:p>
      </dgm:t>
    </dgm:pt>
    <dgm:pt modelId="{2B2E13EE-548E-2C42-A4DC-39C9216CC05B}" type="sibTrans" cxnId="{F43301B2-668F-9847-8D30-D23369B432B8}">
      <dgm:prSet/>
      <dgm:spPr/>
      <dgm:t>
        <a:bodyPr/>
        <a:lstStyle/>
        <a:p>
          <a:endParaRPr lang="en-US"/>
        </a:p>
      </dgm:t>
    </dgm:pt>
    <dgm:pt modelId="{AE882987-4193-4F4C-9DCB-8A0582A86BB2}">
      <dgm:prSet/>
      <dgm:spPr>
        <a:solidFill>
          <a:srgbClr val="FFC000"/>
        </a:solidFill>
      </dgm:spPr>
      <dgm:t>
        <a:bodyPr/>
        <a:lstStyle/>
        <a:p>
          <a:r>
            <a:rPr lang="en-US" dirty="0" smtClean="0"/>
            <a:t>Angular Modules.</a:t>
          </a:r>
          <a:endParaRPr lang="en-US" dirty="0"/>
        </a:p>
      </dgm:t>
    </dgm:pt>
    <dgm:pt modelId="{F827F15A-EBF5-DF46-9EA9-E5EEFD5C24CF}" type="parTrans" cxnId="{736170B7-CA34-6B46-85AB-31893796040F}">
      <dgm:prSet/>
      <dgm:spPr/>
      <dgm:t>
        <a:bodyPr/>
        <a:lstStyle/>
        <a:p>
          <a:endParaRPr lang="en-US"/>
        </a:p>
      </dgm:t>
    </dgm:pt>
    <dgm:pt modelId="{3AE779F6-C79B-6B49-BB0D-B26EBA4E08ED}" type="sibTrans" cxnId="{736170B7-CA34-6B46-85AB-31893796040F}">
      <dgm:prSet/>
      <dgm:spPr/>
      <dgm:t>
        <a:bodyPr/>
        <a:lstStyle/>
        <a:p>
          <a:endParaRPr lang="en-US"/>
        </a:p>
      </dgm:t>
    </dgm:pt>
    <dgm:pt modelId="{90805585-4FBB-1345-BEFB-B75A87D9683B}">
      <dgm:prSet phldrT="[Text]"/>
      <dgm:spPr>
        <a:solidFill>
          <a:srgbClr val="FFC000"/>
        </a:solidFill>
      </dgm:spPr>
      <dgm:t>
        <a:bodyPr/>
        <a:lstStyle/>
        <a:p>
          <a:r>
            <a:rPr lang="en-US" dirty="0" smtClean="0"/>
            <a:t>Angular Routing.</a:t>
          </a:r>
          <a:endParaRPr lang="en-US" dirty="0"/>
        </a:p>
      </dgm:t>
    </dgm:pt>
    <dgm:pt modelId="{790FE265-B333-C048-BA64-DE0AEF801CC3}" type="sibTrans" cxnId="{050B19F9-E3D0-7C46-ABD9-B74BCA59FC13}">
      <dgm:prSet/>
      <dgm:spPr/>
      <dgm:t>
        <a:bodyPr/>
        <a:lstStyle/>
        <a:p>
          <a:endParaRPr lang="en-US"/>
        </a:p>
      </dgm:t>
    </dgm:pt>
    <dgm:pt modelId="{A6234E97-74DC-B24B-8DB9-2100156CB66F}" type="parTrans" cxnId="{050B19F9-E3D0-7C46-ABD9-B74BCA59FC13}">
      <dgm:prSet/>
      <dgm:spPr/>
      <dgm:t>
        <a:bodyPr/>
        <a:lstStyle/>
        <a:p>
          <a:endParaRPr lang="en-US"/>
        </a:p>
      </dgm:t>
    </dgm:pt>
    <dgm:pt modelId="{4D17399C-574B-504F-AA01-BABC574E6E68}">
      <dgm:prSet/>
      <dgm:spPr>
        <a:solidFill>
          <a:srgbClr val="FFC000"/>
        </a:solidFill>
      </dgm:spPr>
      <dgm:t>
        <a:bodyPr/>
        <a:lstStyle/>
        <a:p>
          <a:r>
            <a:rPr lang="en-US" dirty="0" smtClean="0"/>
            <a:t>Angular Styling </a:t>
          </a:r>
          <a:endParaRPr lang="en-US" dirty="0"/>
        </a:p>
      </dgm:t>
    </dgm:pt>
    <dgm:pt modelId="{C2D4369E-ED69-6E41-89F7-D2C34D49E3B9}" type="parTrans" cxnId="{D8B52D28-CC7E-BE41-A47E-A90EC0A87AB9}">
      <dgm:prSet/>
      <dgm:spPr/>
      <dgm:t>
        <a:bodyPr/>
        <a:lstStyle/>
        <a:p>
          <a:endParaRPr lang="en-US"/>
        </a:p>
      </dgm:t>
    </dgm:pt>
    <dgm:pt modelId="{654A208F-68B4-9848-8CAF-AF6B580A0853}" type="sibTrans" cxnId="{D8B52D28-CC7E-BE41-A47E-A90EC0A87AB9}">
      <dgm:prSet/>
      <dgm:spPr/>
      <dgm:t>
        <a:bodyPr/>
        <a:lstStyle/>
        <a:p>
          <a:endParaRPr lang="en-US"/>
        </a:p>
      </dgm:t>
    </dgm:pt>
    <dgm:pt modelId="{B9B5DBA0-11AB-4845-A4C4-1F848D37D7A7}">
      <dgm:prSet/>
      <dgm:spPr>
        <a:solidFill>
          <a:srgbClr val="FFC000"/>
        </a:solidFill>
      </dgm:spPr>
      <dgm:t>
        <a:bodyPr/>
        <a:lstStyle/>
        <a:p>
          <a:r>
            <a:rPr lang="en-US" dirty="0" smtClean="0"/>
            <a:t>Angular Directives and Pipes</a:t>
          </a:r>
          <a:endParaRPr lang="en-US" dirty="0"/>
        </a:p>
      </dgm:t>
    </dgm:pt>
    <dgm:pt modelId="{1E735C20-152E-3341-95BF-8359074E6C30}" type="parTrans" cxnId="{DB302122-C154-514A-9FE9-0130CB99090D}">
      <dgm:prSet/>
      <dgm:spPr/>
      <dgm:t>
        <a:bodyPr/>
        <a:lstStyle/>
        <a:p>
          <a:endParaRPr lang="en-US"/>
        </a:p>
      </dgm:t>
    </dgm:pt>
    <dgm:pt modelId="{C7DA05E4-3156-8E47-A206-91776AF22E15}" type="sibTrans" cxnId="{DB302122-C154-514A-9FE9-0130CB99090D}">
      <dgm:prSet/>
      <dgm:spPr/>
      <dgm:t>
        <a:bodyPr/>
        <a:lstStyle/>
        <a:p>
          <a:endParaRPr lang="en-US"/>
        </a:p>
      </dgm:t>
    </dgm:pt>
    <dgm:pt modelId="{FD611B65-96C3-3A4F-A2AC-5FD99A95BEBC}" type="pres">
      <dgm:prSet presAssocID="{6D1C9C25-4D23-4342-BCBD-BFBCA94967B5}" presName="diagram" presStyleCnt="0">
        <dgm:presLayoutVars>
          <dgm:dir/>
          <dgm:resizeHandles val="exact"/>
        </dgm:presLayoutVars>
      </dgm:prSet>
      <dgm:spPr/>
      <dgm:t>
        <a:bodyPr/>
        <a:lstStyle/>
        <a:p>
          <a:endParaRPr lang="en-US"/>
        </a:p>
      </dgm:t>
    </dgm:pt>
    <dgm:pt modelId="{80EB67BC-7AE3-564C-9DF1-483DCAAE39B6}" type="pres">
      <dgm:prSet presAssocID="{49820DFE-903D-9940-8679-46A9BDD46DF3}" presName="node" presStyleLbl="node1" presStyleIdx="0" presStyleCnt="8">
        <dgm:presLayoutVars>
          <dgm:bulletEnabled val="1"/>
        </dgm:presLayoutVars>
      </dgm:prSet>
      <dgm:spPr/>
      <dgm:t>
        <a:bodyPr/>
        <a:lstStyle/>
        <a:p>
          <a:endParaRPr lang="en-US"/>
        </a:p>
      </dgm:t>
    </dgm:pt>
    <dgm:pt modelId="{21015890-193D-9C48-AFBE-4D6BE20CB909}" type="pres">
      <dgm:prSet presAssocID="{49EDB82E-CDA8-F742-9DF3-E7542CE7825F}" presName="sibTrans" presStyleLbl="sibTrans2D1" presStyleIdx="0" presStyleCnt="7"/>
      <dgm:spPr/>
      <dgm:t>
        <a:bodyPr/>
        <a:lstStyle/>
        <a:p>
          <a:endParaRPr lang="en-US"/>
        </a:p>
      </dgm:t>
    </dgm:pt>
    <dgm:pt modelId="{919A5F3F-30B9-BE41-BBB1-110CAEF3FBF2}" type="pres">
      <dgm:prSet presAssocID="{49EDB82E-CDA8-F742-9DF3-E7542CE7825F}" presName="connectorText" presStyleLbl="sibTrans2D1" presStyleIdx="0" presStyleCnt="7"/>
      <dgm:spPr/>
      <dgm:t>
        <a:bodyPr/>
        <a:lstStyle/>
        <a:p>
          <a:endParaRPr lang="en-US"/>
        </a:p>
      </dgm:t>
    </dgm:pt>
    <dgm:pt modelId="{E47E4040-846E-4845-A9A4-E1E223D39909}" type="pres">
      <dgm:prSet presAssocID="{F3AB3E50-0E8D-1E4C-8937-84218999639C}" presName="node" presStyleLbl="node1" presStyleIdx="1" presStyleCnt="8">
        <dgm:presLayoutVars>
          <dgm:bulletEnabled val="1"/>
        </dgm:presLayoutVars>
      </dgm:prSet>
      <dgm:spPr/>
      <dgm:t>
        <a:bodyPr/>
        <a:lstStyle/>
        <a:p>
          <a:endParaRPr lang="en-US"/>
        </a:p>
      </dgm:t>
    </dgm:pt>
    <dgm:pt modelId="{DEF8CC04-838C-E148-B94F-B2CBB4B30B15}" type="pres">
      <dgm:prSet presAssocID="{A265E404-C078-B24A-A3AA-B9D79F6BEE70}" presName="sibTrans" presStyleLbl="sibTrans2D1" presStyleIdx="1" presStyleCnt="7"/>
      <dgm:spPr/>
      <dgm:t>
        <a:bodyPr/>
        <a:lstStyle/>
        <a:p>
          <a:endParaRPr lang="en-US"/>
        </a:p>
      </dgm:t>
    </dgm:pt>
    <dgm:pt modelId="{AEC9EB17-3983-6744-A003-42BAFACC72D2}" type="pres">
      <dgm:prSet presAssocID="{A265E404-C078-B24A-A3AA-B9D79F6BEE70}" presName="connectorText" presStyleLbl="sibTrans2D1" presStyleIdx="1" presStyleCnt="7"/>
      <dgm:spPr/>
      <dgm:t>
        <a:bodyPr/>
        <a:lstStyle/>
        <a:p>
          <a:endParaRPr lang="en-US"/>
        </a:p>
      </dgm:t>
    </dgm:pt>
    <dgm:pt modelId="{07C624F9-7FCC-1F4D-A22A-F0D0CAFAB507}" type="pres">
      <dgm:prSet presAssocID="{9EBB3E60-08CE-F04F-B9DB-2C87A1E57718}" presName="node" presStyleLbl="node1" presStyleIdx="2" presStyleCnt="8">
        <dgm:presLayoutVars>
          <dgm:bulletEnabled val="1"/>
        </dgm:presLayoutVars>
      </dgm:prSet>
      <dgm:spPr/>
      <dgm:t>
        <a:bodyPr/>
        <a:lstStyle/>
        <a:p>
          <a:endParaRPr lang="en-US"/>
        </a:p>
      </dgm:t>
    </dgm:pt>
    <dgm:pt modelId="{DB211AE6-0882-F94A-A071-27F275C27779}" type="pres">
      <dgm:prSet presAssocID="{DBDFB804-2825-2345-A852-A58011A71112}" presName="sibTrans" presStyleLbl="sibTrans2D1" presStyleIdx="2" presStyleCnt="7"/>
      <dgm:spPr/>
      <dgm:t>
        <a:bodyPr/>
        <a:lstStyle/>
        <a:p>
          <a:endParaRPr lang="en-US"/>
        </a:p>
      </dgm:t>
    </dgm:pt>
    <dgm:pt modelId="{796414BD-FDB6-AA4E-814B-8902CECC70FB}" type="pres">
      <dgm:prSet presAssocID="{DBDFB804-2825-2345-A852-A58011A71112}" presName="connectorText" presStyleLbl="sibTrans2D1" presStyleIdx="2" presStyleCnt="7"/>
      <dgm:spPr/>
      <dgm:t>
        <a:bodyPr/>
        <a:lstStyle/>
        <a:p>
          <a:endParaRPr lang="en-US"/>
        </a:p>
      </dgm:t>
    </dgm:pt>
    <dgm:pt modelId="{74FF09A3-7DC3-BA49-83A4-5D832DBDB723}" type="pres">
      <dgm:prSet presAssocID="{90805585-4FBB-1345-BEFB-B75A87D9683B}" presName="node" presStyleLbl="node1" presStyleIdx="3" presStyleCnt="8">
        <dgm:presLayoutVars>
          <dgm:bulletEnabled val="1"/>
        </dgm:presLayoutVars>
      </dgm:prSet>
      <dgm:spPr/>
      <dgm:t>
        <a:bodyPr/>
        <a:lstStyle/>
        <a:p>
          <a:endParaRPr lang="en-US"/>
        </a:p>
      </dgm:t>
    </dgm:pt>
    <dgm:pt modelId="{282A8911-73C3-0F4B-8C42-074820390688}" type="pres">
      <dgm:prSet presAssocID="{790FE265-B333-C048-BA64-DE0AEF801CC3}" presName="sibTrans" presStyleLbl="sibTrans2D1" presStyleIdx="3" presStyleCnt="7"/>
      <dgm:spPr/>
      <dgm:t>
        <a:bodyPr/>
        <a:lstStyle/>
        <a:p>
          <a:endParaRPr lang="en-US"/>
        </a:p>
      </dgm:t>
    </dgm:pt>
    <dgm:pt modelId="{9E605E5E-A398-D840-8B11-EFF73F88EF44}" type="pres">
      <dgm:prSet presAssocID="{790FE265-B333-C048-BA64-DE0AEF801CC3}" presName="connectorText" presStyleLbl="sibTrans2D1" presStyleIdx="3" presStyleCnt="7"/>
      <dgm:spPr/>
      <dgm:t>
        <a:bodyPr/>
        <a:lstStyle/>
        <a:p>
          <a:endParaRPr lang="en-US"/>
        </a:p>
      </dgm:t>
    </dgm:pt>
    <dgm:pt modelId="{9CDAA836-55FC-DD4E-8DC2-530C823238D4}" type="pres">
      <dgm:prSet presAssocID="{10D8A113-20BC-E74B-8931-115940E9458B}" presName="node" presStyleLbl="node1" presStyleIdx="4" presStyleCnt="8">
        <dgm:presLayoutVars>
          <dgm:bulletEnabled val="1"/>
        </dgm:presLayoutVars>
      </dgm:prSet>
      <dgm:spPr/>
      <dgm:t>
        <a:bodyPr/>
        <a:lstStyle/>
        <a:p>
          <a:endParaRPr lang="en-US"/>
        </a:p>
      </dgm:t>
    </dgm:pt>
    <dgm:pt modelId="{1EB9898D-2C4F-A44D-9004-139DD1087164}" type="pres">
      <dgm:prSet presAssocID="{2B2E13EE-548E-2C42-A4DC-39C9216CC05B}" presName="sibTrans" presStyleLbl="sibTrans2D1" presStyleIdx="4" presStyleCnt="7"/>
      <dgm:spPr/>
      <dgm:t>
        <a:bodyPr/>
        <a:lstStyle/>
        <a:p>
          <a:endParaRPr lang="en-US"/>
        </a:p>
      </dgm:t>
    </dgm:pt>
    <dgm:pt modelId="{9E3C7DD1-2168-9F4D-8ED2-66410C1A4168}" type="pres">
      <dgm:prSet presAssocID="{2B2E13EE-548E-2C42-A4DC-39C9216CC05B}" presName="connectorText" presStyleLbl="sibTrans2D1" presStyleIdx="4" presStyleCnt="7"/>
      <dgm:spPr/>
      <dgm:t>
        <a:bodyPr/>
        <a:lstStyle/>
        <a:p>
          <a:endParaRPr lang="en-US"/>
        </a:p>
      </dgm:t>
    </dgm:pt>
    <dgm:pt modelId="{603637C3-5BC2-B146-AC57-3C11E67D6454}" type="pres">
      <dgm:prSet presAssocID="{AE882987-4193-4F4C-9DCB-8A0582A86BB2}" presName="node" presStyleLbl="node1" presStyleIdx="5" presStyleCnt="8">
        <dgm:presLayoutVars>
          <dgm:bulletEnabled val="1"/>
        </dgm:presLayoutVars>
      </dgm:prSet>
      <dgm:spPr/>
      <dgm:t>
        <a:bodyPr/>
        <a:lstStyle/>
        <a:p>
          <a:endParaRPr lang="en-US"/>
        </a:p>
      </dgm:t>
    </dgm:pt>
    <dgm:pt modelId="{F107FA52-A96C-6A4C-A9CE-786D824AC89F}" type="pres">
      <dgm:prSet presAssocID="{3AE779F6-C79B-6B49-BB0D-B26EBA4E08ED}" presName="sibTrans" presStyleLbl="sibTrans2D1" presStyleIdx="5" presStyleCnt="7"/>
      <dgm:spPr/>
      <dgm:t>
        <a:bodyPr/>
        <a:lstStyle/>
        <a:p>
          <a:endParaRPr lang="en-US"/>
        </a:p>
      </dgm:t>
    </dgm:pt>
    <dgm:pt modelId="{FF34738F-456F-CB4E-B4B1-65873340C5D7}" type="pres">
      <dgm:prSet presAssocID="{3AE779F6-C79B-6B49-BB0D-B26EBA4E08ED}" presName="connectorText" presStyleLbl="sibTrans2D1" presStyleIdx="5" presStyleCnt="7"/>
      <dgm:spPr/>
      <dgm:t>
        <a:bodyPr/>
        <a:lstStyle/>
        <a:p>
          <a:endParaRPr lang="en-US"/>
        </a:p>
      </dgm:t>
    </dgm:pt>
    <dgm:pt modelId="{4D690732-CA60-0B45-9565-1329A90FC3BD}" type="pres">
      <dgm:prSet presAssocID="{4D17399C-574B-504F-AA01-BABC574E6E68}" presName="node" presStyleLbl="node1" presStyleIdx="6" presStyleCnt="8">
        <dgm:presLayoutVars>
          <dgm:bulletEnabled val="1"/>
        </dgm:presLayoutVars>
      </dgm:prSet>
      <dgm:spPr/>
      <dgm:t>
        <a:bodyPr/>
        <a:lstStyle/>
        <a:p>
          <a:endParaRPr lang="en-US"/>
        </a:p>
      </dgm:t>
    </dgm:pt>
    <dgm:pt modelId="{0746D782-DF89-CC4C-8B16-9B34AED23897}" type="pres">
      <dgm:prSet presAssocID="{654A208F-68B4-9848-8CAF-AF6B580A0853}" presName="sibTrans" presStyleLbl="sibTrans2D1" presStyleIdx="6" presStyleCnt="7"/>
      <dgm:spPr/>
      <dgm:t>
        <a:bodyPr/>
        <a:lstStyle/>
        <a:p>
          <a:endParaRPr lang="en-US"/>
        </a:p>
      </dgm:t>
    </dgm:pt>
    <dgm:pt modelId="{AAEF0BE0-0D30-7943-ADCE-E69796DE5486}" type="pres">
      <dgm:prSet presAssocID="{654A208F-68B4-9848-8CAF-AF6B580A0853}" presName="connectorText" presStyleLbl="sibTrans2D1" presStyleIdx="6" presStyleCnt="7"/>
      <dgm:spPr/>
      <dgm:t>
        <a:bodyPr/>
        <a:lstStyle/>
        <a:p>
          <a:endParaRPr lang="en-US"/>
        </a:p>
      </dgm:t>
    </dgm:pt>
    <dgm:pt modelId="{7DE75975-A135-FD4D-8D1E-929E1DB618E8}" type="pres">
      <dgm:prSet presAssocID="{B9B5DBA0-11AB-4845-A4C4-1F848D37D7A7}" presName="node" presStyleLbl="node1" presStyleIdx="7" presStyleCnt="8">
        <dgm:presLayoutVars>
          <dgm:bulletEnabled val="1"/>
        </dgm:presLayoutVars>
      </dgm:prSet>
      <dgm:spPr/>
      <dgm:t>
        <a:bodyPr/>
        <a:lstStyle/>
        <a:p>
          <a:endParaRPr lang="en-US"/>
        </a:p>
      </dgm:t>
    </dgm:pt>
  </dgm:ptLst>
  <dgm:cxnLst>
    <dgm:cxn modelId="{BC3C69A6-7D8F-7E48-9043-66D87628E06E}" type="presOf" srcId="{6D1C9C25-4D23-4342-BCBD-BFBCA94967B5}" destId="{FD611B65-96C3-3A4F-A2AC-5FD99A95BEBC}" srcOrd="0" destOrd="0" presId="urn:microsoft.com/office/officeart/2005/8/layout/process5"/>
    <dgm:cxn modelId="{D01F00CA-F11A-6D4C-8CDC-E048E3E8ECF5}" type="presOf" srcId="{3AE779F6-C79B-6B49-BB0D-B26EBA4E08ED}" destId="{F107FA52-A96C-6A4C-A9CE-786D824AC89F}" srcOrd="0" destOrd="0" presId="urn:microsoft.com/office/officeart/2005/8/layout/process5"/>
    <dgm:cxn modelId="{3BBAE2E0-E277-B940-958D-B40C242DDD60}" type="presOf" srcId="{AE882987-4193-4F4C-9DCB-8A0582A86BB2}" destId="{603637C3-5BC2-B146-AC57-3C11E67D6454}" srcOrd="0" destOrd="0" presId="urn:microsoft.com/office/officeart/2005/8/layout/process5"/>
    <dgm:cxn modelId="{4256172C-D0E8-744F-A4E2-B3B4E0B5BEC9}" type="presOf" srcId="{654A208F-68B4-9848-8CAF-AF6B580A0853}" destId="{AAEF0BE0-0D30-7943-ADCE-E69796DE5486}" srcOrd="1" destOrd="0" presId="urn:microsoft.com/office/officeart/2005/8/layout/process5"/>
    <dgm:cxn modelId="{8A914FF3-F6B9-B94C-8756-07DA4CF02BB3}" type="presOf" srcId="{790FE265-B333-C048-BA64-DE0AEF801CC3}" destId="{9E605E5E-A398-D840-8B11-EFF73F88EF44}" srcOrd="1" destOrd="0" presId="urn:microsoft.com/office/officeart/2005/8/layout/process5"/>
    <dgm:cxn modelId="{6BDA9C94-1BBE-9D4E-B40A-901FC60C99C2}" type="presOf" srcId="{790FE265-B333-C048-BA64-DE0AEF801CC3}" destId="{282A8911-73C3-0F4B-8C42-074820390688}" srcOrd="0" destOrd="0" presId="urn:microsoft.com/office/officeart/2005/8/layout/process5"/>
    <dgm:cxn modelId="{050B19F9-E3D0-7C46-ABD9-B74BCA59FC13}" srcId="{6D1C9C25-4D23-4342-BCBD-BFBCA94967B5}" destId="{90805585-4FBB-1345-BEFB-B75A87D9683B}" srcOrd="3" destOrd="0" parTransId="{A6234E97-74DC-B24B-8DB9-2100156CB66F}" sibTransId="{790FE265-B333-C048-BA64-DE0AEF801CC3}"/>
    <dgm:cxn modelId="{B60C3D93-DA7C-8C44-BC11-A1A3532E4FB3}" type="presOf" srcId="{B9B5DBA0-11AB-4845-A4C4-1F848D37D7A7}" destId="{7DE75975-A135-FD4D-8D1E-929E1DB618E8}" srcOrd="0" destOrd="0" presId="urn:microsoft.com/office/officeart/2005/8/layout/process5"/>
    <dgm:cxn modelId="{794710BD-D1CB-BC40-959C-8727A69BA318}" type="presOf" srcId="{DBDFB804-2825-2345-A852-A58011A71112}" destId="{796414BD-FDB6-AA4E-814B-8902CECC70FB}" srcOrd="1" destOrd="0" presId="urn:microsoft.com/office/officeart/2005/8/layout/process5"/>
    <dgm:cxn modelId="{1219E347-4F98-7546-8AAE-2E459D025F5D}" type="presOf" srcId="{49EDB82E-CDA8-F742-9DF3-E7542CE7825F}" destId="{21015890-193D-9C48-AFBE-4D6BE20CB909}" srcOrd="0" destOrd="0" presId="urn:microsoft.com/office/officeart/2005/8/layout/process5"/>
    <dgm:cxn modelId="{5B5F053D-3E99-3048-B617-33419F8DBBA9}" srcId="{6D1C9C25-4D23-4342-BCBD-BFBCA94967B5}" destId="{9EBB3E60-08CE-F04F-B9DB-2C87A1E57718}" srcOrd="2" destOrd="0" parTransId="{4DFAE7F6-0DC7-2E4F-8A1C-463730D032DF}" sibTransId="{DBDFB804-2825-2345-A852-A58011A71112}"/>
    <dgm:cxn modelId="{23822AC3-B6B7-934E-82BD-8AA0575F99D2}" type="presOf" srcId="{DBDFB804-2825-2345-A852-A58011A71112}" destId="{DB211AE6-0882-F94A-A071-27F275C27779}" srcOrd="0" destOrd="0" presId="urn:microsoft.com/office/officeart/2005/8/layout/process5"/>
    <dgm:cxn modelId="{BE2BBB47-4A81-8B4A-AE93-29B9C1EF8E87}" type="presOf" srcId="{2B2E13EE-548E-2C42-A4DC-39C9216CC05B}" destId="{1EB9898D-2C4F-A44D-9004-139DD1087164}" srcOrd="0" destOrd="0" presId="urn:microsoft.com/office/officeart/2005/8/layout/process5"/>
    <dgm:cxn modelId="{4E955CB8-8D46-4C4B-BCBC-BADEC440713C}" type="presOf" srcId="{A265E404-C078-B24A-A3AA-B9D79F6BEE70}" destId="{DEF8CC04-838C-E148-B94F-B2CBB4B30B15}" srcOrd="0" destOrd="0" presId="urn:microsoft.com/office/officeart/2005/8/layout/process5"/>
    <dgm:cxn modelId="{72B6DF68-92AF-0944-8837-84E9EFE2BD32}" type="presOf" srcId="{F3AB3E50-0E8D-1E4C-8937-84218999639C}" destId="{E47E4040-846E-4845-A9A4-E1E223D39909}" srcOrd="0" destOrd="0" presId="urn:microsoft.com/office/officeart/2005/8/layout/process5"/>
    <dgm:cxn modelId="{DB302122-C154-514A-9FE9-0130CB99090D}" srcId="{6D1C9C25-4D23-4342-BCBD-BFBCA94967B5}" destId="{B9B5DBA0-11AB-4845-A4C4-1F848D37D7A7}" srcOrd="7" destOrd="0" parTransId="{1E735C20-152E-3341-95BF-8359074E6C30}" sibTransId="{C7DA05E4-3156-8E47-A206-91776AF22E15}"/>
    <dgm:cxn modelId="{6904B085-DF6F-C241-B50A-7BFCCAB33019}" type="presOf" srcId="{90805585-4FBB-1345-BEFB-B75A87D9683B}" destId="{74FF09A3-7DC3-BA49-83A4-5D832DBDB723}" srcOrd="0" destOrd="0" presId="urn:microsoft.com/office/officeart/2005/8/layout/process5"/>
    <dgm:cxn modelId="{5CD8BE4D-C7BF-FD45-805C-48A19606334B}" type="presOf" srcId="{49820DFE-903D-9940-8679-46A9BDD46DF3}" destId="{80EB67BC-7AE3-564C-9DF1-483DCAAE39B6}" srcOrd="0" destOrd="0" presId="urn:microsoft.com/office/officeart/2005/8/layout/process5"/>
    <dgm:cxn modelId="{736170B7-CA34-6B46-85AB-31893796040F}" srcId="{6D1C9C25-4D23-4342-BCBD-BFBCA94967B5}" destId="{AE882987-4193-4F4C-9DCB-8A0582A86BB2}" srcOrd="5" destOrd="0" parTransId="{F827F15A-EBF5-DF46-9EA9-E5EEFD5C24CF}" sibTransId="{3AE779F6-C79B-6B49-BB0D-B26EBA4E08ED}"/>
    <dgm:cxn modelId="{0093F6A5-2706-2044-ACC9-A7E3F42E6F2A}" type="presOf" srcId="{654A208F-68B4-9848-8CAF-AF6B580A0853}" destId="{0746D782-DF89-CC4C-8B16-9B34AED23897}" srcOrd="0" destOrd="0" presId="urn:microsoft.com/office/officeart/2005/8/layout/process5"/>
    <dgm:cxn modelId="{BC32999D-3476-2045-9D86-57461BD509EF}" type="presOf" srcId="{49EDB82E-CDA8-F742-9DF3-E7542CE7825F}" destId="{919A5F3F-30B9-BE41-BBB1-110CAEF3FBF2}" srcOrd="1" destOrd="0" presId="urn:microsoft.com/office/officeart/2005/8/layout/process5"/>
    <dgm:cxn modelId="{79399D10-7506-0345-B8CF-14E5FB53A735}" type="presOf" srcId="{A265E404-C078-B24A-A3AA-B9D79F6BEE70}" destId="{AEC9EB17-3983-6744-A003-42BAFACC72D2}" srcOrd="1" destOrd="0" presId="urn:microsoft.com/office/officeart/2005/8/layout/process5"/>
    <dgm:cxn modelId="{4FA9322B-9CAE-EB4A-90AD-1A91CAC2C910}" srcId="{6D1C9C25-4D23-4342-BCBD-BFBCA94967B5}" destId="{49820DFE-903D-9940-8679-46A9BDD46DF3}" srcOrd="0" destOrd="0" parTransId="{11F4B7B3-8456-F94D-9C53-2C7B1ED43F40}" sibTransId="{49EDB82E-CDA8-F742-9DF3-E7542CE7825F}"/>
    <dgm:cxn modelId="{F43301B2-668F-9847-8D30-D23369B432B8}" srcId="{6D1C9C25-4D23-4342-BCBD-BFBCA94967B5}" destId="{10D8A113-20BC-E74B-8931-115940E9458B}" srcOrd="4" destOrd="0" parTransId="{8CD67157-7042-2446-AE27-D31BA1E8D0B1}" sibTransId="{2B2E13EE-548E-2C42-A4DC-39C9216CC05B}"/>
    <dgm:cxn modelId="{D355DCBA-1201-E24C-A138-4AC1B7B3A169}" srcId="{6D1C9C25-4D23-4342-BCBD-BFBCA94967B5}" destId="{F3AB3E50-0E8D-1E4C-8937-84218999639C}" srcOrd="1" destOrd="0" parTransId="{82152645-71C7-174D-A00B-D825DC92D1A3}" sibTransId="{A265E404-C078-B24A-A3AA-B9D79F6BEE70}"/>
    <dgm:cxn modelId="{C5D00A95-51F1-0F43-9385-16DD2F8B3183}" type="presOf" srcId="{4D17399C-574B-504F-AA01-BABC574E6E68}" destId="{4D690732-CA60-0B45-9565-1329A90FC3BD}" srcOrd="0" destOrd="0" presId="urn:microsoft.com/office/officeart/2005/8/layout/process5"/>
    <dgm:cxn modelId="{3BB6A85A-E321-5945-B4C2-6473FCF0FE78}" type="presOf" srcId="{9EBB3E60-08CE-F04F-B9DB-2C87A1E57718}" destId="{07C624F9-7FCC-1F4D-A22A-F0D0CAFAB507}" srcOrd="0" destOrd="0" presId="urn:microsoft.com/office/officeart/2005/8/layout/process5"/>
    <dgm:cxn modelId="{D8B52D28-CC7E-BE41-A47E-A90EC0A87AB9}" srcId="{6D1C9C25-4D23-4342-BCBD-BFBCA94967B5}" destId="{4D17399C-574B-504F-AA01-BABC574E6E68}" srcOrd="6" destOrd="0" parTransId="{C2D4369E-ED69-6E41-89F7-D2C34D49E3B9}" sibTransId="{654A208F-68B4-9848-8CAF-AF6B580A0853}"/>
    <dgm:cxn modelId="{D2C62101-DC1A-E14F-B3FB-C55195C57364}" type="presOf" srcId="{2B2E13EE-548E-2C42-A4DC-39C9216CC05B}" destId="{9E3C7DD1-2168-9F4D-8ED2-66410C1A4168}" srcOrd="1" destOrd="0" presId="urn:microsoft.com/office/officeart/2005/8/layout/process5"/>
    <dgm:cxn modelId="{413C331D-0E0B-AF49-B665-EA28471792AD}" type="presOf" srcId="{3AE779F6-C79B-6B49-BB0D-B26EBA4E08ED}" destId="{FF34738F-456F-CB4E-B4B1-65873340C5D7}" srcOrd="1" destOrd="0" presId="urn:microsoft.com/office/officeart/2005/8/layout/process5"/>
    <dgm:cxn modelId="{CFE25D46-689C-7646-9ED2-18AF6F1175FC}" type="presOf" srcId="{10D8A113-20BC-E74B-8931-115940E9458B}" destId="{9CDAA836-55FC-DD4E-8DC2-530C823238D4}" srcOrd="0" destOrd="0" presId="urn:microsoft.com/office/officeart/2005/8/layout/process5"/>
    <dgm:cxn modelId="{E1080707-E241-B646-A4E9-C5719A607DDE}" type="presParOf" srcId="{FD611B65-96C3-3A4F-A2AC-5FD99A95BEBC}" destId="{80EB67BC-7AE3-564C-9DF1-483DCAAE39B6}" srcOrd="0" destOrd="0" presId="urn:microsoft.com/office/officeart/2005/8/layout/process5"/>
    <dgm:cxn modelId="{D31658CD-2B1D-1347-924B-57B8AC68C772}" type="presParOf" srcId="{FD611B65-96C3-3A4F-A2AC-5FD99A95BEBC}" destId="{21015890-193D-9C48-AFBE-4D6BE20CB909}" srcOrd="1" destOrd="0" presId="urn:microsoft.com/office/officeart/2005/8/layout/process5"/>
    <dgm:cxn modelId="{3FD7EAD3-3752-ED47-A13F-072782FFA9D3}" type="presParOf" srcId="{21015890-193D-9C48-AFBE-4D6BE20CB909}" destId="{919A5F3F-30B9-BE41-BBB1-110CAEF3FBF2}" srcOrd="0" destOrd="0" presId="urn:microsoft.com/office/officeart/2005/8/layout/process5"/>
    <dgm:cxn modelId="{490369C9-398D-A74C-92E0-EEFC7A6AFD56}" type="presParOf" srcId="{FD611B65-96C3-3A4F-A2AC-5FD99A95BEBC}" destId="{E47E4040-846E-4845-A9A4-E1E223D39909}" srcOrd="2" destOrd="0" presId="urn:microsoft.com/office/officeart/2005/8/layout/process5"/>
    <dgm:cxn modelId="{6FD6E535-9551-8443-B7F9-1F8FA694470B}" type="presParOf" srcId="{FD611B65-96C3-3A4F-A2AC-5FD99A95BEBC}" destId="{DEF8CC04-838C-E148-B94F-B2CBB4B30B15}" srcOrd="3" destOrd="0" presId="urn:microsoft.com/office/officeart/2005/8/layout/process5"/>
    <dgm:cxn modelId="{F1B8908F-ED4A-5D49-A1D6-F55A34775CF3}" type="presParOf" srcId="{DEF8CC04-838C-E148-B94F-B2CBB4B30B15}" destId="{AEC9EB17-3983-6744-A003-42BAFACC72D2}" srcOrd="0" destOrd="0" presId="urn:microsoft.com/office/officeart/2005/8/layout/process5"/>
    <dgm:cxn modelId="{61EE4452-4371-F648-A435-115ED85A0033}" type="presParOf" srcId="{FD611B65-96C3-3A4F-A2AC-5FD99A95BEBC}" destId="{07C624F9-7FCC-1F4D-A22A-F0D0CAFAB507}" srcOrd="4" destOrd="0" presId="urn:microsoft.com/office/officeart/2005/8/layout/process5"/>
    <dgm:cxn modelId="{C1279A07-7C09-CC42-BE4A-C9EC7C77B59C}" type="presParOf" srcId="{FD611B65-96C3-3A4F-A2AC-5FD99A95BEBC}" destId="{DB211AE6-0882-F94A-A071-27F275C27779}" srcOrd="5" destOrd="0" presId="urn:microsoft.com/office/officeart/2005/8/layout/process5"/>
    <dgm:cxn modelId="{7F4477BD-0F40-2E48-AF7D-F3579646800E}" type="presParOf" srcId="{DB211AE6-0882-F94A-A071-27F275C27779}" destId="{796414BD-FDB6-AA4E-814B-8902CECC70FB}" srcOrd="0" destOrd="0" presId="urn:microsoft.com/office/officeart/2005/8/layout/process5"/>
    <dgm:cxn modelId="{37D88B39-27BD-5745-820F-E93B73BE0AC2}" type="presParOf" srcId="{FD611B65-96C3-3A4F-A2AC-5FD99A95BEBC}" destId="{74FF09A3-7DC3-BA49-83A4-5D832DBDB723}" srcOrd="6" destOrd="0" presId="urn:microsoft.com/office/officeart/2005/8/layout/process5"/>
    <dgm:cxn modelId="{6FCB7AEC-3574-9E4C-A488-44DFF532675D}" type="presParOf" srcId="{FD611B65-96C3-3A4F-A2AC-5FD99A95BEBC}" destId="{282A8911-73C3-0F4B-8C42-074820390688}" srcOrd="7" destOrd="0" presId="urn:microsoft.com/office/officeart/2005/8/layout/process5"/>
    <dgm:cxn modelId="{8124A87C-6159-C04E-9573-CFFE0721C24F}" type="presParOf" srcId="{282A8911-73C3-0F4B-8C42-074820390688}" destId="{9E605E5E-A398-D840-8B11-EFF73F88EF44}" srcOrd="0" destOrd="0" presId="urn:microsoft.com/office/officeart/2005/8/layout/process5"/>
    <dgm:cxn modelId="{3AA0DC1C-CAF7-9849-9687-73F26432AF01}" type="presParOf" srcId="{FD611B65-96C3-3A4F-A2AC-5FD99A95BEBC}" destId="{9CDAA836-55FC-DD4E-8DC2-530C823238D4}" srcOrd="8" destOrd="0" presId="urn:microsoft.com/office/officeart/2005/8/layout/process5"/>
    <dgm:cxn modelId="{C49A3D4B-3919-4349-BC38-3D6857A5F312}" type="presParOf" srcId="{FD611B65-96C3-3A4F-A2AC-5FD99A95BEBC}" destId="{1EB9898D-2C4F-A44D-9004-139DD1087164}" srcOrd="9" destOrd="0" presId="urn:microsoft.com/office/officeart/2005/8/layout/process5"/>
    <dgm:cxn modelId="{EE524F55-F71A-B443-8E5B-EC45550C0ED0}" type="presParOf" srcId="{1EB9898D-2C4F-A44D-9004-139DD1087164}" destId="{9E3C7DD1-2168-9F4D-8ED2-66410C1A4168}" srcOrd="0" destOrd="0" presId="urn:microsoft.com/office/officeart/2005/8/layout/process5"/>
    <dgm:cxn modelId="{0AD485AE-3292-5D4D-8BAE-8D989A8403D1}" type="presParOf" srcId="{FD611B65-96C3-3A4F-A2AC-5FD99A95BEBC}" destId="{603637C3-5BC2-B146-AC57-3C11E67D6454}" srcOrd="10" destOrd="0" presId="urn:microsoft.com/office/officeart/2005/8/layout/process5"/>
    <dgm:cxn modelId="{A5797FC1-3C42-064C-9FB0-F5EC867C2B99}" type="presParOf" srcId="{FD611B65-96C3-3A4F-A2AC-5FD99A95BEBC}" destId="{F107FA52-A96C-6A4C-A9CE-786D824AC89F}" srcOrd="11" destOrd="0" presId="urn:microsoft.com/office/officeart/2005/8/layout/process5"/>
    <dgm:cxn modelId="{2F27EA29-2C8B-D344-8D27-B02147E1B82B}" type="presParOf" srcId="{F107FA52-A96C-6A4C-A9CE-786D824AC89F}" destId="{FF34738F-456F-CB4E-B4B1-65873340C5D7}" srcOrd="0" destOrd="0" presId="urn:microsoft.com/office/officeart/2005/8/layout/process5"/>
    <dgm:cxn modelId="{F2641962-5C8D-7D44-98C2-FD029BD5BD85}" type="presParOf" srcId="{FD611B65-96C3-3A4F-A2AC-5FD99A95BEBC}" destId="{4D690732-CA60-0B45-9565-1329A90FC3BD}" srcOrd="12" destOrd="0" presId="urn:microsoft.com/office/officeart/2005/8/layout/process5"/>
    <dgm:cxn modelId="{D7BB82B3-D3FD-3441-9EC6-8027F497BB0B}" type="presParOf" srcId="{FD611B65-96C3-3A4F-A2AC-5FD99A95BEBC}" destId="{0746D782-DF89-CC4C-8B16-9B34AED23897}" srcOrd="13" destOrd="0" presId="urn:microsoft.com/office/officeart/2005/8/layout/process5"/>
    <dgm:cxn modelId="{8AC1B977-D541-A545-B929-D8D0A8AEDC88}" type="presParOf" srcId="{0746D782-DF89-CC4C-8B16-9B34AED23897}" destId="{AAEF0BE0-0D30-7943-ADCE-E69796DE5486}" srcOrd="0" destOrd="0" presId="urn:microsoft.com/office/officeart/2005/8/layout/process5"/>
    <dgm:cxn modelId="{105B8CDF-F5C8-9241-A133-9E729C5BC005}" type="presParOf" srcId="{FD611B65-96C3-3A4F-A2AC-5FD99A95BEBC}" destId="{7DE75975-A135-FD4D-8D1E-929E1DB618E8}"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B67BC-7AE3-564C-9DF1-483DCAAE39B6}">
      <dsp:nvSpPr>
        <dsp:cNvPr id="0" name=""/>
        <dsp:cNvSpPr/>
      </dsp:nvSpPr>
      <dsp:spPr>
        <a:xfrm>
          <a:off x="4413" y="620666"/>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Introducing Typescript</a:t>
          </a:r>
          <a:endParaRPr lang="en-US" sz="2300" kern="1200" dirty="0"/>
        </a:p>
      </dsp:txBody>
      <dsp:txXfrm>
        <a:off x="38327" y="654580"/>
        <a:ext cx="1862034" cy="1090089"/>
      </dsp:txXfrm>
    </dsp:sp>
    <dsp:sp modelId="{21015890-193D-9C48-AFBE-4D6BE20CB909}">
      <dsp:nvSpPr>
        <dsp:cNvPr id="0" name=""/>
        <dsp:cNvSpPr/>
      </dsp:nvSpPr>
      <dsp:spPr>
        <a:xfrm>
          <a:off x="2104104" y="960322"/>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104104" y="1056043"/>
        <a:ext cx="286391" cy="287163"/>
      </dsp:txXfrm>
    </dsp:sp>
    <dsp:sp modelId="{E47E4040-846E-4845-A9A4-E1E223D39909}">
      <dsp:nvSpPr>
        <dsp:cNvPr id="0" name=""/>
        <dsp:cNvSpPr/>
      </dsp:nvSpPr>
      <dsp:spPr>
        <a:xfrm>
          <a:off x="2706221" y="620666"/>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Typescript Concepts.</a:t>
          </a:r>
          <a:endParaRPr lang="en-US" sz="2300" kern="1200" dirty="0"/>
        </a:p>
      </dsp:txBody>
      <dsp:txXfrm>
        <a:off x="2740135" y="654580"/>
        <a:ext cx="1862034" cy="1090089"/>
      </dsp:txXfrm>
    </dsp:sp>
    <dsp:sp modelId="{DEF8CC04-838C-E148-B94F-B2CBB4B30B15}">
      <dsp:nvSpPr>
        <dsp:cNvPr id="0" name=""/>
        <dsp:cNvSpPr/>
      </dsp:nvSpPr>
      <dsp:spPr>
        <a:xfrm>
          <a:off x="4805911" y="960322"/>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805911" y="1056043"/>
        <a:ext cx="286391" cy="287163"/>
      </dsp:txXfrm>
    </dsp:sp>
    <dsp:sp modelId="{07C624F9-7FCC-1F4D-A22A-F0D0CAFAB507}">
      <dsp:nvSpPr>
        <dsp:cNvPr id="0" name=""/>
        <dsp:cNvSpPr/>
      </dsp:nvSpPr>
      <dsp:spPr>
        <a:xfrm>
          <a:off x="5408028" y="620666"/>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Components</a:t>
          </a:r>
          <a:endParaRPr lang="en-US" sz="2300" kern="1200" dirty="0"/>
        </a:p>
      </dsp:txBody>
      <dsp:txXfrm>
        <a:off x="5441942" y="654580"/>
        <a:ext cx="1862034" cy="1090089"/>
      </dsp:txXfrm>
    </dsp:sp>
    <dsp:sp modelId="{DB211AE6-0882-F94A-A071-27F275C27779}">
      <dsp:nvSpPr>
        <dsp:cNvPr id="0" name=""/>
        <dsp:cNvSpPr/>
      </dsp:nvSpPr>
      <dsp:spPr>
        <a:xfrm>
          <a:off x="7507718" y="960322"/>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507718" y="1056043"/>
        <a:ext cx="286391" cy="287163"/>
      </dsp:txXfrm>
    </dsp:sp>
    <dsp:sp modelId="{74FF09A3-7DC3-BA49-83A4-5D832DBDB723}">
      <dsp:nvSpPr>
        <dsp:cNvPr id="0" name=""/>
        <dsp:cNvSpPr/>
      </dsp:nvSpPr>
      <dsp:spPr>
        <a:xfrm>
          <a:off x="8109835" y="620666"/>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Routing.</a:t>
          </a:r>
          <a:endParaRPr lang="en-US" sz="2300" kern="1200" dirty="0"/>
        </a:p>
      </dsp:txBody>
      <dsp:txXfrm>
        <a:off x="8143749" y="654580"/>
        <a:ext cx="1862034" cy="1090089"/>
      </dsp:txXfrm>
    </dsp:sp>
    <dsp:sp modelId="{282A8911-73C3-0F4B-8C42-074820390688}">
      <dsp:nvSpPr>
        <dsp:cNvPr id="0" name=""/>
        <dsp:cNvSpPr/>
      </dsp:nvSpPr>
      <dsp:spPr>
        <a:xfrm rot="5400000">
          <a:off x="8870201" y="1913674"/>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8931185" y="1948412"/>
        <a:ext cx="287163" cy="286391"/>
      </dsp:txXfrm>
    </dsp:sp>
    <dsp:sp modelId="{9CDAA836-55FC-DD4E-8DC2-530C823238D4}">
      <dsp:nvSpPr>
        <dsp:cNvPr id="0" name=""/>
        <dsp:cNvSpPr/>
      </dsp:nvSpPr>
      <dsp:spPr>
        <a:xfrm>
          <a:off x="8109835" y="2550528"/>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Services.</a:t>
          </a:r>
          <a:endParaRPr lang="en-US" sz="2300" kern="1200" dirty="0"/>
        </a:p>
      </dsp:txBody>
      <dsp:txXfrm>
        <a:off x="8143749" y="2584442"/>
        <a:ext cx="1862034" cy="1090089"/>
      </dsp:txXfrm>
    </dsp:sp>
    <dsp:sp modelId="{1EB9898D-2C4F-A44D-9004-139DD1087164}">
      <dsp:nvSpPr>
        <dsp:cNvPr id="0" name=""/>
        <dsp:cNvSpPr/>
      </dsp:nvSpPr>
      <dsp:spPr>
        <a:xfrm rot="10800000">
          <a:off x="7530877" y="2890184"/>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7653616" y="2985905"/>
        <a:ext cx="286391" cy="287163"/>
      </dsp:txXfrm>
    </dsp:sp>
    <dsp:sp modelId="{603637C3-5BC2-B146-AC57-3C11E67D6454}">
      <dsp:nvSpPr>
        <dsp:cNvPr id="0" name=""/>
        <dsp:cNvSpPr/>
      </dsp:nvSpPr>
      <dsp:spPr>
        <a:xfrm>
          <a:off x="5408028" y="2550528"/>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Modules.</a:t>
          </a:r>
          <a:endParaRPr lang="en-US" sz="2300" kern="1200" dirty="0"/>
        </a:p>
      </dsp:txBody>
      <dsp:txXfrm>
        <a:off x="5441942" y="2584442"/>
        <a:ext cx="1862034" cy="1090089"/>
      </dsp:txXfrm>
    </dsp:sp>
    <dsp:sp modelId="{F107FA52-A96C-6A4C-A9CE-786D824AC89F}">
      <dsp:nvSpPr>
        <dsp:cNvPr id="0" name=""/>
        <dsp:cNvSpPr/>
      </dsp:nvSpPr>
      <dsp:spPr>
        <a:xfrm rot="10800000">
          <a:off x="4829069" y="2890184"/>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4951808" y="2985905"/>
        <a:ext cx="286391" cy="287163"/>
      </dsp:txXfrm>
    </dsp:sp>
    <dsp:sp modelId="{4D690732-CA60-0B45-9565-1329A90FC3BD}">
      <dsp:nvSpPr>
        <dsp:cNvPr id="0" name=""/>
        <dsp:cNvSpPr/>
      </dsp:nvSpPr>
      <dsp:spPr>
        <a:xfrm>
          <a:off x="2706221" y="2550528"/>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Styling </a:t>
          </a:r>
          <a:endParaRPr lang="en-US" sz="2300" kern="1200" dirty="0"/>
        </a:p>
      </dsp:txBody>
      <dsp:txXfrm>
        <a:off x="2740135" y="2584442"/>
        <a:ext cx="1862034" cy="1090089"/>
      </dsp:txXfrm>
    </dsp:sp>
    <dsp:sp modelId="{0746D782-DF89-CC4C-8B16-9B34AED23897}">
      <dsp:nvSpPr>
        <dsp:cNvPr id="0" name=""/>
        <dsp:cNvSpPr/>
      </dsp:nvSpPr>
      <dsp:spPr>
        <a:xfrm rot="10800000">
          <a:off x="2127262" y="2890184"/>
          <a:ext cx="409130" cy="47860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2250001" y="2985905"/>
        <a:ext cx="286391" cy="287163"/>
      </dsp:txXfrm>
    </dsp:sp>
    <dsp:sp modelId="{7DE75975-A135-FD4D-8D1E-929E1DB618E8}">
      <dsp:nvSpPr>
        <dsp:cNvPr id="0" name=""/>
        <dsp:cNvSpPr/>
      </dsp:nvSpPr>
      <dsp:spPr>
        <a:xfrm>
          <a:off x="4413" y="2550528"/>
          <a:ext cx="1929862" cy="115791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Angular Directives and Pipes</a:t>
          </a:r>
          <a:endParaRPr lang="en-US" sz="2300" kern="1200" dirty="0"/>
        </a:p>
      </dsp:txBody>
      <dsp:txXfrm>
        <a:off x="38327" y="2584442"/>
        <a:ext cx="1862034" cy="10900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7359C-37AC-0149-A681-5244208E94FD}" type="datetimeFigureOut">
              <a:rPr lang="en-US" smtClean="0"/>
              <a:t>9/14/17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6A75D-26EF-ED46-A711-229DFCD9E27E}" type="slidenum">
              <a:rPr lang="en-US" smtClean="0"/>
              <a:t>‹#›</a:t>
            </a:fld>
            <a:endParaRPr lang="en-US"/>
          </a:p>
        </p:txBody>
      </p:sp>
    </p:spTree>
    <p:extLst>
      <p:ext uri="{BB962C8B-B14F-4D97-AF65-F5344CB8AC3E}">
        <p14:creationId xmlns:p14="http://schemas.microsoft.com/office/powerpoint/2010/main" val="1775021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7B53DCC-D2A5-4641-9BCB-B6B4C1EC377C}" type="slidenum">
              <a:rPr lang="en-US"/>
              <a:pPr>
                <a:defRPr/>
              </a:pPr>
              <a:t>2</a:t>
            </a:fld>
            <a:endParaRPr lang="en-US"/>
          </a:p>
        </p:txBody>
      </p:sp>
      <p:sp>
        <p:nvSpPr>
          <p:cNvPr id="1034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3427" name="Rectangle 3"/>
          <p:cNvSpPr>
            <a:spLocks noGrp="1" noChangeArrowheads="1"/>
          </p:cNvSpPr>
          <p:nvPr>
            <p:ph type="body" idx="1"/>
          </p:nvPr>
        </p:nvSpPr>
        <p:spPr/>
        <p:txBody>
          <a:bodyPr/>
          <a:lstStyle/>
          <a:p>
            <a:pPr eaLnBrk="1" hangingPunct="1">
              <a:defRPr/>
            </a:pPr>
            <a:endParaRPr lang="en-US" smtClean="0">
              <a:cs typeface="+mn-cs"/>
            </a:endParaRPr>
          </a:p>
        </p:txBody>
      </p:sp>
    </p:spTree>
    <p:extLst>
      <p:ext uri="{BB962C8B-B14F-4D97-AF65-F5344CB8AC3E}">
        <p14:creationId xmlns:p14="http://schemas.microsoft.com/office/powerpoint/2010/main" val="1628740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25</a:t>
            </a:fld>
            <a:endParaRPr lang="en-US"/>
          </a:p>
        </p:txBody>
      </p:sp>
    </p:spTree>
    <p:extLst>
      <p:ext uri="{BB962C8B-B14F-4D97-AF65-F5344CB8AC3E}">
        <p14:creationId xmlns:p14="http://schemas.microsoft.com/office/powerpoint/2010/main" val="213811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ea typeface="ＭＳ Ｐゴシック" charset="-128"/>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29</a:t>
            </a:fld>
            <a:endParaRPr lang="en-US"/>
          </a:p>
        </p:txBody>
      </p:sp>
    </p:spTree>
    <p:extLst>
      <p:ext uri="{BB962C8B-B14F-4D97-AF65-F5344CB8AC3E}">
        <p14:creationId xmlns:p14="http://schemas.microsoft.com/office/powerpoint/2010/main" val="2085430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charset="0"/>
              <a:buChar char="•"/>
            </a:pPr>
            <a:endParaRPr lang="en-US" altLang="en-US" dirty="0">
              <a:ea typeface="ＭＳ Ｐゴシック" charset="-128"/>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30</a:t>
            </a:fld>
            <a:endParaRPr lang="en-US"/>
          </a:p>
        </p:txBody>
      </p:sp>
    </p:spTree>
    <p:extLst>
      <p:ext uri="{BB962C8B-B14F-4D97-AF65-F5344CB8AC3E}">
        <p14:creationId xmlns:p14="http://schemas.microsoft.com/office/powerpoint/2010/main" val="198528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2A6A75D-26EF-ED46-A711-229DFCD9E27E}" type="slidenum">
              <a:rPr lang="en-US" smtClean="0"/>
              <a:t>31</a:t>
            </a:fld>
            <a:endParaRPr lang="en-US"/>
          </a:p>
        </p:txBody>
      </p:sp>
    </p:spTree>
    <p:extLst>
      <p:ext uri="{BB962C8B-B14F-4D97-AF65-F5344CB8AC3E}">
        <p14:creationId xmlns:p14="http://schemas.microsoft.com/office/powerpoint/2010/main" val="211324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33</a:t>
            </a:fld>
            <a:endParaRPr lang="en-US"/>
          </a:p>
        </p:txBody>
      </p:sp>
    </p:spTree>
    <p:extLst>
      <p:ext uri="{BB962C8B-B14F-4D97-AF65-F5344CB8AC3E}">
        <p14:creationId xmlns:p14="http://schemas.microsoft.com/office/powerpoint/2010/main" val="1720695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35</a:t>
            </a:fld>
            <a:endParaRPr lang="en-US"/>
          </a:p>
        </p:txBody>
      </p:sp>
    </p:spTree>
    <p:extLst>
      <p:ext uri="{BB962C8B-B14F-4D97-AF65-F5344CB8AC3E}">
        <p14:creationId xmlns:p14="http://schemas.microsoft.com/office/powerpoint/2010/main" val="16839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37</a:t>
            </a:fld>
            <a:endParaRPr lang="en-US"/>
          </a:p>
        </p:txBody>
      </p:sp>
    </p:spTree>
    <p:extLst>
      <p:ext uri="{BB962C8B-B14F-4D97-AF65-F5344CB8AC3E}">
        <p14:creationId xmlns:p14="http://schemas.microsoft.com/office/powerpoint/2010/main" val="183504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v"/>
            </a:pPr>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42</a:t>
            </a:fld>
            <a:endParaRPr lang="en-US"/>
          </a:p>
        </p:txBody>
      </p:sp>
    </p:spTree>
    <p:extLst>
      <p:ext uri="{BB962C8B-B14F-4D97-AF65-F5344CB8AC3E}">
        <p14:creationId xmlns:p14="http://schemas.microsoft.com/office/powerpoint/2010/main" val="135676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45</a:t>
            </a:fld>
            <a:endParaRPr lang="en-US"/>
          </a:p>
        </p:txBody>
      </p:sp>
    </p:spTree>
    <p:extLst>
      <p:ext uri="{BB962C8B-B14F-4D97-AF65-F5344CB8AC3E}">
        <p14:creationId xmlns:p14="http://schemas.microsoft.com/office/powerpoint/2010/main" val="401487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47</a:t>
            </a:fld>
            <a:endParaRPr lang="en-US"/>
          </a:p>
        </p:txBody>
      </p:sp>
    </p:spTree>
    <p:extLst>
      <p:ext uri="{BB962C8B-B14F-4D97-AF65-F5344CB8AC3E}">
        <p14:creationId xmlns:p14="http://schemas.microsoft.com/office/powerpoint/2010/main" val="123526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D2D9EC7-56FE-DD42-AFDC-4B765F1D111D}" type="slidenum">
              <a:rPr lang="en-US"/>
              <a:pPr>
                <a:defRPr/>
              </a:pPr>
              <a:t>3</a:t>
            </a:fld>
            <a:endParaRPr lang="en-US"/>
          </a:p>
        </p:txBody>
      </p:sp>
      <p:sp>
        <p:nvSpPr>
          <p:cNvPr id="107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752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mn-cs"/>
              </a:rPr>
              <a:t>The websites may differ in different dimensions but they all tend to have these basic components in one manifestation or the other.</a:t>
            </a:r>
            <a:endParaRPr lang="en-US" dirty="0" smtClean="0"/>
          </a:p>
          <a:p>
            <a:pPr eaLnBrk="1" hangingPunct="1">
              <a:defRPr/>
            </a:pPr>
            <a:endParaRPr lang="en-US" dirty="0" smtClean="0">
              <a:cs typeface="+mn-cs"/>
            </a:endParaRPr>
          </a:p>
        </p:txBody>
      </p:sp>
    </p:spTree>
    <p:extLst>
      <p:ext uri="{BB962C8B-B14F-4D97-AF65-F5344CB8AC3E}">
        <p14:creationId xmlns:p14="http://schemas.microsoft.com/office/powerpoint/2010/main" val="749664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55</a:t>
            </a:fld>
            <a:endParaRPr lang="en-US"/>
          </a:p>
        </p:txBody>
      </p:sp>
    </p:spTree>
    <p:extLst>
      <p:ext uri="{BB962C8B-B14F-4D97-AF65-F5344CB8AC3E}">
        <p14:creationId xmlns:p14="http://schemas.microsoft.com/office/powerpoint/2010/main" val="1921479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57</a:t>
            </a:fld>
            <a:endParaRPr lang="en-US"/>
          </a:p>
        </p:txBody>
      </p:sp>
    </p:spTree>
    <p:extLst>
      <p:ext uri="{BB962C8B-B14F-4D97-AF65-F5344CB8AC3E}">
        <p14:creationId xmlns:p14="http://schemas.microsoft.com/office/powerpoint/2010/main" val="1780405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60</a:t>
            </a:fld>
            <a:endParaRPr lang="en-US"/>
          </a:p>
        </p:txBody>
      </p:sp>
    </p:spTree>
    <p:extLst>
      <p:ext uri="{BB962C8B-B14F-4D97-AF65-F5344CB8AC3E}">
        <p14:creationId xmlns:p14="http://schemas.microsoft.com/office/powerpoint/2010/main" val="3112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63</a:t>
            </a:fld>
            <a:endParaRPr lang="en-US"/>
          </a:p>
        </p:txBody>
      </p:sp>
    </p:spTree>
    <p:extLst>
      <p:ext uri="{BB962C8B-B14F-4D97-AF65-F5344CB8AC3E}">
        <p14:creationId xmlns:p14="http://schemas.microsoft.com/office/powerpoint/2010/main" val="1786982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64</a:t>
            </a:fld>
            <a:endParaRPr lang="en-US"/>
          </a:p>
        </p:txBody>
      </p:sp>
    </p:spTree>
    <p:extLst>
      <p:ext uri="{BB962C8B-B14F-4D97-AF65-F5344CB8AC3E}">
        <p14:creationId xmlns:p14="http://schemas.microsoft.com/office/powerpoint/2010/main" val="1385207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2A6A75D-26EF-ED46-A711-229DFCD9E27E}" type="slidenum">
              <a:rPr lang="en-US" smtClean="0"/>
              <a:t>67</a:t>
            </a:fld>
            <a:endParaRPr lang="en-US"/>
          </a:p>
        </p:txBody>
      </p:sp>
    </p:spTree>
    <p:extLst>
      <p:ext uri="{BB962C8B-B14F-4D97-AF65-F5344CB8AC3E}">
        <p14:creationId xmlns:p14="http://schemas.microsoft.com/office/powerpoint/2010/main" val="68448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68</a:t>
            </a:fld>
            <a:endParaRPr lang="en-US"/>
          </a:p>
        </p:txBody>
      </p:sp>
    </p:spTree>
    <p:extLst>
      <p:ext uri="{BB962C8B-B14F-4D97-AF65-F5344CB8AC3E}">
        <p14:creationId xmlns:p14="http://schemas.microsoft.com/office/powerpoint/2010/main" val="775361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69</a:t>
            </a:fld>
            <a:endParaRPr lang="en-US"/>
          </a:p>
        </p:txBody>
      </p:sp>
    </p:spTree>
    <p:extLst>
      <p:ext uri="{BB962C8B-B14F-4D97-AF65-F5344CB8AC3E}">
        <p14:creationId xmlns:p14="http://schemas.microsoft.com/office/powerpoint/2010/main" val="965969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70</a:t>
            </a:fld>
            <a:endParaRPr lang="en-US"/>
          </a:p>
        </p:txBody>
      </p:sp>
    </p:spTree>
    <p:extLst>
      <p:ext uri="{BB962C8B-B14F-4D97-AF65-F5344CB8AC3E}">
        <p14:creationId xmlns:p14="http://schemas.microsoft.com/office/powerpoint/2010/main" val="74675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72</a:t>
            </a:fld>
            <a:endParaRPr lang="en-US"/>
          </a:p>
        </p:txBody>
      </p:sp>
    </p:spTree>
    <p:extLst>
      <p:ext uri="{BB962C8B-B14F-4D97-AF65-F5344CB8AC3E}">
        <p14:creationId xmlns:p14="http://schemas.microsoft.com/office/powerpoint/2010/main" val="1863769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Rockwell" charset="0"/>
              </a:rPr>
              <a:t>The browser plays three roles in the web framework:</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a:t>
            </a:fld>
            <a:endParaRPr lang="en-US" dirty="0"/>
          </a:p>
        </p:txBody>
      </p:sp>
    </p:spTree>
    <p:extLst>
      <p:ext uri="{BB962C8B-B14F-4D97-AF65-F5344CB8AC3E}">
        <p14:creationId xmlns:p14="http://schemas.microsoft.com/office/powerpoint/2010/main" val="1596622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73</a:t>
            </a:fld>
            <a:endParaRPr lang="en-US"/>
          </a:p>
        </p:txBody>
      </p:sp>
    </p:spTree>
    <p:extLst>
      <p:ext uri="{BB962C8B-B14F-4D97-AF65-F5344CB8AC3E}">
        <p14:creationId xmlns:p14="http://schemas.microsoft.com/office/powerpoint/2010/main" val="93722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74</a:t>
            </a:fld>
            <a:endParaRPr lang="en-US"/>
          </a:p>
        </p:txBody>
      </p:sp>
    </p:spTree>
    <p:extLst>
      <p:ext uri="{BB962C8B-B14F-4D97-AF65-F5344CB8AC3E}">
        <p14:creationId xmlns:p14="http://schemas.microsoft.com/office/powerpoint/2010/main" val="1904842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76</a:t>
            </a:fld>
            <a:endParaRPr lang="en-US"/>
          </a:p>
        </p:txBody>
      </p:sp>
    </p:spTree>
    <p:extLst>
      <p:ext uri="{BB962C8B-B14F-4D97-AF65-F5344CB8AC3E}">
        <p14:creationId xmlns:p14="http://schemas.microsoft.com/office/powerpoint/2010/main" val="1390724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77</a:t>
            </a:fld>
            <a:endParaRPr lang="en-US"/>
          </a:p>
        </p:txBody>
      </p:sp>
    </p:spTree>
    <p:extLst>
      <p:ext uri="{BB962C8B-B14F-4D97-AF65-F5344CB8AC3E}">
        <p14:creationId xmlns:p14="http://schemas.microsoft.com/office/powerpoint/2010/main" val="1487303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78</a:t>
            </a:fld>
            <a:endParaRPr lang="en-US"/>
          </a:p>
        </p:txBody>
      </p:sp>
    </p:spTree>
    <p:extLst>
      <p:ext uri="{BB962C8B-B14F-4D97-AF65-F5344CB8AC3E}">
        <p14:creationId xmlns:p14="http://schemas.microsoft.com/office/powerpoint/2010/main" val="7234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79</a:t>
            </a:fld>
            <a:endParaRPr lang="en-US"/>
          </a:p>
        </p:txBody>
      </p:sp>
    </p:spTree>
    <p:extLst>
      <p:ext uri="{BB962C8B-B14F-4D97-AF65-F5344CB8AC3E}">
        <p14:creationId xmlns:p14="http://schemas.microsoft.com/office/powerpoint/2010/main" val="1977268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compilerOptions</a:t>
            </a:r>
            <a:r>
              <a:rPr lang="en-US" dirty="0" smtClean="0"/>
              <a:t>": { "target": "es5", "module": "</a:t>
            </a:r>
            <a:r>
              <a:rPr lang="en-US" dirty="0" err="1" smtClean="0"/>
              <a:t>commonjs</a:t>
            </a:r>
            <a:r>
              <a:rPr lang="en-US" dirty="0" smtClean="0"/>
              <a:t>", "</a:t>
            </a:r>
            <a:r>
              <a:rPr lang="en-US" dirty="0" err="1" smtClean="0"/>
              <a:t>emitDecoratorMetadata</a:t>
            </a:r>
            <a:r>
              <a:rPr lang="en-US" dirty="0" smtClean="0"/>
              <a:t>": true, "</a:t>
            </a:r>
            <a:r>
              <a:rPr lang="en-US" dirty="0" err="1" smtClean="0"/>
              <a:t>experimentalDecorators</a:t>
            </a:r>
            <a:r>
              <a:rPr lang="en-US" dirty="0" smtClean="0"/>
              <a:t>": true, "</a:t>
            </a:r>
            <a:r>
              <a:rPr lang="en-US" dirty="0" err="1" smtClean="0"/>
              <a:t>rootDir</a:t>
            </a:r>
            <a:r>
              <a:rPr lang="en-US" dirty="0" smtClean="0"/>
              <a:t>": ".", "</a:t>
            </a:r>
            <a:r>
              <a:rPr lang="en-US" dirty="0" err="1" smtClean="0"/>
              <a:t>outDir</a:t>
            </a:r>
            <a:r>
              <a:rPr lang="en-US" dirty="0" smtClean="0"/>
              <a:t>": "./</a:t>
            </a:r>
            <a:r>
              <a:rPr lang="en-US" dirty="0" err="1" smtClean="0"/>
              <a:t>js</a:t>
            </a:r>
            <a:r>
              <a:rPr lang="en-US" dirty="0" smtClean="0"/>
              <a:t>" } }</a:t>
            </a:r>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81</a:t>
            </a:fld>
            <a:endParaRPr lang="en-US"/>
          </a:p>
        </p:txBody>
      </p:sp>
    </p:spTree>
    <p:extLst>
      <p:ext uri="{BB962C8B-B14F-4D97-AF65-F5344CB8AC3E}">
        <p14:creationId xmlns:p14="http://schemas.microsoft.com/office/powerpoint/2010/main" val="1927817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82</a:t>
            </a:fld>
            <a:endParaRPr lang="en-US"/>
          </a:p>
        </p:txBody>
      </p:sp>
    </p:spTree>
    <p:extLst>
      <p:ext uri="{BB962C8B-B14F-4D97-AF65-F5344CB8AC3E}">
        <p14:creationId xmlns:p14="http://schemas.microsoft.com/office/powerpoint/2010/main" val="1262409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83</a:t>
            </a:fld>
            <a:endParaRPr lang="en-US"/>
          </a:p>
        </p:txBody>
      </p:sp>
    </p:spTree>
    <p:extLst>
      <p:ext uri="{BB962C8B-B14F-4D97-AF65-F5344CB8AC3E}">
        <p14:creationId xmlns:p14="http://schemas.microsoft.com/office/powerpoint/2010/main" val="111735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84</a:t>
            </a:fld>
            <a:endParaRPr lang="en-US"/>
          </a:p>
        </p:txBody>
      </p:sp>
    </p:spTree>
    <p:extLst>
      <p:ext uri="{BB962C8B-B14F-4D97-AF65-F5344CB8AC3E}">
        <p14:creationId xmlns:p14="http://schemas.microsoft.com/office/powerpoint/2010/main" val="160332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Rockwell" charset="0"/>
              </a:rPr>
              <a:t>Browser-to-webserver communication consists of a series of requests, using the HTTP and HTTPS protocols. </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dirty="0"/>
          </a:p>
        </p:txBody>
      </p:sp>
    </p:spTree>
    <p:extLst>
      <p:ext uri="{BB962C8B-B14F-4D97-AF65-F5344CB8AC3E}">
        <p14:creationId xmlns:p14="http://schemas.microsoft.com/office/powerpoint/2010/main" val="1669110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85</a:t>
            </a:fld>
            <a:endParaRPr lang="en-US"/>
          </a:p>
        </p:txBody>
      </p:sp>
    </p:spTree>
    <p:extLst>
      <p:ext uri="{BB962C8B-B14F-4D97-AF65-F5344CB8AC3E}">
        <p14:creationId xmlns:p14="http://schemas.microsoft.com/office/powerpoint/2010/main" val="1609995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86</a:t>
            </a:fld>
            <a:endParaRPr lang="en-US"/>
          </a:p>
        </p:txBody>
      </p:sp>
    </p:spTree>
    <p:extLst>
      <p:ext uri="{BB962C8B-B14F-4D97-AF65-F5344CB8AC3E}">
        <p14:creationId xmlns:p14="http://schemas.microsoft.com/office/powerpoint/2010/main" val="2116294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87</a:t>
            </a:fld>
            <a:endParaRPr lang="en-US"/>
          </a:p>
        </p:txBody>
      </p:sp>
    </p:spTree>
    <p:extLst>
      <p:ext uri="{BB962C8B-B14F-4D97-AF65-F5344CB8AC3E}">
        <p14:creationId xmlns:p14="http://schemas.microsoft.com/office/powerpoint/2010/main" val="1455812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88</a:t>
            </a:fld>
            <a:endParaRPr lang="en-US"/>
          </a:p>
        </p:txBody>
      </p:sp>
    </p:spTree>
    <p:extLst>
      <p:ext uri="{BB962C8B-B14F-4D97-AF65-F5344CB8AC3E}">
        <p14:creationId xmlns:p14="http://schemas.microsoft.com/office/powerpoint/2010/main" val="1454676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89</a:t>
            </a:fld>
            <a:endParaRPr lang="en-US"/>
          </a:p>
        </p:txBody>
      </p:sp>
    </p:spTree>
    <p:extLst>
      <p:ext uri="{BB962C8B-B14F-4D97-AF65-F5344CB8AC3E}">
        <p14:creationId xmlns:p14="http://schemas.microsoft.com/office/powerpoint/2010/main" val="735201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90</a:t>
            </a:fld>
            <a:endParaRPr lang="en-US"/>
          </a:p>
        </p:txBody>
      </p:sp>
    </p:spTree>
    <p:extLst>
      <p:ext uri="{BB962C8B-B14F-4D97-AF65-F5344CB8AC3E}">
        <p14:creationId xmlns:p14="http://schemas.microsoft.com/office/powerpoint/2010/main" val="118216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91</a:t>
            </a:fld>
            <a:endParaRPr lang="en-US"/>
          </a:p>
        </p:txBody>
      </p:sp>
    </p:spTree>
    <p:extLst>
      <p:ext uri="{BB962C8B-B14F-4D97-AF65-F5344CB8AC3E}">
        <p14:creationId xmlns:p14="http://schemas.microsoft.com/office/powerpoint/2010/main" val="1340403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92</a:t>
            </a:fld>
            <a:endParaRPr lang="en-US"/>
          </a:p>
        </p:txBody>
      </p:sp>
    </p:spTree>
    <p:extLst>
      <p:ext uri="{BB962C8B-B14F-4D97-AF65-F5344CB8AC3E}">
        <p14:creationId xmlns:p14="http://schemas.microsoft.com/office/powerpoint/2010/main" val="1866879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93</a:t>
            </a:fld>
            <a:endParaRPr lang="en-US"/>
          </a:p>
        </p:txBody>
      </p:sp>
    </p:spTree>
    <p:extLst>
      <p:ext uri="{BB962C8B-B14F-4D97-AF65-F5344CB8AC3E}">
        <p14:creationId xmlns:p14="http://schemas.microsoft.com/office/powerpoint/2010/main" val="575468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94</a:t>
            </a:fld>
            <a:endParaRPr lang="en-US"/>
          </a:p>
        </p:txBody>
      </p:sp>
    </p:spTree>
    <p:extLst>
      <p:ext uri="{BB962C8B-B14F-4D97-AF65-F5344CB8AC3E}">
        <p14:creationId xmlns:p14="http://schemas.microsoft.com/office/powerpoint/2010/main" val="121367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70000"/>
              </a:lnSpc>
            </a:pPr>
            <a:r>
              <a:rPr lang="en-US" sz="1200" dirty="0" smtClean="0">
                <a:latin typeface="Rockwell" charset="0"/>
              </a:rPr>
              <a:t>A webserver’s main focus is handling requests from browsers. As described earlier, a browser may request a document, post data, or perform an AJAX request to get data. The webserver uses HTTP headers as well as a URL to determine what action to take. This is where things get very different, depending on the webserver, configuration, and technologies used.</a:t>
            </a:r>
          </a:p>
          <a:p>
            <a:pPr>
              <a:lnSpc>
                <a:spcPct val="70000"/>
              </a:lnSpc>
            </a:pPr>
            <a:endParaRPr lang="en-US" sz="1200" dirty="0" smtClean="0">
              <a:latin typeface="Rockwell" charset="0"/>
            </a:endParaRPr>
          </a:p>
          <a:p>
            <a:pPr>
              <a:lnSpc>
                <a:spcPct val="70000"/>
              </a:lnSpc>
            </a:pPr>
            <a:r>
              <a:rPr lang="en-US" sz="1200" dirty="0" smtClean="0">
                <a:latin typeface="Rockwell" charset="0"/>
              </a:rPr>
              <a:t>Most out-of-the-box webservers such as Apache and IIS are made to serve static files such as .html, .</a:t>
            </a:r>
            <a:r>
              <a:rPr lang="en-US" sz="1200" dirty="0" err="1" smtClean="0">
                <a:latin typeface="Rockwell" charset="0"/>
              </a:rPr>
              <a:t>css</a:t>
            </a:r>
            <a:r>
              <a:rPr lang="en-US" sz="1200" dirty="0" smtClean="0">
                <a:latin typeface="Rockwell" charset="0"/>
              </a:rPr>
              <a:t>, and media files. To handle POST requests that modify server data and AJAX requests to interact with backend services, webservers need to be extended with server-side scripts.</a:t>
            </a:r>
          </a:p>
          <a:p>
            <a:pPr>
              <a:lnSpc>
                <a:spcPct val="70000"/>
              </a:lnSpc>
            </a:pPr>
            <a:endParaRPr lang="en-US" sz="1200" dirty="0" smtClean="0">
              <a:latin typeface="Rockwell" charset="0"/>
            </a:endParaRPr>
          </a:p>
          <a:p>
            <a:pPr>
              <a:lnSpc>
                <a:spcPct val="70000"/>
              </a:lnSpc>
            </a:pPr>
            <a:r>
              <a:rPr lang="en-US" sz="1200" dirty="0" smtClean="0">
                <a:latin typeface="Rockwell" charset="0"/>
              </a:rPr>
              <a:t>A server-side script is really anything that a webserver can execute in order to perform the task the browser is requesting. </a:t>
            </a:r>
          </a:p>
          <a:p>
            <a:pPr>
              <a:lnSpc>
                <a:spcPct val="70000"/>
              </a:lnSpc>
            </a:pPr>
            <a:endParaRPr lang="en-US" sz="1200" dirty="0" smtClean="0">
              <a:latin typeface="Rockwell" charset="0"/>
            </a:endParaRPr>
          </a:p>
          <a:p>
            <a:pPr>
              <a:lnSpc>
                <a:spcPct val="70000"/>
              </a:lnSpc>
            </a:pPr>
            <a:r>
              <a:rPr lang="en-US" sz="1200" dirty="0" smtClean="0">
                <a:latin typeface="Rockwell" charset="0"/>
              </a:rPr>
              <a:t>These scripts can be written in PHP, Python, C, C++, C#, Perl, Java, ... the list goes on and on. Webservers such as Apache and IIS provide mechanisms to include server-side scripts and then wire them up to specific URL locations requested by the browser. This is where having a solid webserver framework can make a big difference. It often takes quite a bit of configuration to enable various scripting languages and wire up the server-side scripts so that the webserver can route the appropriate requests to the appropriate scripts.</a:t>
            </a:r>
          </a:p>
          <a:p>
            <a:pPr>
              <a:lnSpc>
                <a:spcPct val="70000"/>
              </a:lnSpc>
            </a:pPr>
            <a:endParaRPr lang="en-US" sz="1200" dirty="0" smtClean="0">
              <a:latin typeface="Rockwell" charset="0"/>
            </a:endParaRPr>
          </a:p>
          <a:p>
            <a:pPr>
              <a:lnSpc>
                <a:spcPct val="70000"/>
              </a:lnSpc>
            </a:pPr>
            <a:r>
              <a:rPr lang="en-US" sz="1200" dirty="0" smtClean="0">
                <a:latin typeface="Rockwell" charset="0"/>
              </a:rPr>
              <a:t>Server-side scripts either generate a response directly by executing their code or connect with other backend servers such as databases to obtain the necessary information and then use that information to build and send the appropriate responses.</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a:t>
            </a:fld>
            <a:endParaRPr lang="en-US" dirty="0"/>
          </a:p>
        </p:txBody>
      </p:sp>
    </p:spTree>
    <p:extLst>
      <p:ext uri="{BB962C8B-B14F-4D97-AF65-F5344CB8AC3E}">
        <p14:creationId xmlns:p14="http://schemas.microsoft.com/office/powerpoint/2010/main" val="575947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95</a:t>
            </a:fld>
            <a:endParaRPr lang="en-US"/>
          </a:p>
        </p:txBody>
      </p:sp>
    </p:spTree>
    <p:extLst>
      <p:ext uri="{BB962C8B-B14F-4D97-AF65-F5344CB8AC3E}">
        <p14:creationId xmlns:p14="http://schemas.microsoft.com/office/powerpoint/2010/main" val="1816890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96</a:t>
            </a:fld>
            <a:endParaRPr lang="en-US"/>
          </a:p>
        </p:txBody>
      </p:sp>
    </p:spTree>
    <p:extLst>
      <p:ext uri="{BB962C8B-B14F-4D97-AF65-F5344CB8AC3E}">
        <p14:creationId xmlns:p14="http://schemas.microsoft.com/office/powerpoint/2010/main" val="685286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A6A75D-26EF-ED46-A711-229DFCD9E27E}" type="slidenum">
              <a:rPr lang="en-US" smtClean="0"/>
              <a:t>97</a:t>
            </a:fld>
            <a:endParaRPr lang="en-US"/>
          </a:p>
        </p:txBody>
      </p:sp>
    </p:spTree>
    <p:extLst>
      <p:ext uri="{BB962C8B-B14F-4D97-AF65-F5344CB8AC3E}">
        <p14:creationId xmlns:p14="http://schemas.microsoft.com/office/powerpoint/2010/main" val="772254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1" dirty="0"/>
          </a:p>
        </p:txBody>
      </p:sp>
      <p:sp>
        <p:nvSpPr>
          <p:cNvPr id="4" name="Slide Number Placeholder 3"/>
          <p:cNvSpPr>
            <a:spLocks noGrp="1"/>
          </p:cNvSpPr>
          <p:nvPr>
            <p:ph type="sldNum" sz="quarter" idx="10"/>
          </p:nvPr>
        </p:nvSpPr>
        <p:spPr/>
        <p:txBody>
          <a:bodyPr/>
          <a:lstStyle/>
          <a:p>
            <a:fld id="{42A6A75D-26EF-ED46-A711-229DFCD9E27E}" type="slidenum">
              <a:rPr lang="en-US" smtClean="0"/>
              <a:t>98</a:t>
            </a:fld>
            <a:endParaRPr lang="en-US"/>
          </a:p>
        </p:txBody>
      </p:sp>
    </p:spTree>
    <p:extLst>
      <p:ext uri="{BB962C8B-B14F-4D97-AF65-F5344CB8AC3E}">
        <p14:creationId xmlns:p14="http://schemas.microsoft.com/office/powerpoint/2010/main" val="1324225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A6A75D-26EF-ED46-A711-229DFCD9E27E}" type="slidenum">
              <a:rPr lang="en-US" smtClean="0"/>
              <a:t>99</a:t>
            </a:fld>
            <a:endParaRPr lang="en-US"/>
          </a:p>
        </p:txBody>
      </p:sp>
    </p:spTree>
    <p:extLst>
      <p:ext uri="{BB962C8B-B14F-4D97-AF65-F5344CB8AC3E}">
        <p14:creationId xmlns:p14="http://schemas.microsoft.com/office/powerpoint/2010/main" val="2017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FB894FB-9196-F347-861A-87F45B0D7E07}" type="slidenum">
              <a:rPr lang="en-US"/>
              <a:pPr>
                <a:defRPr/>
              </a:pPr>
              <a:t>12</a:t>
            </a:fld>
            <a:endParaRPr lang="en-US"/>
          </a:p>
        </p:txBody>
      </p:sp>
      <p:sp>
        <p:nvSpPr>
          <p:cNvPr id="107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7523" name="Rectangle 3"/>
          <p:cNvSpPr>
            <a:spLocks noGrp="1" noChangeArrowheads="1"/>
          </p:cNvSpPr>
          <p:nvPr>
            <p:ph type="body" idx="1"/>
          </p:nvPr>
        </p:nvSpPr>
        <p:spPr/>
        <p:txBody>
          <a:bodyPr/>
          <a:lstStyle/>
          <a:p>
            <a:pPr eaLnBrk="1" hangingPunct="1">
              <a:defRPr/>
            </a:pPr>
            <a:endParaRPr lang="en-US" smtClean="0">
              <a:cs typeface="+mn-cs"/>
            </a:endParaRPr>
          </a:p>
        </p:txBody>
      </p:sp>
    </p:spTree>
    <p:extLst>
      <p:ext uri="{BB962C8B-B14F-4D97-AF65-F5344CB8AC3E}">
        <p14:creationId xmlns:p14="http://schemas.microsoft.com/office/powerpoint/2010/main" val="1145151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a:t>
            </a:r>
          </a:p>
          <a:p>
            <a:pPr marL="228600" indent="-228600">
              <a:buFont typeface="+mj-lt"/>
              <a:buAutoNum type="arabicPeriod"/>
            </a:pPr>
            <a:r>
              <a:rPr lang="en-US" dirty="0" smtClean="0"/>
              <a:t>JS</a:t>
            </a:r>
            <a:r>
              <a:rPr lang="en-US" baseline="0" dirty="0" smtClean="0"/>
              <a:t> controls the whole UI side of the events.</a:t>
            </a:r>
          </a:p>
          <a:p>
            <a:pPr marL="685800" lvl="1" indent="-228600">
              <a:buFont typeface="+mj-lt"/>
              <a:buAutoNum type="arabicPeriod"/>
            </a:pPr>
            <a:r>
              <a:rPr lang="en-US" baseline="0" dirty="0" err="1" smtClean="0"/>
              <a:t>Redender</a:t>
            </a:r>
            <a:r>
              <a:rPr lang="en-US" baseline="0" dirty="0" smtClean="0"/>
              <a:t> the page.</a:t>
            </a:r>
          </a:p>
          <a:p>
            <a:pPr marL="685800" lvl="1" indent="-228600">
              <a:buFont typeface="+mj-lt"/>
              <a:buAutoNum type="arabicPeriod"/>
            </a:pPr>
            <a:r>
              <a:rPr lang="en-US" baseline="0" dirty="0" smtClean="0"/>
              <a:t>Update the DOM.</a:t>
            </a:r>
          </a:p>
          <a:p>
            <a:pPr marL="685800" lvl="1" indent="-228600">
              <a:buFont typeface="+mj-lt"/>
              <a:buAutoNum type="arabicPeriod"/>
            </a:pPr>
            <a:r>
              <a:rPr lang="en-US" baseline="0" dirty="0" smtClean="0"/>
              <a:t>We don</a:t>
            </a:r>
            <a:r>
              <a:rPr lang="mr-IN" baseline="0" dirty="0" smtClean="0"/>
              <a:t>’</a:t>
            </a:r>
            <a:r>
              <a:rPr lang="en-US" baseline="0" dirty="0" smtClean="0"/>
              <a:t>t need to reach out to the server for every single change.</a:t>
            </a:r>
          </a:p>
          <a:p>
            <a:pPr marL="228600" lvl="0" indent="-228600">
              <a:buFont typeface="+mj-lt"/>
              <a:buAutoNum type="arabicPeriod"/>
            </a:pPr>
            <a:r>
              <a:rPr lang="en-US" baseline="0" dirty="0" smtClean="0"/>
              <a:t>Fetching/Updating the data happens in the background and the main shell never reloads which gives a seamless experience to the user.</a:t>
            </a:r>
          </a:p>
          <a:p>
            <a:pPr marL="228600" lvl="0" indent="-228600">
              <a:buFont typeface="+mj-lt"/>
              <a:buAutoNum type="arabicPeriod"/>
            </a:pPr>
            <a:endParaRPr lang="en-US" baseline="0" dirty="0" smtClean="0"/>
          </a:p>
          <a:p>
            <a:pPr marL="228600" indent="-228600">
              <a:buFont typeface="+mj-lt"/>
              <a:buAutoNum type="arabicPeriod"/>
            </a:pPr>
            <a:endParaRPr lang="en-US" baseline="0" dirty="0" smtClean="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13</a:t>
            </a:fld>
            <a:endParaRPr lang="en-US" dirty="0"/>
          </a:p>
        </p:txBody>
      </p:sp>
    </p:spTree>
    <p:extLst>
      <p:ext uri="{BB962C8B-B14F-4D97-AF65-F5344CB8AC3E}">
        <p14:creationId xmlns:p14="http://schemas.microsoft.com/office/powerpoint/2010/main" val="20608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When</a:t>
            </a:r>
            <a:r>
              <a:rPr lang="en-US" baseline="0" dirty="0" smtClean="0"/>
              <a:t> we move on to a SPA we all of a sudden see that the JS starts controlling the whole UI scheme of the things.</a:t>
            </a:r>
          </a:p>
          <a:p>
            <a:pPr marL="685800" lvl="1" indent="-228600">
              <a:buFont typeface="+mj-lt"/>
              <a:buAutoNum type="arabicPeriod"/>
            </a:pPr>
            <a:r>
              <a:rPr lang="en-US" dirty="0" smtClean="0"/>
              <a:t>The</a:t>
            </a:r>
            <a:r>
              <a:rPr lang="en-US" baseline="0" dirty="0" smtClean="0"/>
              <a:t> Server sends the initial page.</a:t>
            </a:r>
          </a:p>
          <a:p>
            <a:pPr marL="685800" lvl="1" indent="-228600">
              <a:buFont typeface="+mj-lt"/>
              <a:buAutoNum type="arabicPeriod"/>
            </a:pPr>
            <a:r>
              <a:rPr lang="en-US" dirty="0" smtClean="0"/>
              <a:t>Then the user</a:t>
            </a:r>
            <a:r>
              <a:rPr lang="en-US" baseline="0" dirty="0" smtClean="0"/>
              <a:t> starts interacting with the page.</a:t>
            </a:r>
          </a:p>
          <a:p>
            <a:pPr marL="685800" lvl="1" indent="-228600">
              <a:buFont typeface="+mj-lt"/>
              <a:buAutoNum type="arabicPeriod"/>
            </a:pPr>
            <a:r>
              <a:rPr lang="en-US" baseline="0" dirty="0" smtClean="0"/>
              <a:t>We use the Angular Routers to shuffle between the pages and then handle the user inputs and if required re render the DOM. [4,5,6,7]</a:t>
            </a:r>
          </a:p>
          <a:p>
            <a:pPr marL="685800" lvl="1" indent="-228600">
              <a:buFont typeface="+mj-lt"/>
              <a:buAutoNum type="arabicPeriod"/>
            </a:pPr>
            <a:r>
              <a:rPr lang="en-US" baseline="0" dirty="0" smtClean="0"/>
              <a:t>But whenever </a:t>
            </a:r>
            <a:r>
              <a:rPr lang="en-US" baseline="0" dirty="0" err="1" smtClean="0"/>
              <a:t>Angualr</a:t>
            </a:r>
            <a:r>
              <a:rPr lang="en-US" baseline="0" dirty="0" smtClean="0"/>
              <a:t> needs to fetch some new Data or to persist any data, it needs to reach out to the server, since Angular is UI only framework. [8]</a:t>
            </a:r>
          </a:p>
          <a:p>
            <a:pPr marL="685800" lvl="1" indent="-228600">
              <a:buFont typeface="+mj-lt"/>
              <a:buAutoNum type="arabicPeriod"/>
            </a:pPr>
            <a:r>
              <a:rPr lang="en-US" baseline="0" dirty="0" smtClean="0"/>
              <a:t>At the server side in </a:t>
            </a:r>
            <a:r>
              <a:rPr lang="en-US" baseline="0" dirty="0" err="1" smtClean="0"/>
              <a:t>NodeJS</a:t>
            </a:r>
            <a:r>
              <a:rPr lang="en-US" baseline="0" dirty="0" smtClean="0"/>
              <a:t> world we typically use express JS to define a </a:t>
            </a:r>
            <a:r>
              <a:rPr lang="en-US" baseline="0" dirty="0" err="1" smtClean="0"/>
              <a:t>rotuer</a:t>
            </a:r>
            <a:r>
              <a:rPr lang="en-US" baseline="0" dirty="0" smtClean="0"/>
              <a:t> which are basically endpoints exposed for the UI to connect via AJAX [9].</a:t>
            </a:r>
          </a:p>
          <a:p>
            <a:pPr marL="685800" lvl="1" indent="-228600">
              <a:buFont typeface="+mj-lt"/>
              <a:buAutoNum type="arabicPeriod"/>
            </a:pPr>
            <a:r>
              <a:rPr lang="en-US" baseline="0" dirty="0" smtClean="0"/>
              <a:t>Each route would typically have a route controller which would contain the logic to service the request which comes. [10]</a:t>
            </a:r>
          </a:p>
          <a:p>
            <a:pPr marL="685800" lvl="1" indent="-228600">
              <a:buFont typeface="+mj-lt"/>
              <a:buAutoNum type="arabicPeriod"/>
            </a:pPr>
            <a:r>
              <a:rPr lang="en-US" baseline="0" dirty="0" smtClean="0"/>
              <a:t>We might need to connect to a DB to service the request which incase of the MEAN stack would be MongoDB. [11,12]</a:t>
            </a:r>
          </a:p>
          <a:p>
            <a:pPr marL="685800" lvl="1" indent="-228600">
              <a:buFont typeface="+mj-lt"/>
              <a:buAutoNum type="arabicPeriod"/>
            </a:pPr>
            <a:r>
              <a:rPr lang="en-US" baseline="0" dirty="0" smtClean="0"/>
              <a:t>And in the end we send the data back to the Angular App asynchronously which </a:t>
            </a:r>
            <a:r>
              <a:rPr lang="en-US" baseline="0" dirty="0" err="1" smtClean="0"/>
              <a:t>inturns</a:t>
            </a:r>
            <a:r>
              <a:rPr lang="en-US" baseline="0" dirty="0" smtClean="0"/>
              <a:t> parses it and updates the DOM if needed.</a:t>
            </a:r>
          </a:p>
          <a:p>
            <a:pPr marL="685800" lvl="1" indent="-228600">
              <a:buFont typeface="+mj-lt"/>
              <a:buAutoNum type="arabicPeriod"/>
            </a:pPr>
            <a:endParaRPr lang="en-US" baseline="0" dirty="0" smtClean="0"/>
          </a:p>
          <a:p>
            <a:pPr marL="228600" lvl="0" indent="-228600">
              <a:buFont typeface="+mj-lt"/>
              <a:buAutoNum type="arabicPeriod"/>
            </a:pPr>
            <a:r>
              <a:rPr lang="en-US" baseline="0" dirty="0" smtClean="0"/>
              <a:t>Generally speaking there is just one page, all the fetching and persisting of the data happens behind the scenes and hence the user has a desktop </a:t>
            </a:r>
            <a:r>
              <a:rPr lang="en-US" baseline="0" smtClean="0"/>
              <a:t>like experience.</a:t>
            </a:r>
          </a:p>
          <a:p>
            <a:pPr marL="228600" lvl="0" indent="-228600">
              <a:buFont typeface="+mj-lt"/>
              <a:buAutoNum type="arabicPeriod"/>
            </a:pPr>
            <a:endParaRPr lang="en-US" baseline="0" smtClean="0"/>
          </a:p>
          <a:p>
            <a:pPr marL="685800" lvl="1" indent="-228600">
              <a:buFont typeface="+mj-lt"/>
              <a:buAutoNum type="arabicPeriod"/>
            </a:pPr>
            <a:endParaRPr lang="en-US" baseline="0" dirty="0" smtClean="0"/>
          </a:p>
          <a:p>
            <a:pPr marL="685800" lvl="1" indent="-228600">
              <a:buFont typeface="+mj-lt"/>
              <a:buAutoNum type="arabicPeriod"/>
            </a:pPr>
            <a:endParaRPr lang="en-US" baseline="0" dirty="0" smtClean="0"/>
          </a:p>
          <a:p>
            <a:pPr marL="685800" lvl="1" indent="-228600">
              <a:buFont typeface="+mj-lt"/>
              <a:buAutoNum type="arabicPeriod"/>
            </a:pPr>
            <a:endParaRPr lang="en-US" baseline="0" dirty="0" smtClean="0"/>
          </a:p>
          <a:p>
            <a:pPr marL="685800" lvl="1" indent="-228600">
              <a:buFont typeface="+mj-lt"/>
              <a:buAutoNum type="arabicPeriod"/>
            </a:pPr>
            <a:endParaRPr lang="en-US" baseline="0" dirty="0" smtClean="0"/>
          </a:p>
          <a:p>
            <a:pPr marL="685800" lvl="1"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14</a:t>
            </a:fld>
            <a:endParaRPr lang="en-US" dirty="0"/>
          </a:p>
        </p:txBody>
      </p:sp>
    </p:spTree>
    <p:extLst>
      <p:ext uri="{BB962C8B-B14F-4D97-AF65-F5344CB8AC3E}">
        <p14:creationId xmlns:p14="http://schemas.microsoft.com/office/powerpoint/2010/main" val="114073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F0C3B34-0097-1E43-844E-4F5A19F955B0}" type="slidenum">
              <a:rPr lang="en-US"/>
              <a:pPr>
                <a:defRPr/>
              </a:pPr>
              <a:t>20</a:t>
            </a:fld>
            <a:endParaRPr lang="en-US"/>
          </a:p>
        </p:txBody>
      </p:sp>
      <p:sp>
        <p:nvSpPr>
          <p:cNvPr id="107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7523" name="Rectangle 3"/>
          <p:cNvSpPr>
            <a:spLocks noGrp="1" noChangeArrowheads="1"/>
          </p:cNvSpPr>
          <p:nvPr>
            <p:ph type="body" idx="1"/>
          </p:nvPr>
        </p:nvSpPr>
        <p:spPr/>
        <p:txBody>
          <a:bodyPr/>
          <a:lstStyle/>
          <a:p>
            <a:pPr eaLnBrk="1" hangingPunct="1">
              <a:defRPr/>
            </a:pPr>
            <a:endParaRPr lang="en-US" smtClean="0">
              <a:cs typeface="+mn-cs"/>
            </a:endParaRPr>
          </a:p>
        </p:txBody>
      </p:sp>
    </p:spTree>
    <p:extLst>
      <p:ext uri="{BB962C8B-B14F-4D97-AF65-F5344CB8AC3E}">
        <p14:creationId xmlns:p14="http://schemas.microsoft.com/office/powerpoint/2010/main" val="187040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BD3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BD3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9/14/17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BD3D"/>
          </a:solidFill>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9/14/17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9/14/17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9/14/17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0200" y="964692"/>
            <a:ext cx="9524482" cy="677841"/>
          </a:xfrm>
          <a:prstGeom prst="rect">
            <a:avLst/>
          </a:prstGeom>
          <a:solidFill>
            <a:srgbClr val="FFBD3D"/>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9/14/17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bg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bg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bg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bg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31.jp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15.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angular.io/doc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7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People</a:t>
            </a:r>
            <a:endParaRPr lang="en-US" dirty="0"/>
          </a:p>
        </p:txBody>
      </p:sp>
      <p:sp>
        <p:nvSpPr>
          <p:cNvPr id="3" name="Subtitle 2"/>
          <p:cNvSpPr>
            <a:spLocks noGrp="1"/>
          </p:cNvSpPr>
          <p:nvPr>
            <p:ph type="subTitle" idx="1"/>
          </p:nvPr>
        </p:nvSpPr>
        <p:spPr/>
        <p:txBody>
          <a:bodyPr/>
          <a:lstStyle/>
          <a:p>
            <a:r>
              <a:rPr lang="en-US" dirty="0" smtClean="0"/>
              <a:t>Mean Stack </a:t>
            </a:r>
            <a:endParaRPr lang="en-US" dirty="0"/>
          </a:p>
        </p:txBody>
      </p:sp>
    </p:spTree>
    <p:extLst>
      <p:ext uri="{BB962C8B-B14F-4D97-AF65-F5344CB8AC3E}">
        <p14:creationId xmlns:p14="http://schemas.microsoft.com/office/powerpoint/2010/main" val="1194864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2022475" y="484188"/>
            <a:ext cx="7556500" cy="811212"/>
          </a:xfrm>
        </p:spPr>
        <p:txBody>
          <a:bodyPr/>
          <a:lstStyle/>
          <a:p>
            <a:pPr>
              <a:lnSpc>
                <a:spcPct val="80000"/>
              </a:lnSpc>
            </a:pPr>
            <a:r>
              <a:rPr lang="en-US" sz="3200">
                <a:latin typeface="Rockwell" charset="0"/>
              </a:rPr>
              <a:t>The Backend Services.</a:t>
            </a:r>
          </a:p>
        </p:txBody>
      </p:sp>
      <p:sp>
        <p:nvSpPr>
          <p:cNvPr id="36866" name="Content Placeholder 2"/>
          <p:cNvSpPr>
            <a:spLocks noGrp="1"/>
          </p:cNvSpPr>
          <p:nvPr>
            <p:ph idx="1"/>
          </p:nvPr>
        </p:nvSpPr>
        <p:spPr>
          <a:xfrm>
            <a:off x="2022476" y="1999281"/>
            <a:ext cx="8112125" cy="4126883"/>
          </a:xfrm>
        </p:spPr>
        <p:txBody>
          <a:bodyPr/>
          <a:lstStyle/>
          <a:p>
            <a:r>
              <a:rPr lang="en-US" sz="1700">
                <a:latin typeface="Rockwell" charset="0"/>
              </a:rPr>
              <a:t>Backend services are services that run behind a webserver and provide data that is used to build responses to the browser. </a:t>
            </a:r>
          </a:p>
          <a:p>
            <a:r>
              <a:rPr lang="en-US" sz="1700" dirty="0">
                <a:latin typeface="Rockwell" charset="0"/>
              </a:rPr>
              <a:t>The most common type of backend service is a database that stores information.</a:t>
            </a:r>
          </a:p>
          <a:p>
            <a:r>
              <a:rPr lang="en-US" sz="1700" dirty="0">
                <a:latin typeface="Rockwell" charset="0"/>
              </a:rPr>
              <a:t> When a request comes in from the browser that requires information from the database or other backend service, the server-side script connects to the database, retrieves the information, formats it, and then sends it back to the browser. </a:t>
            </a:r>
          </a:p>
          <a:p>
            <a:r>
              <a:rPr lang="en-US" sz="1700" dirty="0">
                <a:latin typeface="Rockwell" charset="0"/>
              </a:rPr>
              <a:t>On the other hand, when data comes in from a web request that needs to be stored in the database, the server-side script connects to the database and updates the data.</a:t>
            </a:r>
          </a:p>
        </p:txBody>
      </p:sp>
      <p:sp>
        <p:nvSpPr>
          <p:cNvPr id="36867"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6868"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686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081610-92DE-EB43-BE51-1C6903F56F63}" type="slidenum">
              <a:rPr lang="en-US" sz="1400">
                <a:solidFill>
                  <a:srgbClr val="898989"/>
                </a:solidFill>
                <a:latin typeface="Calibri" charset="0"/>
              </a:rPr>
              <a:pPr eaLnBrk="1" hangingPunct="1"/>
              <a:t>10</a:t>
            </a:fld>
            <a:endParaRPr lang="en-US" sz="1400">
              <a:solidFill>
                <a:srgbClr val="898989"/>
              </a:solidFill>
              <a:latin typeface="Calibri" charset="0"/>
            </a:endParaRPr>
          </a:p>
        </p:txBody>
      </p:sp>
    </p:spTree>
    <p:extLst>
      <p:ext uri="{BB962C8B-B14F-4D97-AF65-F5344CB8AC3E}">
        <p14:creationId xmlns:p14="http://schemas.microsoft.com/office/powerpoint/2010/main" val="1243608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2022475" y="484188"/>
            <a:ext cx="7556500" cy="811212"/>
          </a:xfrm>
        </p:spPr>
        <p:txBody>
          <a:bodyPr/>
          <a:lstStyle/>
          <a:p>
            <a:pPr>
              <a:lnSpc>
                <a:spcPct val="80000"/>
              </a:lnSpc>
            </a:pPr>
            <a:r>
              <a:rPr lang="en-US" sz="3200">
                <a:latin typeface="Rockwell" charset="0"/>
              </a:rPr>
              <a:t>Moving to the MEAN Stack</a:t>
            </a:r>
          </a:p>
        </p:txBody>
      </p:sp>
      <p:sp>
        <p:nvSpPr>
          <p:cNvPr id="37890" name="Content Placeholder 2"/>
          <p:cNvSpPr>
            <a:spLocks noGrp="1"/>
          </p:cNvSpPr>
          <p:nvPr>
            <p:ph idx="1"/>
          </p:nvPr>
        </p:nvSpPr>
        <p:spPr>
          <a:xfrm>
            <a:off x="2022476" y="1611824"/>
            <a:ext cx="8112125" cy="4514340"/>
          </a:xfrm>
        </p:spPr>
        <p:txBody>
          <a:bodyPr/>
          <a:lstStyle/>
          <a:p>
            <a:r>
              <a:rPr lang="en-US" sz="1700" dirty="0">
                <a:latin typeface="Rockwell" charset="0"/>
              </a:rPr>
              <a:t>In the </a:t>
            </a:r>
            <a:r>
              <a:rPr lang="en-US" sz="1700" dirty="0" err="1">
                <a:latin typeface="Rockwell" charset="0"/>
              </a:rPr>
              <a:t>Node.js</a:t>
            </a:r>
            <a:r>
              <a:rPr lang="en-US" sz="1700" dirty="0">
                <a:latin typeface="Rockwell" charset="0"/>
              </a:rPr>
              <a:t>-to-AngularJS stack, </a:t>
            </a:r>
            <a:r>
              <a:rPr lang="en-US" sz="1700" dirty="0" err="1">
                <a:latin typeface="Rockwell" charset="0"/>
              </a:rPr>
              <a:t>Node.js</a:t>
            </a:r>
            <a:r>
              <a:rPr lang="en-US" sz="1700" dirty="0">
                <a:latin typeface="Rockwell" charset="0"/>
              </a:rPr>
              <a:t> provides the fundamental platform for development. The backend services and server-side scripts are all written in </a:t>
            </a:r>
            <a:r>
              <a:rPr lang="en-US" sz="1700" dirty="0" err="1">
                <a:latin typeface="Rockwell" charset="0"/>
              </a:rPr>
              <a:t>Node.js</a:t>
            </a:r>
            <a:r>
              <a:rPr lang="en-US" sz="1700" dirty="0">
                <a:latin typeface="Rockwell" charset="0"/>
              </a:rPr>
              <a:t>. MongoDB provides the data store for the website but is accessed via a MongoDB driver </a:t>
            </a:r>
            <a:r>
              <a:rPr lang="en-US" sz="1700" dirty="0" err="1">
                <a:latin typeface="Rockwell" charset="0"/>
              </a:rPr>
              <a:t>Node.js</a:t>
            </a:r>
            <a:r>
              <a:rPr lang="en-US" sz="1700" dirty="0">
                <a:latin typeface="Rockwell" charset="0"/>
              </a:rPr>
              <a:t> module. The webserver is defined by Express, which is also a </a:t>
            </a:r>
            <a:r>
              <a:rPr lang="en-US" sz="1700" dirty="0" err="1">
                <a:latin typeface="Rockwell" charset="0"/>
              </a:rPr>
              <a:t>Node.js</a:t>
            </a:r>
            <a:r>
              <a:rPr lang="en-US" sz="1700" dirty="0">
                <a:latin typeface="Rockwell" charset="0"/>
              </a:rPr>
              <a:t> module.</a:t>
            </a:r>
          </a:p>
          <a:p>
            <a:r>
              <a:rPr lang="en-US" sz="1700" dirty="0">
                <a:latin typeface="Rockwell" charset="0"/>
              </a:rPr>
              <a:t>The view in the browser is defined and controlled using the AngularJS framework. AngularJS is an MVC framework in which the model is made up of JSON or JavaScript objects, the view is HTML/CSS, and the controller is AngularJS JavaScript code.</a:t>
            </a:r>
          </a:p>
          <a:p>
            <a:r>
              <a:rPr lang="en-US" sz="1700" dirty="0">
                <a:latin typeface="Rockwell" charset="0"/>
              </a:rPr>
              <a:t>The next slide tries to map the traditional components to the mean stack components. Be ware that the following figure is very basic representation and can differ in a lot of cases.</a:t>
            </a:r>
          </a:p>
        </p:txBody>
      </p:sp>
      <p:sp>
        <p:nvSpPr>
          <p:cNvPr id="37891"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7892"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789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E692ED6-C324-E54F-A30E-0A583EB61FA7}" type="slidenum">
              <a:rPr lang="en-US" sz="1400">
                <a:solidFill>
                  <a:srgbClr val="898989"/>
                </a:solidFill>
                <a:latin typeface="Calibri" charset="0"/>
              </a:rPr>
              <a:pPr eaLnBrk="1" hangingPunct="1"/>
              <a:t>11</a:t>
            </a:fld>
            <a:endParaRPr lang="en-US" sz="1400">
              <a:solidFill>
                <a:srgbClr val="898989"/>
              </a:solidFill>
              <a:latin typeface="Calibri" charset="0"/>
            </a:endParaRPr>
          </a:p>
        </p:txBody>
      </p:sp>
    </p:spTree>
    <p:extLst>
      <p:ext uri="{BB962C8B-B14F-4D97-AF65-F5344CB8AC3E}">
        <p14:creationId xmlns:p14="http://schemas.microsoft.com/office/powerpoint/2010/main" val="2019324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022475" y="484188"/>
            <a:ext cx="7556500" cy="735012"/>
          </a:xfrm>
        </p:spPr>
        <p:txBody>
          <a:bodyPr>
            <a:normAutofit fontScale="90000"/>
          </a:bodyPr>
          <a:lstStyle/>
          <a:p>
            <a:pPr eaLnBrk="1" hangingPunct="1">
              <a:defRPr/>
            </a:pPr>
            <a:r>
              <a:rPr lang="en-US" dirty="0" smtClean="0">
                <a:cs typeface="+mj-cs"/>
              </a:rPr>
              <a:t>The Mean Stack</a:t>
            </a:r>
          </a:p>
        </p:txBody>
      </p:sp>
      <p:sp>
        <p:nvSpPr>
          <p:cNvPr id="38914"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Tutorial 2 </a:t>
            </a:r>
          </a:p>
        </p:txBody>
      </p:sp>
      <p:sp>
        <p:nvSpPr>
          <p:cNvPr id="38915"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891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BDCF52-9B23-1A4C-A8EB-317FF6F6F409}" type="slidenum">
              <a:rPr lang="en-US" sz="1400">
                <a:solidFill>
                  <a:srgbClr val="898989"/>
                </a:solidFill>
                <a:latin typeface="Calibri" charset="0"/>
              </a:rPr>
              <a:pPr eaLnBrk="1" hangingPunct="1"/>
              <a:t>12</a:t>
            </a:fld>
            <a:endParaRPr lang="en-US" sz="1400">
              <a:solidFill>
                <a:srgbClr val="898989"/>
              </a:solidFill>
              <a:latin typeface="Calibri" charset="0"/>
            </a:endParaRPr>
          </a:p>
        </p:txBody>
      </p:sp>
      <p:pic>
        <p:nvPicPr>
          <p:cNvPr id="38917" name="Content Placeholder 2" descr="getfile.jpg"/>
          <p:cNvPicPr>
            <a:picLocks noGrp="1" noChangeAspect="1"/>
          </p:cNvPicPr>
          <p:nvPr>
            <p:ph idx="1"/>
          </p:nvPr>
        </p:nvPicPr>
        <p:blipFill>
          <a:blip r:embed="rId3">
            <a:extLst>
              <a:ext uri="{28A0092B-C50C-407E-A947-70E740481C1C}">
                <a14:useLocalDpi xmlns:a14="http://schemas.microsoft.com/office/drawing/2010/main" val="0"/>
              </a:ext>
            </a:extLst>
          </a:blip>
          <a:srcRect t="-7159" b="-7159"/>
          <a:stretch>
            <a:fillRect/>
          </a:stretch>
        </p:blipFill>
        <p:spPr>
          <a:xfrm>
            <a:off x="2362200" y="1143001"/>
            <a:ext cx="7924800" cy="4983163"/>
          </a:xfrm>
        </p:spPr>
      </p:pic>
    </p:spTree>
    <p:extLst>
      <p:ext uri="{BB962C8B-B14F-4D97-AF65-F5344CB8AC3E}">
        <p14:creationId xmlns:p14="http://schemas.microsoft.com/office/powerpoint/2010/main" val="2104108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443" y="257892"/>
            <a:ext cx="8077200" cy="720968"/>
          </a:xfrm>
        </p:spPr>
        <p:txBody>
          <a:bodyPr>
            <a:normAutofit fontScale="90000"/>
          </a:bodyPr>
          <a:lstStyle/>
          <a:p>
            <a:r>
              <a:rPr lang="en-US" dirty="0" smtClean="0"/>
              <a:t>Server Side Only Application</a:t>
            </a:r>
            <a:endParaRPr lang="en-US" dirty="0"/>
          </a:p>
        </p:txBody>
      </p:sp>
      <p:graphicFrame>
        <p:nvGraphicFramePr>
          <p:cNvPr id="4" name="Content Placeholder 3"/>
          <p:cNvGraphicFramePr>
            <a:graphicFrameLocks noGrp="1"/>
          </p:cNvGraphicFramePr>
          <p:nvPr>
            <p:ph idx="1"/>
            <p:extLst/>
          </p:nvPr>
        </p:nvGraphicFramePr>
        <p:xfrm>
          <a:off x="2286000" y="978860"/>
          <a:ext cx="8077200" cy="572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438400" y="2438400"/>
            <a:ext cx="23622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US" dirty="0"/>
          </a:p>
        </p:txBody>
      </p:sp>
      <p:sp>
        <p:nvSpPr>
          <p:cNvPr id="5" name="Rectangle 4"/>
          <p:cNvSpPr/>
          <p:nvPr/>
        </p:nvSpPr>
        <p:spPr>
          <a:xfrm>
            <a:off x="8001000" y="2484664"/>
            <a:ext cx="2209800" cy="2163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Server</a:t>
            </a:r>
            <a:endParaRPr lang="en-US"/>
          </a:p>
        </p:txBody>
      </p:sp>
      <p:sp>
        <p:nvSpPr>
          <p:cNvPr id="6" name="Right Arrow 5"/>
          <p:cNvSpPr/>
          <p:nvPr/>
        </p:nvSpPr>
        <p:spPr>
          <a:xfrm>
            <a:off x="5257800" y="2484664"/>
            <a:ext cx="2362200" cy="802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a:t>
            </a:r>
            <a:endParaRPr lang="en-US" dirty="0"/>
          </a:p>
        </p:txBody>
      </p:sp>
      <p:sp>
        <p:nvSpPr>
          <p:cNvPr id="7" name="Left Arrow 6"/>
          <p:cNvSpPr/>
          <p:nvPr/>
        </p:nvSpPr>
        <p:spPr>
          <a:xfrm>
            <a:off x="5257800" y="3566432"/>
            <a:ext cx="2362200" cy="827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Page</a:t>
            </a:r>
            <a:endParaRPr lang="en-US" dirty="0"/>
          </a:p>
        </p:txBody>
      </p:sp>
      <p:sp>
        <p:nvSpPr>
          <p:cNvPr id="8" name="Title 1"/>
          <p:cNvSpPr txBox="1">
            <a:spLocks/>
          </p:cNvSpPr>
          <p:nvPr/>
        </p:nvSpPr>
        <p:spPr>
          <a:xfrm>
            <a:off x="2286000" y="381000"/>
            <a:ext cx="8044543" cy="482836"/>
          </a:xfrm>
          <a:prstGeom prst="rect">
            <a:avLst/>
          </a:prstGeom>
        </p:spPr>
        <p:txBody>
          <a:bodyPr vert="horz" lIns="91440" tIns="45720" rIns="91440" bIns="45720" rtlCol="0" anchor="ctr" anchorCtr="0">
            <a:normAutofit fontScale="67500" lnSpcReduction="20000"/>
          </a:bodyPr>
          <a:lstStyle>
            <a:lvl1pPr algn="l" defTabSz="914400" rtl="0" eaLnBrk="1" latinLnBrk="0" hangingPunct="1">
              <a:spcBef>
                <a:spcPct val="0"/>
              </a:spcBef>
              <a:buNone/>
              <a:defRPr lang="en-US" sz="4400" kern="1200" dirty="0">
                <a:solidFill>
                  <a:schemeClr val="tx1"/>
                </a:solidFill>
                <a:latin typeface="+mj-lt"/>
                <a:ea typeface="+mj-ea"/>
                <a:cs typeface="+mj-cs"/>
              </a:defRPr>
            </a:lvl1pPr>
          </a:lstStyle>
          <a:p>
            <a:r>
              <a:rPr lang="en-US" dirty="0"/>
              <a:t>Single Page Application</a:t>
            </a:r>
            <a:endParaRPr lang="en-US" dirty="0"/>
          </a:p>
        </p:txBody>
      </p:sp>
      <p:sp>
        <p:nvSpPr>
          <p:cNvPr id="9" name="Frame 8"/>
          <p:cNvSpPr/>
          <p:nvPr/>
        </p:nvSpPr>
        <p:spPr>
          <a:xfrm>
            <a:off x="2705100" y="4704463"/>
            <a:ext cx="1866900" cy="123913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933700" y="4912391"/>
            <a:ext cx="1409700" cy="923330"/>
          </a:xfrm>
          <a:prstGeom prst="rect">
            <a:avLst/>
          </a:prstGeom>
          <a:noFill/>
        </p:spPr>
        <p:txBody>
          <a:bodyPr wrap="square" rtlCol="0">
            <a:spAutoFit/>
          </a:bodyPr>
          <a:lstStyle/>
          <a:p>
            <a:r>
              <a:rPr lang="en-US" dirty="0"/>
              <a:t>Control Complete App via JS</a:t>
            </a:r>
            <a:endParaRPr lang="en-US" dirty="0"/>
          </a:p>
        </p:txBody>
      </p:sp>
      <p:sp>
        <p:nvSpPr>
          <p:cNvPr id="11" name="Right Arrow 10"/>
          <p:cNvSpPr/>
          <p:nvPr/>
        </p:nvSpPr>
        <p:spPr>
          <a:xfrm>
            <a:off x="5257800" y="2484664"/>
            <a:ext cx="2362200" cy="802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Data</a:t>
            </a:r>
            <a:endParaRPr lang="en-US" dirty="0"/>
          </a:p>
        </p:txBody>
      </p:sp>
      <p:sp>
        <p:nvSpPr>
          <p:cNvPr id="13" name="Left Arrow 12"/>
          <p:cNvSpPr/>
          <p:nvPr/>
        </p:nvSpPr>
        <p:spPr>
          <a:xfrm>
            <a:off x="5257800" y="3566432"/>
            <a:ext cx="2362200" cy="827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Data</a:t>
            </a:r>
            <a:endParaRPr lang="en-US" dirty="0"/>
          </a:p>
        </p:txBody>
      </p:sp>
    </p:spTree>
    <p:extLst>
      <p:ext uri="{BB962C8B-B14F-4D97-AF65-F5344CB8AC3E}">
        <p14:creationId xmlns:p14="http://schemas.microsoft.com/office/powerpoint/2010/main" val="807538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ppt_x"/>
                                          </p:val>
                                        </p:tav>
                                        <p:tav tm="100000">
                                          <p:val>
                                            <p:strVal val="#ppt_x"/>
                                          </p:val>
                                        </p:tav>
                                      </p:tavLst>
                                    </p:anim>
                                    <p:anim calcmode="lin" valueType="num">
                                      <p:cBhvr additive="base">
                                        <p:cTn id="5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5" grpId="0" animBg="1"/>
      <p:bldP spid="6" grpId="0" animBg="1"/>
      <p:bldP spid="6" grpId="1" animBg="1"/>
      <p:bldP spid="7" grpId="0" animBg="1"/>
      <p:bldP spid="7" grpId="1" animBg="1"/>
      <p:bldP spid="8" grpId="0"/>
      <p:bldP spid="9" grpId="0" animBg="1"/>
      <p:bldP spid="10" grpId="0"/>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69632"/>
            <a:ext cx="8077200" cy="720968"/>
          </a:xfrm>
        </p:spPr>
        <p:txBody>
          <a:bodyPr>
            <a:normAutofit fontScale="90000"/>
          </a:bodyPr>
          <a:lstStyle/>
          <a:p>
            <a:r>
              <a:rPr lang="en-US" dirty="0" smtClean="0"/>
              <a:t>Angular JS + Node JS</a:t>
            </a:r>
            <a:endParaRPr lang="en-US" dirty="0"/>
          </a:p>
        </p:txBody>
      </p:sp>
      <p:graphicFrame>
        <p:nvGraphicFramePr>
          <p:cNvPr id="4" name="Content Placeholder 3"/>
          <p:cNvGraphicFramePr>
            <a:graphicFrameLocks noGrp="1"/>
          </p:cNvGraphicFramePr>
          <p:nvPr>
            <p:ph idx="1"/>
            <p:extLst/>
          </p:nvPr>
        </p:nvGraphicFramePr>
        <p:xfrm>
          <a:off x="2286000" y="1143000"/>
          <a:ext cx="8077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438400" y="2286000"/>
            <a:ext cx="3196771" cy="198120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15200" y="2286000"/>
            <a:ext cx="2895600" cy="198120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7771" y="1987550"/>
            <a:ext cx="965200" cy="527050"/>
          </a:xfrm>
          <a:prstGeom prst="rect">
            <a:avLst/>
          </a:prstGeom>
          <a:ln>
            <a:solidFill>
              <a:schemeClr val="accent1">
                <a:shade val="50000"/>
              </a:schemeClr>
            </a:solidFill>
          </a:ln>
        </p:spPr>
      </p:pic>
      <p:sp>
        <p:nvSpPr>
          <p:cNvPr id="10" name="Rectangle 9"/>
          <p:cNvSpPr/>
          <p:nvPr/>
        </p:nvSpPr>
        <p:spPr>
          <a:xfrm>
            <a:off x="2790371" y="2743200"/>
            <a:ext cx="155302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 DOM</a:t>
            </a:r>
            <a:endParaRPr lang="en-US" dirty="0"/>
          </a:p>
        </p:txBody>
      </p:sp>
      <p:sp>
        <p:nvSpPr>
          <p:cNvPr id="11" name="Rectangle 10"/>
          <p:cNvSpPr/>
          <p:nvPr/>
        </p:nvSpPr>
        <p:spPr>
          <a:xfrm>
            <a:off x="2790370" y="3567793"/>
            <a:ext cx="155302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Handle Input</a:t>
            </a:r>
            <a:endParaRPr lang="en-US" dirty="0"/>
          </a:p>
        </p:txBody>
      </p:sp>
      <p:sp>
        <p:nvSpPr>
          <p:cNvPr id="12" name="Rectangle 11"/>
          <p:cNvSpPr/>
          <p:nvPr/>
        </p:nvSpPr>
        <p:spPr>
          <a:xfrm>
            <a:off x="4573811" y="2691494"/>
            <a:ext cx="836389" cy="1279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endParaRPr lang="en-US" dirty="0"/>
          </a:p>
        </p:txBody>
      </p:sp>
      <p:sp>
        <p:nvSpPr>
          <p:cNvPr id="14" name="Rectangle 13"/>
          <p:cNvSpPr/>
          <p:nvPr/>
        </p:nvSpPr>
        <p:spPr>
          <a:xfrm>
            <a:off x="7467601" y="2691494"/>
            <a:ext cx="836389" cy="1279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a:p>
            <a:pPr algn="ctr"/>
            <a:r>
              <a:rPr lang="en-US" sz="1200" dirty="0"/>
              <a:t>[Express JS]</a:t>
            </a:r>
            <a:endParaRPr lang="en-US" sz="1200" dirty="0"/>
          </a:p>
        </p:txBody>
      </p:sp>
      <p:sp>
        <p:nvSpPr>
          <p:cNvPr id="15" name="Rectangle 14"/>
          <p:cNvSpPr/>
          <p:nvPr/>
        </p:nvSpPr>
        <p:spPr>
          <a:xfrm>
            <a:off x="8529865" y="2743200"/>
            <a:ext cx="155302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 Controllers</a:t>
            </a:r>
            <a:endParaRPr lang="en-US" dirty="0"/>
          </a:p>
        </p:txBody>
      </p:sp>
      <p:sp>
        <p:nvSpPr>
          <p:cNvPr id="16" name="Rectangle 15"/>
          <p:cNvSpPr/>
          <p:nvPr/>
        </p:nvSpPr>
        <p:spPr>
          <a:xfrm>
            <a:off x="8529865" y="3437164"/>
            <a:ext cx="155302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Base Access</a:t>
            </a:r>
            <a:endParaRPr lang="en-US" sz="1200" dirty="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3800" y="5029201"/>
            <a:ext cx="1727200" cy="1309007"/>
          </a:xfrm>
          <a:prstGeom prst="rect">
            <a:avLst/>
          </a:prstGeom>
          <a:ln>
            <a:solidFill>
              <a:schemeClr val="accent1">
                <a:shade val="50000"/>
              </a:schemeClr>
            </a:solidFill>
          </a:ln>
        </p:spPr>
      </p:pic>
      <p:cxnSp>
        <p:nvCxnSpPr>
          <p:cNvPr id="19" name="Elbow Connector 18"/>
          <p:cNvCxnSpPr/>
          <p:nvPr/>
        </p:nvCxnSpPr>
        <p:spPr>
          <a:xfrm rot="5400000" flipH="1" flipV="1">
            <a:off x="4272187" y="4272187"/>
            <a:ext cx="1058636" cy="455390"/>
          </a:xfrm>
          <a:prstGeom prst="bentConnector3">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4238168" y="3712028"/>
            <a:ext cx="359232" cy="97972"/>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2"/>
            <a:endCxn id="11" idx="0"/>
          </p:cNvCxnSpPr>
          <p:nvPr/>
        </p:nvCxnSpPr>
        <p:spPr>
          <a:xfrm flipH="1">
            <a:off x="3566885" y="3124201"/>
            <a:ext cx="1" cy="443593"/>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2800" y="1987550"/>
            <a:ext cx="990600" cy="527050"/>
          </a:xfrm>
          <a:prstGeom prst="rect">
            <a:avLst/>
          </a:prstGeom>
          <a:ln>
            <a:solidFill>
              <a:schemeClr val="accent1">
                <a:shade val="50000"/>
              </a:schemeClr>
            </a:solidFill>
          </a:ln>
        </p:spPr>
      </p:pic>
      <p:cxnSp>
        <p:nvCxnSpPr>
          <p:cNvPr id="33" name="Straight Arrow Connector 32"/>
          <p:cNvCxnSpPr/>
          <p:nvPr/>
        </p:nvCxnSpPr>
        <p:spPr>
          <a:xfrm>
            <a:off x="8303990" y="3124200"/>
            <a:ext cx="22587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15400" y="3276600"/>
            <a:ext cx="0" cy="1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9753600" y="3276600"/>
            <a:ext cx="0" cy="152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14" idx="1"/>
          </p:cNvCxnSpPr>
          <p:nvPr/>
        </p:nvCxnSpPr>
        <p:spPr>
          <a:xfrm>
            <a:off x="5461000" y="3124201"/>
            <a:ext cx="2006600" cy="2068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762171" y="2743200"/>
            <a:ext cx="1479554" cy="369332"/>
          </a:xfrm>
          <a:prstGeom prst="rect">
            <a:avLst/>
          </a:prstGeom>
          <a:noFill/>
        </p:spPr>
        <p:txBody>
          <a:bodyPr wrap="square" rtlCol="0">
            <a:spAutoFit/>
          </a:bodyPr>
          <a:lstStyle/>
          <a:p>
            <a:r>
              <a:rPr lang="en-US"/>
              <a:t>Request Data</a:t>
            </a:r>
            <a:endParaRPr lang="en-US"/>
          </a:p>
        </p:txBody>
      </p:sp>
      <p:cxnSp>
        <p:nvCxnSpPr>
          <p:cNvPr id="56" name="Elbow Connector 55"/>
          <p:cNvCxnSpPr/>
          <p:nvPr/>
        </p:nvCxnSpPr>
        <p:spPr>
          <a:xfrm rot="10800000">
            <a:off x="5635172" y="3978730"/>
            <a:ext cx="1680028" cy="16872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762172" y="4147459"/>
            <a:ext cx="1400629" cy="369332"/>
          </a:xfrm>
          <a:prstGeom prst="rect">
            <a:avLst/>
          </a:prstGeom>
          <a:noFill/>
        </p:spPr>
        <p:txBody>
          <a:bodyPr wrap="square" rtlCol="0">
            <a:spAutoFit/>
          </a:bodyPr>
          <a:lstStyle/>
          <a:p>
            <a:r>
              <a:rPr lang="en-US" dirty="0"/>
              <a:t>Send Data</a:t>
            </a:r>
            <a:endParaRPr lang="en-US" dirty="0"/>
          </a:p>
        </p:txBody>
      </p:sp>
    </p:spTree>
    <p:extLst>
      <p:ext uri="{BB962C8B-B14F-4D97-AF65-F5344CB8AC3E}">
        <p14:creationId xmlns:p14="http://schemas.microsoft.com/office/powerpoint/2010/main" val="1845879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dissolve">
                                      <p:cBhvr>
                                        <p:cTn id="57" dur="500"/>
                                        <p:tgtEl>
                                          <p:spTgt spid="36"/>
                                        </p:tgtEl>
                                      </p:cBhvr>
                                    </p:animEffect>
                                  </p:childTnLst>
                                </p:cTn>
                              </p:par>
                              <p:par>
                                <p:cTn id="58" presetID="9"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dissolv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dissolv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dissolve">
                                      <p:cBhvr>
                                        <p:cTn id="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2022475" y="484188"/>
            <a:ext cx="7556500" cy="658812"/>
          </a:xfrm>
        </p:spPr>
        <p:txBody>
          <a:bodyPr>
            <a:normAutofit fontScale="90000"/>
          </a:bodyPr>
          <a:lstStyle/>
          <a:p>
            <a:r>
              <a:rPr lang="en-US">
                <a:latin typeface="Rockwell" charset="0"/>
              </a:rPr>
              <a:t> Node.js</a:t>
            </a:r>
            <a:br>
              <a:rPr lang="en-US">
                <a:latin typeface="Rockwell" charset="0"/>
              </a:rPr>
            </a:br>
            <a:endParaRPr lang="en-US">
              <a:latin typeface="Rockwell" charset="0"/>
            </a:endParaRPr>
          </a:p>
        </p:txBody>
      </p:sp>
      <p:sp>
        <p:nvSpPr>
          <p:cNvPr id="40962" name="Content Placeholder 2"/>
          <p:cNvSpPr>
            <a:spLocks noGrp="1"/>
          </p:cNvSpPr>
          <p:nvPr>
            <p:ph idx="1"/>
          </p:nvPr>
        </p:nvSpPr>
        <p:spPr>
          <a:xfrm>
            <a:off x="2022475" y="1295401"/>
            <a:ext cx="7556500" cy="4830763"/>
          </a:xfrm>
        </p:spPr>
        <p:txBody>
          <a:bodyPr>
            <a:normAutofit/>
          </a:bodyPr>
          <a:lstStyle/>
          <a:p>
            <a:r>
              <a:rPr lang="en-US" dirty="0" err="1">
                <a:latin typeface="Rockwell" charset="0"/>
              </a:rPr>
              <a:t>Node.js</a:t>
            </a:r>
            <a:r>
              <a:rPr lang="en-US" dirty="0">
                <a:latin typeface="Rockwell" charset="0"/>
              </a:rPr>
              <a:t> is a development framework that is based on Google’s V8 JavaScript engine and executes it.</a:t>
            </a:r>
          </a:p>
          <a:p>
            <a:r>
              <a:rPr lang="en-US" dirty="0">
                <a:latin typeface="Rockwell" charset="0"/>
              </a:rPr>
              <a:t>You can write most—or maybe even all—of your server-side code in </a:t>
            </a:r>
            <a:r>
              <a:rPr lang="en-US" dirty="0" err="1">
                <a:latin typeface="Rockwell" charset="0"/>
              </a:rPr>
              <a:t>Node.js</a:t>
            </a:r>
            <a:r>
              <a:rPr lang="en-US" dirty="0">
                <a:latin typeface="Rockwell" charset="0"/>
              </a:rPr>
              <a:t>, including the webserver and the server-side scripts and any supporting web application functionality. The fact that the webserver and the supporting web application scripts are running together in the same server-side application allows for much tighter integration between the webserver and the scripts. Also, the webserver can run directly on the </a:t>
            </a:r>
            <a:r>
              <a:rPr lang="en-US" dirty="0" err="1">
                <a:latin typeface="Rockwell" charset="0"/>
              </a:rPr>
              <a:t>Node.js</a:t>
            </a:r>
            <a:r>
              <a:rPr lang="en-US" dirty="0">
                <a:latin typeface="Rockwell" charset="0"/>
              </a:rPr>
              <a:t> platform as a </a:t>
            </a:r>
            <a:r>
              <a:rPr lang="en-US" dirty="0" err="1">
                <a:latin typeface="Rockwell" charset="0"/>
              </a:rPr>
              <a:t>Node.js</a:t>
            </a:r>
            <a:r>
              <a:rPr lang="en-US" dirty="0">
                <a:latin typeface="Rockwell" charset="0"/>
              </a:rPr>
              <a:t> module, which means it’s much easier than using, say, Apache for wiring up new services or server-side scripts.</a:t>
            </a:r>
          </a:p>
        </p:txBody>
      </p:sp>
      <p:sp>
        <p:nvSpPr>
          <p:cNvPr id="40963"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096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2EADC4-ACCC-014C-BAEB-A2EE96A00986}" type="slidenum">
              <a:rPr lang="en-US" sz="1400">
                <a:solidFill>
                  <a:srgbClr val="898989"/>
                </a:solidFill>
                <a:latin typeface="Calibri" charset="0"/>
              </a:rPr>
              <a:pPr eaLnBrk="1" hangingPunct="1"/>
              <a:t>15</a:t>
            </a:fld>
            <a:endParaRPr lang="en-US" sz="1400">
              <a:solidFill>
                <a:srgbClr val="898989"/>
              </a:solidFill>
              <a:latin typeface="Calibri" charset="0"/>
            </a:endParaRPr>
          </a:p>
        </p:txBody>
      </p:sp>
    </p:spTree>
    <p:extLst>
      <p:ext uri="{BB962C8B-B14F-4D97-AF65-F5344CB8AC3E}">
        <p14:creationId xmlns:p14="http://schemas.microsoft.com/office/powerpoint/2010/main" val="1684677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2022475" y="484188"/>
            <a:ext cx="7556500" cy="658812"/>
          </a:xfrm>
        </p:spPr>
        <p:txBody>
          <a:bodyPr>
            <a:normAutofit fontScale="90000"/>
          </a:bodyPr>
          <a:lstStyle/>
          <a:p>
            <a:r>
              <a:rPr lang="en-US">
                <a:latin typeface="Rockwell" charset="0"/>
              </a:rPr>
              <a:t> Node.js</a:t>
            </a:r>
            <a:br>
              <a:rPr lang="en-US">
                <a:latin typeface="Rockwell" charset="0"/>
              </a:rPr>
            </a:br>
            <a:endParaRPr lang="en-US">
              <a:latin typeface="Rockwell" charset="0"/>
            </a:endParaRPr>
          </a:p>
        </p:txBody>
      </p:sp>
      <p:sp>
        <p:nvSpPr>
          <p:cNvPr id="41986" name="Content Placeholder 2"/>
          <p:cNvSpPr>
            <a:spLocks noGrp="1"/>
          </p:cNvSpPr>
          <p:nvPr>
            <p:ph idx="1"/>
          </p:nvPr>
        </p:nvSpPr>
        <p:spPr>
          <a:xfrm>
            <a:off x="2022476" y="1295401"/>
            <a:ext cx="8035925" cy="4830763"/>
          </a:xfrm>
        </p:spPr>
        <p:txBody>
          <a:bodyPr/>
          <a:lstStyle/>
          <a:p>
            <a:r>
              <a:rPr lang="en-US" sz="1400">
                <a:latin typeface="Rockwell" charset="0"/>
              </a:rPr>
              <a:t>The following are just a few reasons Node.js is a great framework:</a:t>
            </a:r>
          </a:p>
          <a:p>
            <a:r>
              <a:rPr lang="en-US" sz="1400">
                <a:latin typeface="Rockwell" charset="0"/>
              </a:rPr>
              <a:t>JavaScript end-to-end: One of the biggest advantages of Node.js is that it allows you to write both server- and client-side scripts in JavaScript. There have always been difficulties in deciding whether to put logic in client-side scripts or server-side scripts. With Node.js you can take JavaScript written on the client and easily adapt it for the server and vice versa. An added plus is that client developers and server developers are speaking the same language.</a:t>
            </a:r>
          </a:p>
          <a:p>
            <a:r>
              <a:rPr lang="en-US" sz="1400">
                <a:latin typeface="Rockwell" charset="0"/>
              </a:rPr>
              <a:t>Event-driven scalability: Node.js applies a unique logic to handling web requests. Rather than having multiple threads waiting to process web requests, with Node.js they are processed on the same thread, using a basic event model. This allows Node.js webservers to scale in ways that traditional webservers can’t.</a:t>
            </a:r>
          </a:p>
          <a:p>
            <a:r>
              <a:rPr lang="en-US" sz="1400">
                <a:latin typeface="Rockwell" charset="0"/>
              </a:rPr>
              <a:t>Extensibility: Node.js has a great following and very active development community. People are providing new modules to extend Node.js functionality all the time. Also, it is very simple to install and include new modules in Node.js; you can extend a Node.js project to include new functionality in minutes.</a:t>
            </a:r>
          </a:p>
          <a:p>
            <a:r>
              <a:rPr lang="en-US" sz="1400">
                <a:latin typeface="Rockwell" charset="0"/>
              </a:rPr>
              <a:t>Fast implementation: Setting up Node.js and developing in it are super easy. In only a few minutes you can install Node.js and have a working webserver.</a:t>
            </a:r>
          </a:p>
        </p:txBody>
      </p:sp>
      <p:sp>
        <p:nvSpPr>
          <p:cNvPr id="41987"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1988"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198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D8F3F1-849B-A946-BEC2-A9F1F05E208F}" type="slidenum">
              <a:rPr lang="en-US" sz="1400">
                <a:solidFill>
                  <a:srgbClr val="898989"/>
                </a:solidFill>
                <a:latin typeface="Calibri" charset="0"/>
              </a:rPr>
              <a:pPr eaLnBrk="1" hangingPunct="1"/>
              <a:t>16</a:t>
            </a:fld>
            <a:endParaRPr lang="en-US" sz="1400">
              <a:solidFill>
                <a:srgbClr val="898989"/>
              </a:solidFill>
              <a:latin typeface="Calibri" charset="0"/>
            </a:endParaRPr>
          </a:p>
        </p:txBody>
      </p:sp>
    </p:spTree>
    <p:extLst>
      <p:ext uri="{BB962C8B-B14F-4D97-AF65-F5344CB8AC3E}">
        <p14:creationId xmlns:p14="http://schemas.microsoft.com/office/powerpoint/2010/main" val="195250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2022475" y="484188"/>
            <a:ext cx="7556500" cy="658812"/>
          </a:xfrm>
        </p:spPr>
        <p:txBody>
          <a:bodyPr>
            <a:normAutofit fontScale="90000"/>
          </a:bodyPr>
          <a:lstStyle/>
          <a:p>
            <a:r>
              <a:rPr lang="en-US">
                <a:latin typeface="Rockwell" charset="0"/>
              </a:rPr>
              <a:t>Express</a:t>
            </a:r>
          </a:p>
        </p:txBody>
      </p:sp>
      <p:sp>
        <p:nvSpPr>
          <p:cNvPr id="3" name="Content Placeholder 2"/>
          <p:cNvSpPr>
            <a:spLocks noGrp="1"/>
          </p:cNvSpPr>
          <p:nvPr>
            <p:ph idx="1"/>
          </p:nvPr>
        </p:nvSpPr>
        <p:spPr>
          <a:xfrm>
            <a:off x="2438400" y="1295400"/>
            <a:ext cx="7620000" cy="5029200"/>
          </a:xfrm>
        </p:spPr>
        <p:txBody>
          <a:bodyPr/>
          <a:lstStyle/>
          <a:p>
            <a:pPr marL="0" indent="0">
              <a:buNone/>
              <a:defRPr/>
            </a:pPr>
            <a:r>
              <a:rPr lang="en-US" sz="1400" dirty="0"/>
              <a:t>The Express module acts as the webserver in the </a:t>
            </a:r>
            <a:r>
              <a:rPr lang="en-US" sz="1400" dirty="0" err="1"/>
              <a:t>Node.js</a:t>
            </a:r>
            <a:r>
              <a:rPr lang="en-US" sz="1400" dirty="0"/>
              <a:t>-to-</a:t>
            </a:r>
            <a:r>
              <a:rPr lang="en-US" sz="1400" dirty="0" err="1"/>
              <a:t>AngularJS</a:t>
            </a:r>
            <a:r>
              <a:rPr lang="en-US" sz="1400" dirty="0"/>
              <a:t> stack. Because it runs in </a:t>
            </a:r>
            <a:r>
              <a:rPr lang="en-US" sz="1400" dirty="0" err="1"/>
              <a:t>Node.js</a:t>
            </a:r>
            <a:r>
              <a:rPr lang="en-US" sz="1400" dirty="0"/>
              <a:t>, it is easy to configure, implement, and control. The Express module extends </a:t>
            </a:r>
            <a:r>
              <a:rPr lang="en-US" sz="1400" dirty="0" err="1"/>
              <a:t>Node.js</a:t>
            </a:r>
            <a:r>
              <a:rPr lang="en-US" sz="1400" dirty="0"/>
              <a:t> to provide several key components for handling web requests. It allows you to implement a running webserver in </a:t>
            </a:r>
            <a:r>
              <a:rPr lang="en-US" sz="1400" dirty="0" err="1"/>
              <a:t>Node.js</a:t>
            </a:r>
            <a:r>
              <a:rPr lang="en-US" sz="1400" dirty="0"/>
              <a:t> with only a few lines of code.</a:t>
            </a:r>
          </a:p>
          <a:p>
            <a:pPr marL="0" indent="0">
              <a:buNone/>
              <a:defRPr/>
            </a:pPr>
            <a:r>
              <a:rPr lang="en-US" sz="1400" dirty="0"/>
              <a:t>For example, the Express module provides the ability to easily set up destination routes (URLs) for users to connect to. It also provides great functionality in terms of working with HTTP request and response objects, including things like cookies and HTTP headers.</a:t>
            </a:r>
          </a:p>
          <a:p>
            <a:pPr>
              <a:lnSpc>
                <a:spcPct val="70000"/>
              </a:lnSpc>
              <a:defRPr/>
            </a:pPr>
            <a:r>
              <a:rPr lang="en-US" sz="1400" dirty="0"/>
              <a:t>The following is a partial list of the valuable features of Express:</a:t>
            </a:r>
          </a:p>
          <a:p>
            <a:pPr>
              <a:lnSpc>
                <a:spcPct val="70000"/>
              </a:lnSpc>
              <a:defRPr/>
            </a:pPr>
            <a:r>
              <a:rPr lang="en-US" sz="1400" dirty="0"/>
              <a:t>Route management: Express makes it easy to define routes (URL endpoints) that tie directly to the </a:t>
            </a:r>
            <a:r>
              <a:rPr lang="en-US" sz="1400" dirty="0" err="1"/>
              <a:t>Node.js</a:t>
            </a:r>
            <a:r>
              <a:rPr lang="en-US" sz="1400" dirty="0"/>
              <a:t> script functionality on the server.</a:t>
            </a:r>
          </a:p>
          <a:p>
            <a:pPr>
              <a:lnSpc>
                <a:spcPct val="70000"/>
              </a:lnSpc>
              <a:defRPr/>
            </a:pPr>
            <a:r>
              <a:rPr lang="en-US" sz="1400" dirty="0"/>
              <a:t>Error handling: Express provides built-in error handling for “document not found” and other errors.</a:t>
            </a:r>
          </a:p>
          <a:p>
            <a:pPr>
              <a:lnSpc>
                <a:spcPct val="70000"/>
              </a:lnSpc>
              <a:defRPr/>
            </a:pPr>
            <a:r>
              <a:rPr lang="en-US" sz="1400" dirty="0"/>
              <a:t>Easy integration: An Express server can easily be implemented behind an existing reverse proxy system, such as </a:t>
            </a:r>
            <a:r>
              <a:rPr lang="en-US" sz="1400" dirty="0" err="1"/>
              <a:t>Nginx</a:t>
            </a:r>
            <a:r>
              <a:rPr lang="en-US" sz="1400" dirty="0"/>
              <a:t> or Varnish. This allows you to easily integrate it into your existing secured system.</a:t>
            </a:r>
          </a:p>
          <a:p>
            <a:pPr>
              <a:lnSpc>
                <a:spcPct val="70000"/>
              </a:lnSpc>
              <a:defRPr/>
            </a:pPr>
            <a:r>
              <a:rPr lang="en-US" sz="1400" dirty="0"/>
              <a:t>Cookies: Express provides easy cookie management.</a:t>
            </a:r>
          </a:p>
          <a:p>
            <a:pPr>
              <a:lnSpc>
                <a:spcPct val="70000"/>
              </a:lnSpc>
              <a:defRPr/>
            </a:pPr>
            <a:r>
              <a:rPr lang="en-US" sz="1400" dirty="0"/>
              <a:t>Session and cache management: Express also enables session management and cache management.</a:t>
            </a:r>
            <a:endParaRPr lang="en-US" sz="1400" dirty="0"/>
          </a:p>
        </p:txBody>
      </p:sp>
      <p:sp>
        <p:nvSpPr>
          <p:cNvPr id="43011"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3012"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301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CC6518-884D-5045-AD32-1AF93C959EEB}" type="slidenum">
              <a:rPr lang="en-US" sz="1400">
                <a:solidFill>
                  <a:srgbClr val="898989"/>
                </a:solidFill>
                <a:latin typeface="Calibri" charset="0"/>
              </a:rPr>
              <a:pPr eaLnBrk="1" hangingPunct="1"/>
              <a:t>17</a:t>
            </a:fld>
            <a:endParaRPr lang="en-US" sz="1400">
              <a:solidFill>
                <a:srgbClr val="898989"/>
              </a:solidFill>
              <a:latin typeface="Calibri" charset="0"/>
            </a:endParaRPr>
          </a:p>
        </p:txBody>
      </p:sp>
    </p:spTree>
    <p:extLst>
      <p:ext uri="{BB962C8B-B14F-4D97-AF65-F5344CB8AC3E}">
        <p14:creationId xmlns:p14="http://schemas.microsoft.com/office/powerpoint/2010/main" val="113674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2362200" y="484188"/>
            <a:ext cx="7216775" cy="658812"/>
          </a:xfrm>
        </p:spPr>
        <p:txBody>
          <a:bodyPr>
            <a:normAutofit fontScale="90000"/>
          </a:bodyPr>
          <a:lstStyle/>
          <a:p>
            <a:r>
              <a:rPr lang="en-US" dirty="0" err="1">
                <a:latin typeface="Rockwell" charset="0"/>
              </a:rPr>
              <a:t>MongoDB</a:t>
            </a:r>
            <a:endParaRPr lang="en-US" dirty="0">
              <a:latin typeface="Rockwell" charset="0"/>
            </a:endParaRPr>
          </a:p>
        </p:txBody>
      </p:sp>
      <p:sp>
        <p:nvSpPr>
          <p:cNvPr id="44034" name="Content Placeholder 2"/>
          <p:cNvSpPr>
            <a:spLocks noGrp="1"/>
          </p:cNvSpPr>
          <p:nvPr>
            <p:ph idx="1"/>
          </p:nvPr>
        </p:nvSpPr>
        <p:spPr>
          <a:xfrm>
            <a:off x="2438400" y="1295400"/>
            <a:ext cx="7924800" cy="5029200"/>
          </a:xfrm>
        </p:spPr>
        <p:txBody>
          <a:bodyPr/>
          <a:lstStyle/>
          <a:p>
            <a:pPr marL="0" indent="0">
              <a:buNone/>
            </a:pPr>
            <a:r>
              <a:rPr lang="en-US" sz="1400" dirty="0">
                <a:latin typeface="Rockwell" charset="0"/>
              </a:rPr>
              <a:t> </a:t>
            </a:r>
            <a:r>
              <a:rPr lang="en-US" sz="1400" dirty="0" err="1">
                <a:latin typeface="Rockwell" charset="0"/>
              </a:rPr>
              <a:t>MongoDB</a:t>
            </a:r>
            <a:r>
              <a:rPr lang="en-US" sz="1400" dirty="0">
                <a:latin typeface="Rockwell" charset="0"/>
              </a:rPr>
              <a:t> is an agile and very scalable </a:t>
            </a:r>
            <a:r>
              <a:rPr lang="en-US" sz="1400" dirty="0" err="1">
                <a:latin typeface="Rockwell" charset="0"/>
              </a:rPr>
              <a:t>NoSQL</a:t>
            </a:r>
            <a:r>
              <a:rPr lang="en-US" sz="1400" dirty="0">
                <a:latin typeface="Rockwell" charset="0"/>
              </a:rPr>
              <a:t> database. The name Mongo comes from the word “humongous,” emphasizing the scalability and performance </a:t>
            </a:r>
            <a:r>
              <a:rPr lang="en-US" sz="1400" dirty="0" err="1">
                <a:latin typeface="Rockwell" charset="0"/>
              </a:rPr>
              <a:t>MongoDB</a:t>
            </a:r>
            <a:r>
              <a:rPr lang="en-US" sz="1400" dirty="0">
                <a:latin typeface="Rockwell" charset="0"/>
              </a:rPr>
              <a:t> provides. It is based on the </a:t>
            </a:r>
            <a:r>
              <a:rPr lang="en-US" sz="1400" dirty="0" err="1">
                <a:latin typeface="Rockwell" charset="0"/>
              </a:rPr>
              <a:t>NoSQL</a:t>
            </a:r>
            <a:r>
              <a:rPr lang="en-US" sz="1400" dirty="0">
                <a:latin typeface="Rockwell" charset="0"/>
              </a:rPr>
              <a:t> document store model, which means data is stored in the database as basically JSON objects rather than as the traditional columns and rows of a relational database.</a:t>
            </a:r>
          </a:p>
          <a:p>
            <a:pPr marL="0" indent="0">
              <a:buNone/>
            </a:pPr>
            <a:r>
              <a:rPr lang="en-US" sz="1400" dirty="0" err="1">
                <a:latin typeface="Rockwell" charset="0"/>
              </a:rPr>
              <a:t>MongoDB</a:t>
            </a:r>
            <a:r>
              <a:rPr lang="en-US" sz="1400" dirty="0">
                <a:latin typeface="Rockwell" charset="0"/>
              </a:rPr>
              <a:t> provides great website backend storage for high-traffic websites that need to store data such as user comments, blogs, or other items because it is quickly scalable and easy to implement. </a:t>
            </a:r>
          </a:p>
          <a:p>
            <a:pPr marL="0" indent="0">
              <a:buNone/>
            </a:pPr>
            <a:r>
              <a:rPr lang="en-US" sz="1400" dirty="0" err="1">
                <a:latin typeface="Rockwell" charset="0"/>
              </a:rPr>
              <a:t>Node.js</a:t>
            </a:r>
            <a:r>
              <a:rPr lang="en-US" sz="1400" dirty="0">
                <a:latin typeface="Rockwell" charset="0"/>
              </a:rPr>
              <a:t> supports a variety of database access drivers, so the data store can easily be MySQL or some other database. However, the following are some of the reasons that </a:t>
            </a:r>
            <a:r>
              <a:rPr lang="en-US" sz="1400" dirty="0" err="1">
                <a:latin typeface="Rockwell" charset="0"/>
              </a:rPr>
              <a:t>MongoDB</a:t>
            </a:r>
            <a:r>
              <a:rPr lang="en-US" sz="1400" dirty="0">
                <a:latin typeface="Rockwell" charset="0"/>
              </a:rPr>
              <a:t> really fits in the </a:t>
            </a:r>
            <a:r>
              <a:rPr lang="en-US" sz="1400" dirty="0" err="1">
                <a:latin typeface="Rockwell" charset="0"/>
              </a:rPr>
              <a:t>Node.js</a:t>
            </a:r>
            <a:r>
              <a:rPr lang="en-US" sz="1400" dirty="0">
                <a:latin typeface="Rockwell" charset="0"/>
              </a:rPr>
              <a:t> stack well:</a:t>
            </a:r>
          </a:p>
          <a:p>
            <a:pPr marL="0" indent="0">
              <a:lnSpc>
                <a:spcPct val="80000"/>
              </a:lnSpc>
              <a:buNone/>
            </a:pPr>
            <a:r>
              <a:rPr lang="en-US" sz="1400" dirty="0">
                <a:latin typeface="Rockwell" charset="0"/>
              </a:rPr>
              <a:t>Document orientation: Because </a:t>
            </a:r>
            <a:r>
              <a:rPr lang="en-US" sz="1400" dirty="0" err="1">
                <a:latin typeface="Rockwell" charset="0"/>
              </a:rPr>
              <a:t>MongoDB</a:t>
            </a:r>
            <a:r>
              <a:rPr lang="en-US" sz="1400" dirty="0">
                <a:latin typeface="Rockwell" charset="0"/>
              </a:rPr>
              <a:t> is document oriented, data is stored in the database in a format that is very close to what you deal with in both server-side and client-side scripts. This eliminates the need to transfer data from rows to objects and back.</a:t>
            </a:r>
          </a:p>
          <a:p>
            <a:pPr marL="0" indent="0">
              <a:lnSpc>
                <a:spcPct val="80000"/>
              </a:lnSpc>
              <a:buNone/>
            </a:pPr>
            <a:r>
              <a:rPr lang="en-US" sz="1400" dirty="0">
                <a:latin typeface="Rockwell" charset="0"/>
              </a:rPr>
              <a:t>High performance: </a:t>
            </a:r>
            <a:r>
              <a:rPr lang="en-US" sz="1400" dirty="0" err="1">
                <a:latin typeface="Rockwell" charset="0"/>
              </a:rPr>
              <a:t>MongoDB</a:t>
            </a:r>
            <a:r>
              <a:rPr lang="en-US" sz="1400" dirty="0">
                <a:latin typeface="Rockwell" charset="0"/>
              </a:rPr>
              <a:t> is one of the highest-performing databases available. Especially today, with more and more people interacting with websites, it is important to have a backend that can support heavy traffic.</a:t>
            </a:r>
          </a:p>
          <a:p>
            <a:pPr marL="0" indent="0">
              <a:lnSpc>
                <a:spcPct val="80000"/>
              </a:lnSpc>
              <a:buNone/>
            </a:pPr>
            <a:r>
              <a:rPr lang="en-US" sz="1400" dirty="0">
                <a:latin typeface="Rockwell" charset="0"/>
              </a:rPr>
              <a:t>High availability: </a:t>
            </a:r>
            <a:r>
              <a:rPr lang="en-US" sz="1400" dirty="0" err="1">
                <a:latin typeface="Rockwell" charset="0"/>
              </a:rPr>
              <a:t>MongoDB’s</a:t>
            </a:r>
            <a:r>
              <a:rPr lang="en-US" sz="1400" dirty="0">
                <a:latin typeface="Rockwell" charset="0"/>
              </a:rPr>
              <a:t> replication model makes it very easy to maintain scalability while keeping high performance.</a:t>
            </a:r>
          </a:p>
          <a:p>
            <a:pPr marL="0" indent="0">
              <a:lnSpc>
                <a:spcPct val="80000"/>
              </a:lnSpc>
              <a:buNone/>
            </a:pPr>
            <a:r>
              <a:rPr lang="en-US" sz="1400" dirty="0">
                <a:latin typeface="Rockwell" charset="0"/>
              </a:rPr>
              <a:t>High scalability: </a:t>
            </a:r>
            <a:r>
              <a:rPr lang="en-US" sz="1400" dirty="0" err="1">
                <a:latin typeface="Rockwell" charset="0"/>
              </a:rPr>
              <a:t>MongoDB’s</a:t>
            </a:r>
            <a:r>
              <a:rPr lang="en-US" sz="1400" dirty="0">
                <a:latin typeface="Rockwell" charset="0"/>
              </a:rPr>
              <a:t> structure makes it easy to scale horizontally by sharing the data across multiple servers.</a:t>
            </a:r>
          </a:p>
        </p:txBody>
      </p:sp>
      <p:sp>
        <p:nvSpPr>
          <p:cNvPr id="44035"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4036"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403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17D39B-CFB2-3942-8D65-9AFEFDCEBC05}" type="slidenum">
              <a:rPr lang="en-US" sz="1400">
                <a:solidFill>
                  <a:srgbClr val="898989"/>
                </a:solidFill>
                <a:latin typeface="Calibri" charset="0"/>
              </a:rPr>
              <a:pPr eaLnBrk="1" hangingPunct="1"/>
              <a:t>18</a:t>
            </a:fld>
            <a:endParaRPr lang="en-US" sz="1400">
              <a:solidFill>
                <a:srgbClr val="898989"/>
              </a:solidFill>
              <a:latin typeface="Calibri" charset="0"/>
            </a:endParaRPr>
          </a:p>
        </p:txBody>
      </p:sp>
    </p:spTree>
    <p:extLst>
      <p:ext uri="{BB962C8B-B14F-4D97-AF65-F5344CB8AC3E}">
        <p14:creationId xmlns:p14="http://schemas.microsoft.com/office/powerpoint/2010/main" val="1407266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2022475" y="484188"/>
            <a:ext cx="7556500" cy="735012"/>
          </a:xfrm>
        </p:spPr>
        <p:txBody>
          <a:bodyPr>
            <a:normAutofit fontScale="90000"/>
          </a:bodyPr>
          <a:lstStyle/>
          <a:p>
            <a:r>
              <a:rPr lang="en-US">
                <a:latin typeface="Rockwell" charset="0"/>
              </a:rPr>
              <a:t>AngularJS</a:t>
            </a:r>
          </a:p>
        </p:txBody>
      </p:sp>
      <p:sp>
        <p:nvSpPr>
          <p:cNvPr id="45058" name="Content Placeholder 2"/>
          <p:cNvSpPr>
            <a:spLocks noGrp="1"/>
          </p:cNvSpPr>
          <p:nvPr>
            <p:ph idx="1"/>
          </p:nvPr>
        </p:nvSpPr>
        <p:spPr>
          <a:xfrm>
            <a:off x="2022475" y="1219201"/>
            <a:ext cx="7556500" cy="4906963"/>
          </a:xfrm>
        </p:spPr>
        <p:txBody>
          <a:bodyPr>
            <a:normAutofit/>
          </a:bodyPr>
          <a:lstStyle/>
          <a:p>
            <a:r>
              <a:rPr lang="en-US" dirty="0" err="1">
                <a:latin typeface="Rockwell" charset="0"/>
              </a:rPr>
              <a:t>AngularJS</a:t>
            </a:r>
            <a:r>
              <a:rPr lang="en-US" dirty="0">
                <a:latin typeface="Rockwell" charset="0"/>
              </a:rPr>
              <a:t> is a client-side framework developed by Google. It provides all the functionality needed to handle user input in the browser, manipulate data on the client side, and control how elements are displayed in the browser view. It is written in JavaScript, with a reduced </a:t>
            </a:r>
            <a:r>
              <a:rPr lang="en-US" dirty="0" err="1">
                <a:latin typeface="Rockwell" charset="0"/>
              </a:rPr>
              <a:t>jQuery</a:t>
            </a:r>
            <a:r>
              <a:rPr lang="en-US" dirty="0">
                <a:latin typeface="Rockwell" charset="0"/>
              </a:rPr>
              <a:t> library. The theory behind </a:t>
            </a:r>
            <a:r>
              <a:rPr lang="en-US" dirty="0" err="1">
                <a:latin typeface="Rockwell" charset="0"/>
              </a:rPr>
              <a:t>AngularJS</a:t>
            </a:r>
            <a:r>
              <a:rPr lang="en-US" dirty="0">
                <a:latin typeface="Rockwell" charset="0"/>
              </a:rPr>
              <a:t> is to provide a framework that makes it easy to implement web applications using the MVC framework.</a:t>
            </a:r>
          </a:p>
          <a:p>
            <a:r>
              <a:rPr lang="en-US" dirty="0">
                <a:latin typeface="Rockwell" charset="0"/>
              </a:rPr>
              <a:t>Other JavaScript frameworks could be used with the </a:t>
            </a:r>
            <a:r>
              <a:rPr lang="en-US" dirty="0" err="1">
                <a:latin typeface="Rockwell" charset="0"/>
              </a:rPr>
              <a:t>Node.js</a:t>
            </a:r>
            <a:r>
              <a:rPr lang="en-US" dirty="0">
                <a:latin typeface="Rockwell" charset="0"/>
              </a:rPr>
              <a:t> platform, such as Backbone, Ember, and Meteor. However, </a:t>
            </a:r>
            <a:r>
              <a:rPr lang="en-US" dirty="0" err="1">
                <a:latin typeface="Rockwell" charset="0"/>
              </a:rPr>
              <a:t>AngularJS</a:t>
            </a:r>
            <a:r>
              <a:rPr lang="en-US" dirty="0">
                <a:latin typeface="Rockwell" charset="0"/>
              </a:rPr>
              <a:t> has the best design, feature set, and trajectory at this writing. Here are some of the benefits </a:t>
            </a:r>
            <a:r>
              <a:rPr lang="en-US" dirty="0" err="1">
                <a:latin typeface="Rockwell" charset="0"/>
              </a:rPr>
              <a:t>AngularJS</a:t>
            </a:r>
            <a:r>
              <a:rPr lang="en-US" dirty="0">
                <a:latin typeface="Rockwell" charset="0"/>
              </a:rPr>
              <a:t> provides:</a:t>
            </a:r>
          </a:p>
          <a:p>
            <a:r>
              <a:rPr lang="en-US" dirty="0">
                <a:latin typeface="Rockwell" charset="0"/>
              </a:rPr>
              <a:t>Data binding: </a:t>
            </a:r>
            <a:r>
              <a:rPr lang="en-US" dirty="0" err="1">
                <a:latin typeface="Rockwell" charset="0"/>
              </a:rPr>
              <a:t>AngularJS</a:t>
            </a:r>
            <a:r>
              <a:rPr lang="en-US" dirty="0">
                <a:latin typeface="Rockwell" charset="0"/>
              </a:rPr>
              <a:t> has a very clean method for binding data to HTML elements, using its powerful scope mechanism.</a:t>
            </a:r>
          </a:p>
        </p:txBody>
      </p:sp>
      <p:sp>
        <p:nvSpPr>
          <p:cNvPr id="45059"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5060"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506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CCAA68-27F1-B64D-9894-3C3DA9DFD2F4}" type="slidenum">
              <a:rPr lang="en-US" sz="1400">
                <a:solidFill>
                  <a:srgbClr val="898989"/>
                </a:solidFill>
                <a:latin typeface="Calibri" charset="0"/>
              </a:rPr>
              <a:pPr eaLnBrk="1" hangingPunct="1"/>
              <a:t>19</a:t>
            </a:fld>
            <a:endParaRPr lang="en-US" sz="1400">
              <a:solidFill>
                <a:srgbClr val="898989"/>
              </a:solidFill>
              <a:latin typeface="Calibri" charset="0"/>
            </a:endParaRPr>
          </a:p>
        </p:txBody>
      </p:sp>
    </p:spTree>
    <p:extLst>
      <p:ext uri="{BB962C8B-B14F-4D97-AF65-F5344CB8AC3E}">
        <p14:creationId xmlns:p14="http://schemas.microsoft.com/office/powerpoint/2010/main" val="1695081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pPr eaLnBrk="1" hangingPunct="1">
              <a:defRPr/>
            </a:pPr>
            <a:r>
              <a:rPr lang="en-US" dirty="0" smtClean="0"/>
              <a:t>The Traditional Stack</a:t>
            </a:r>
            <a:endParaRPr lang="en-US" dirty="0" smtClean="0">
              <a:cs typeface="+mj-cs"/>
            </a:endParaRPr>
          </a:p>
        </p:txBody>
      </p:sp>
      <p:pic>
        <p:nvPicPr>
          <p:cNvPr id="25602" name="Content Placeholder 1" descr="getfile.jpg"/>
          <p:cNvPicPr>
            <a:picLocks noGrp="1" noChangeAspect="1"/>
          </p:cNvPicPr>
          <p:nvPr>
            <p:ph idx="1"/>
          </p:nvPr>
        </p:nvPicPr>
        <p:blipFill>
          <a:blip r:embed="rId3">
            <a:extLst>
              <a:ext uri="{28A0092B-C50C-407E-A947-70E740481C1C}">
                <a14:useLocalDpi xmlns:a14="http://schemas.microsoft.com/office/drawing/2010/main" val="0"/>
              </a:ext>
            </a:extLst>
          </a:blip>
          <a:srcRect t="-27945" b="-27945"/>
          <a:stretch>
            <a:fillRect/>
          </a:stretch>
        </p:blipFill>
        <p:spPr>
          <a:xfrm>
            <a:off x="2438400" y="1143001"/>
            <a:ext cx="7140575" cy="4983163"/>
          </a:xfrm>
        </p:spPr>
      </p:pic>
      <p:sp>
        <p:nvSpPr>
          <p:cNvPr id="25603"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Tutorial 2 </a:t>
            </a:r>
          </a:p>
        </p:txBody>
      </p:sp>
      <p:sp>
        <p:nvSpPr>
          <p:cNvPr id="25604"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2560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2C1855-8019-6F43-90C6-6D8465CE95FA}" type="slidenum">
              <a:rPr lang="en-US" sz="1400">
                <a:solidFill>
                  <a:srgbClr val="898989"/>
                </a:solidFill>
                <a:latin typeface="Calibri" charset="0"/>
              </a:rPr>
              <a:pPr eaLnBrk="1" hangingPunct="1"/>
              <a:t>2</a:t>
            </a:fld>
            <a:endParaRPr lang="en-US" sz="1400">
              <a:solidFill>
                <a:srgbClr val="898989"/>
              </a:solidFill>
              <a:latin typeface="Calibri" charset="0"/>
            </a:endParaRPr>
          </a:p>
        </p:txBody>
      </p:sp>
    </p:spTree>
    <p:extLst>
      <p:ext uri="{BB962C8B-B14F-4D97-AF65-F5344CB8AC3E}">
        <p14:creationId xmlns:p14="http://schemas.microsoft.com/office/powerpoint/2010/main" val="978072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022475" y="484188"/>
            <a:ext cx="7556500" cy="887412"/>
          </a:xfrm>
        </p:spPr>
        <p:txBody>
          <a:bodyPr/>
          <a:lstStyle/>
          <a:p>
            <a:pPr eaLnBrk="1" hangingPunct="1">
              <a:defRPr/>
            </a:pPr>
            <a:r>
              <a:rPr lang="en-US" dirty="0" smtClean="0"/>
              <a:t>Angular JS continued…</a:t>
            </a:r>
            <a:endParaRPr lang="en-US" dirty="0" smtClean="0">
              <a:cs typeface="+mj-cs"/>
            </a:endParaRPr>
          </a:p>
        </p:txBody>
      </p:sp>
      <p:sp>
        <p:nvSpPr>
          <p:cNvPr id="46082" name="Rectangle 3"/>
          <p:cNvSpPr>
            <a:spLocks noGrp="1" noChangeArrowheads="1"/>
          </p:cNvSpPr>
          <p:nvPr>
            <p:ph idx="1"/>
          </p:nvPr>
        </p:nvSpPr>
        <p:spPr>
          <a:xfrm>
            <a:off x="2362200" y="1295401"/>
            <a:ext cx="7216775" cy="4830763"/>
          </a:xfrm>
        </p:spPr>
        <p:txBody>
          <a:bodyPr/>
          <a:lstStyle/>
          <a:p>
            <a:r>
              <a:rPr lang="en-US" sz="1600" dirty="0">
                <a:latin typeface="Rockwell" charset="0"/>
              </a:rPr>
              <a:t>Extensibility</a:t>
            </a:r>
            <a:r>
              <a:rPr lang="en-US" sz="1600" dirty="0">
                <a:latin typeface="Rockwell" charset="0"/>
              </a:rPr>
              <a:t>: The AngularJS architecture allows you to easily extend almost every aspect of the language to provide your own custom implementations.</a:t>
            </a:r>
          </a:p>
          <a:p>
            <a:r>
              <a:rPr lang="en-US" sz="1600" dirty="0">
                <a:latin typeface="Rockwell" charset="0"/>
              </a:rPr>
              <a:t>Clean</a:t>
            </a:r>
            <a:r>
              <a:rPr lang="en-US" sz="1600" dirty="0">
                <a:latin typeface="Rockwell" charset="0"/>
              </a:rPr>
              <a:t>: AngularJS forces you to write clean, logical code</a:t>
            </a:r>
          </a:p>
          <a:p>
            <a:r>
              <a:rPr lang="en-US" sz="1600" dirty="0">
                <a:latin typeface="Rockwell" charset="0"/>
              </a:rPr>
              <a:t>Reusable code</a:t>
            </a:r>
            <a:r>
              <a:rPr lang="en-US" sz="1600" dirty="0">
                <a:latin typeface="Rockwell" charset="0"/>
              </a:rPr>
              <a:t>: The combination of extensibility and clean code makes it very easy to write reusable code in AngularJS. In fact, the language often forces you to do so when creating custom services.</a:t>
            </a:r>
          </a:p>
          <a:p>
            <a:r>
              <a:rPr lang="en-US" sz="1600" dirty="0">
                <a:latin typeface="Rockwell" charset="0"/>
              </a:rPr>
              <a:t>Support: Google is investing a lot into this project, which gives it an advantage over similar initiatives that have failed.</a:t>
            </a:r>
          </a:p>
          <a:p>
            <a:r>
              <a:rPr lang="en-US" sz="1600" dirty="0">
                <a:latin typeface="Rockwell" charset="0"/>
              </a:rPr>
              <a:t>Compatibility: </a:t>
            </a:r>
            <a:r>
              <a:rPr lang="en-US" sz="1600" dirty="0" err="1">
                <a:latin typeface="Rockwell" charset="0"/>
              </a:rPr>
              <a:t>AngularJS</a:t>
            </a:r>
            <a:r>
              <a:rPr lang="en-US" sz="1600" dirty="0">
                <a:latin typeface="Rockwell" charset="0"/>
              </a:rPr>
              <a:t> is based on JavaScript and has a close relationship with </a:t>
            </a:r>
            <a:r>
              <a:rPr lang="en-US" sz="1600" dirty="0" err="1">
                <a:latin typeface="Rockwell" charset="0"/>
              </a:rPr>
              <a:t>jQuery</a:t>
            </a:r>
            <a:r>
              <a:rPr lang="en-US" sz="1600" dirty="0">
                <a:latin typeface="Rockwell" charset="0"/>
              </a:rPr>
              <a:t>. This makes it easier to begin integrating </a:t>
            </a:r>
            <a:r>
              <a:rPr lang="en-US" sz="1600" dirty="0" err="1">
                <a:latin typeface="Rockwell" charset="0"/>
              </a:rPr>
              <a:t>AngularJS</a:t>
            </a:r>
            <a:r>
              <a:rPr lang="en-US" sz="1600" dirty="0">
                <a:latin typeface="Rockwell" charset="0"/>
              </a:rPr>
              <a:t> into your environment and reuse pieces of your existing code within the structure of the </a:t>
            </a:r>
            <a:r>
              <a:rPr lang="en-US" sz="1600" dirty="0" err="1">
                <a:latin typeface="Rockwell" charset="0"/>
              </a:rPr>
              <a:t>AngularJS</a:t>
            </a:r>
            <a:r>
              <a:rPr lang="en-US" sz="1600" dirty="0">
                <a:latin typeface="Rockwell" charset="0"/>
              </a:rPr>
              <a:t> framework.</a:t>
            </a:r>
          </a:p>
        </p:txBody>
      </p:sp>
      <p:sp>
        <p:nvSpPr>
          <p:cNvPr id="46083"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Tutorial 2 </a:t>
            </a:r>
          </a:p>
        </p:txBody>
      </p:sp>
      <p:sp>
        <p:nvSpPr>
          <p:cNvPr id="46084"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608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29EFB1-4985-F744-BD5C-AC9CA1689937}" type="slidenum">
              <a:rPr lang="en-US" sz="1400">
                <a:solidFill>
                  <a:srgbClr val="898989"/>
                </a:solidFill>
                <a:latin typeface="Calibri" charset="0"/>
              </a:rPr>
              <a:pPr eaLnBrk="1" hangingPunct="1"/>
              <a:t>20</a:t>
            </a:fld>
            <a:endParaRPr lang="en-US" sz="1400">
              <a:solidFill>
                <a:srgbClr val="898989"/>
              </a:solidFill>
              <a:latin typeface="Calibri" charset="0"/>
            </a:endParaRPr>
          </a:p>
        </p:txBody>
      </p:sp>
    </p:spTree>
    <p:extLst>
      <p:ext uri="{BB962C8B-B14F-4D97-AF65-F5344CB8AC3E}">
        <p14:creationId xmlns:p14="http://schemas.microsoft.com/office/powerpoint/2010/main" val="713852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2022475" y="484188"/>
            <a:ext cx="7556500" cy="658812"/>
          </a:xfrm>
        </p:spPr>
        <p:txBody>
          <a:bodyPr>
            <a:normAutofit fontScale="90000"/>
          </a:bodyPr>
          <a:lstStyle/>
          <a:p>
            <a:r>
              <a:rPr lang="en-US">
                <a:latin typeface="Rockwell" charset="0"/>
              </a:rPr>
              <a:t>Comparing Callbacks and Threaded Models.</a:t>
            </a:r>
          </a:p>
        </p:txBody>
      </p:sp>
      <p:sp>
        <p:nvSpPr>
          <p:cNvPr id="48130" name="Content Placeholder 2"/>
          <p:cNvSpPr>
            <a:spLocks noGrp="1"/>
          </p:cNvSpPr>
          <p:nvPr>
            <p:ph idx="1"/>
          </p:nvPr>
        </p:nvSpPr>
        <p:spPr>
          <a:xfrm>
            <a:off x="2022475" y="1143001"/>
            <a:ext cx="7556500" cy="4983163"/>
          </a:xfrm>
        </p:spPr>
        <p:txBody>
          <a:bodyPr/>
          <a:lstStyle/>
          <a:p>
            <a:r>
              <a:rPr lang="en-US" sz="1400">
                <a:latin typeface="Rockwell" charset="0"/>
              </a:rPr>
              <a:t>In the traditional threaded web model, a request comes to a webserver and is assigned to an available thread. The handling of work for that request continues on that thread until the request is complete and a response is sent.</a:t>
            </a:r>
          </a:p>
          <a:p>
            <a:r>
              <a:rPr lang="en-US" sz="1400">
                <a:latin typeface="Rockwell" charset="0"/>
              </a:rPr>
              <a:t>The following figure illustrates the threaded model processing two requests, GetFile and GetData. The GetFile request opens the file, reads the contents, and then sends the data back in a response. All this occurs in order on the same thread. The GetData request connects to the database, queries the necessary data, and then sends the data in the response.</a:t>
            </a:r>
          </a:p>
        </p:txBody>
      </p:sp>
      <p:sp>
        <p:nvSpPr>
          <p:cNvPr id="48131"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8132"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813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708213-7D44-C84B-B3E9-F241CBA80F33}" type="slidenum">
              <a:rPr lang="en-US" sz="1400">
                <a:solidFill>
                  <a:srgbClr val="898989"/>
                </a:solidFill>
                <a:latin typeface="Calibri" charset="0"/>
              </a:rPr>
              <a:pPr eaLnBrk="1" hangingPunct="1"/>
              <a:t>21</a:t>
            </a:fld>
            <a:endParaRPr lang="en-US" sz="1400">
              <a:solidFill>
                <a:srgbClr val="898989"/>
              </a:solidFill>
              <a:latin typeface="Calibri" charset="0"/>
            </a:endParaRPr>
          </a:p>
        </p:txBody>
      </p:sp>
      <p:pic>
        <p:nvPicPr>
          <p:cNvPr id="48134" name="Picture 6" descr="getfi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1376" y="3336925"/>
            <a:ext cx="7794625" cy="196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6824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2022475" y="484188"/>
            <a:ext cx="7556500" cy="658812"/>
          </a:xfrm>
        </p:spPr>
        <p:txBody>
          <a:bodyPr/>
          <a:lstStyle/>
          <a:p>
            <a:r>
              <a:rPr lang="en-US">
                <a:latin typeface="Rockwell" charset="0"/>
              </a:rPr>
              <a:t>Comparing Callbacks and Threaded Models.</a:t>
            </a:r>
          </a:p>
        </p:txBody>
      </p:sp>
      <p:sp>
        <p:nvSpPr>
          <p:cNvPr id="49154" name="Content Placeholder 2"/>
          <p:cNvSpPr>
            <a:spLocks noGrp="1"/>
          </p:cNvSpPr>
          <p:nvPr>
            <p:ph idx="1"/>
          </p:nvPr>
        </p:nvSpPr>
        <p:spPr>
          <a:xfrm>
            <a:off x="2022475" y="1143001"/>
            <a:ext cx="7556500" cy="4983163"/>
          </a:xfrm>
        </p:spPr>
        <p:txBody>
          <a:bodyPr/>
          <a:lstStyle/>
          <a:p>
            <a:r>
              <a:rPr lang="en-US" sz="1400">
                <a:latin typeface="Rockwell" charset="0"/>
              </a:rPr>
              <a:t>Instead of executing all the work for each request on individual threads, Node.js adds work to an event queue and then has a single thread running an event loop pick it up. The event loop grabs the top item in the event queue, executes it, and then grabs the next item. When executing code that is longer lived or has blocking I/O, instead of calling the function directly, it adds the function to the event queue along with a callback that will be executed after the function completes. When all events on the Node.js event queue have been executed, the Node.js application terminates.</a:t>
            </a:r>
          </a:p>
          <a:p>
            <a:r>
              <a:rPr lang="en-US" sz="1400">
                <a:latin typeface="Rockwell" charset="0"/>
              </a:rPr>
              <a:t>The below fiure illustrates how Node.js handles the GetFile and GetData requests. It adds the GetFile and GetData requests to the event queue. It first picks up the GetFile request, executes it, and completes by adding the Open() callback function to the event queue. Then it picks up the GetData request, executes it, and completes by adding the Connect() callback function to the event queue. This continues until there are no callback functions to be executed. </a:t>
            </a:r>
          </a:p>
        </p:txBody>
      </p:sp>
      <p:sp>
        <p:nvSpPr>
          <p:cNvPr id="49155"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49156"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49157"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20E0D4-B60A-6344-AA37-4EF216ABFBA0}" type="slidenum">
              <a:rPr lang="en-US" sz="1400">
                <a:solidFill>
                  <a:srgbClr val="898989"/>
                </a:solidFill>
                <a:latin typeface="Calibri" charset="0"/>
              </a:rPr>
              <a:pPr eaLnBrk="1" hangingPunct="1"/>
              <a:t>22</a:t>
            </a:fld>
            <a:endParaRPr lang="en-US" sz="1400">
              <a:solidFill>
                <a:srgbClr val="898989"/>
              </a:solidFill>
              <a:latin typeface="Calibri" charset="0"/>
            </a:endParaRPr>
          </a:p>
        </p:txBody>
      </p:sp>
      <p:pic>
        <p:nvPicPr>
          <p:cNvPr id="49158" name="Picture 7" descr="getfi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495801"/>
            <a:ext cx="6935788" cy="186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43199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2022475" y="484188"/>
            <a:ext cx="7556500" cy="658812"/>
          </a:xfrm>
        </p:spPr>
        <p:txBody>
          <a:bodyPr/>
          <a:lstStyle/>
          <a:p>
            <a:r>
              <a:rPr lang="en-US">
                <a:latin typeface="Rockwell" charset="0"/>
              </a:rPr>
              <a:t>Comparing Callbacks and Threaded Models.</a:t>
            </a:r>
          </a:p>
        </p:txBody>
      </p:sp>
      <p:sp>
        <p:nvSpPr>
          <p:cNvPr id="50178" name="Content Placeholder 2"/>
          <p:cNvSpPr>
            <a:spLocks noGrp="1"/>
          </p:cNvSpPr>
          <p:nvPr>
            <p:ph idx="1"/>
          </p:nvPr>
        </p:nvSpPr>
        <p:spPr>
          <a:xfrm>
            <a:off x="2022475" y="1143001"/>
            <a:ext cx="7556500" cy="4983163"/>
          </a:xfrm>
        </p:spPr>
        <p:txBody>
          <a:bodyPr/>
          <a:lstStyle/>
          <a:p>
            <a:r>
              <a:rPr lang="en-US" sz="1400">
                <a:latin typeface="Rockwell" charset="0"/>
              </a:rPr>
              <a:t>To help you understand how events work in Node.js compared to traditional threaded webservers, consider an example of having different conversations with a large group of people at a party. You are acting the part of the webserver, and the conversations represent the work necessary to process different types of web requests. Your conversations are broken up into several segments with different individuals. You end up talking to one and then another, then back to the first and then a third, back to the second, and so on.</a:t>
            </a:r>
          </a:p>
          <a:p>
            <a:r>
              <a:rPr lang="en-US" sz="1400">
                <a:latin typeface="Rockwell" charset="0"/>
              </a:rPr>
              <a:t>The conversation example works well because it has many similarities to webserver processing. Some conversations end quickly (for example, a simple request for a piece of data in memory). Others are broken up in several segments that go back and forth between individuals (much like the more complex server-side conversations). Still others have long breaks while waiting for the other person to respond (like blocking I/O requests to the file system, database, or remote service).</a:t>
            </a:r>
          </a:p>
          <a:p>
            <a:r>
              <a:rPr lang="en-US" sz="1400">
                <a:latin typeface="Rockwell" charset="0"/>
              </a:rPr>
              <a:t>Using the traditional webserver threading model in the conversation example sounds great at first because each thread acts like a clone of you. The threads/clones can talk back and forth with each person, and it almost seems like you can have multiple conversations simultaneously. There are two problems with this model.</a:t>
            </a:r>
          </a:p>
        </p:txBody>
      </p:sp>
      <p:sp>
        <p:nvSpPr>
          <p:cNvPr id="50179"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50180"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5018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88658D-5B57-954D-B2B7-9BE57AA70E7B}" type="slidenum">
              <a:rPr lang="en-US" sz="1400">
                <a:solidFill>
                  <a:srgbClr val="898989"/>
                </a:solidFill>
                <a:latin typeface="Calibri" charset="0"/>
              </a:rPr>
              <a:pPr eaLnBrk="1" hangingPunct="1"/>
              <a:t>23</a:t>
            </a:fld>
            <a:endParaRPr lang="en-US" sz="1400">
              <a:solidFill>
                <a:srgbClr val="898989"/>
              </a:solidFill>
              <a:latin typeface="Calibri" charset="0"/>
            </a:endParaRPr>
          </a:p>
        </p:txBody>
      </p:sp>
    </p:spTree>
    <p:extLst>
      <p:ext uri="{BB962C8B-B14F-4D97-AF65-F5344CB8AC3E}">
        <p14:creationId xmlns:p14="http://schemas.microsoft.com/office/powerpoint/2010/main" val="801109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Content Placeholder 2"/>
          <p:cNvSpPr>
            <a:spLocks noGrp="1"/>
          </p:cNvSpPr>
          <p:nvPr>
            <p:ph idx="1"/>
          </p:nvPr>
        </p:nvSpPr>
        <p:spPr>
          <a:xfrm>
            <a:off x="2022476" y="457201"/>
            <a:ext cx="7807325" cy="5668963"/>
          </a:xfrm>
        </p:spPr>
        <p:txBody>
          <a:bodyPr/>
          <a:lstStyle/>
          <a:p>
            <a:r>
              <a:rPr lang="en-US" sz="1400">
                <a:latin typeface="Rockwell" charset="0"/>
              </a:rPr>
              <a:t>The first problem is that you are limited by the number of clones. If you have only five clones, then to talk with a sixth person, one clone must completely finish its conversation. The second problem is that there is a limited number of CPUs/brains that the threads/clones must share. This means the clones sharing the same brain have to stop talking/listening while other clones are using the brain. You can see that there really isn’t a very big benefit to having clones when they freeze while the other clones are using the brain.</a:t>
            </a:r>
          </a:p>
          <a:p>
            <a:r>
              <a:rPr lang="en-US" sz="1400">
                <a:latin typeface="Rockwell" charset="0"/>
              </a:rPr>
              <a:t>The Node.js event model acts more similarly to a real-life conversation than does the traditional webserver model. First of all, Node.js applications run on a single thread, meaning there is only one of you—no clones. Each time a person asks you a question, you respond as soon as you can. Your interactions are completely event driven; you move naturally from one person to the next. Therefore, you can have as many conversations going on at the same time as you like and bounce between individuals. Second, your brain is always focused only on the person you are talking to since you aren’t sharing it with clones.</a:t>
            </a:r>
          </a:p>
          <a:p>
            <a:r>
              <a:rPr lang="en-US" sz="1400">
                <a:latin typeface="Rockwell" charset="0"/>
              </a:rPr>
              <a:t>So what happens when someone asks you a question that you have to think about for a while before responding? You can still interact with others at the party while trying to process that question in the back of your mind. That processing may impact how fast you interact with others, but you are still able to communicate with several people while processing the longer lived thought. This is similar to how Node.js handles blocking I/O requests using the background thread pool. Node.js hands blocking requests over to a thread in the thread pool so that they have minimal impact on the application-processing events.</a:t>
            </a:r>
          </a:p>
          <a:p>
            <a:endParaRPr lang="en-US" sz="1400">
              <a:latin typeface="Rockwell" charset="0"/>
            </a:endParaRPr>
          </a:p>
          <a:p>
            <a:endParaRPr lang="en-US" sz="1400">
              <a:latin typeface="Rockwell" charset="0"/>
            </a:endParaRPr>
          </a:p>
        </p:txBody>
      </p:sp>
      <p:sp>
        <p:nvSpPr>
          <p:cNvPr id="51202"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51203"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5120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2961ECB-8836-CD4A-88C5-3E31C6F60BF0}" type="slidenum">
              <a:rPr lang="en-US" sz="1400">
                <a:solidFill>
                  <a:srgbClr val="898989"/>
                </a:solidFill>
                <a:latin typeface="Calibri" charset="0"/>
              </a:rPr>
              <a:pPr eaLnBrk="1" hangingPunct="1"/>
              <a:t>24</a:t>
            </a:fld>
            <a:endParaRPr lang="en-US" sz="1400">
              <a:solidFill>
                <a:srgbClr val="898989"/>
              </a:solidFill>
              <a:latin typeface="Calibri" charset="0"/>
            </a:endParaRPr>
          </a:p>
        </p:txBody>
      </p:sp>
    </p:spTree>
    <p:extLst>
      <p:ext uri="{BB962C8B-B14F-4D97-AF65-F5344CB8AC3E}">
        <p14:creationId xmlns:p14="http://schemas.microsoft.com/office/powerpoint/2010/main" val="1668030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fontScale="90000"/>
          </a:bodyPr>
          <a:lstStyle/>
          <a:p>
            <a:r>
              <a:rPr lang="en-US" dirty="0" smtClean="0"/>
              <a:t>Course Overview : ANGULAR Part [UI]</a:t>
            </a:r>
            <a:endParaRPr lang="en-US" dirty="0"/>
          </a:p>
        </p:txBody>
      </p:sp>
      <p:graphicFrame>
        <p:nvGraphicFramePr>
          <p:cNvPr id="4" name="Content Placeholder 3"/>
          <p:cNvGraphicFramePr>
            <a:graphicFrameLocks noGrp="1"/>
          </p:cNvGraphicFramePr>
          <p:nvPr>
            <p:ph idx="1"/>
            <p:extLst/>
          </p:nvPr>
        </p:nvGraphicFramePr>
        <p:xfrm>
          <a:off x="1214438" y="2085975"/>
          <a:ext cx="10044112" cy="4329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7972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the section cover: </a:t>
            </a:r>
            <a:endParaRPr lang="en-US" dirty="0"/>
          </a:p>
        </p:txBody>
      </p:sp>
      <p:sp>
        <p:nvSpPr>
          <p:cNvPr id="3" name="Content Placeholder 2"/>
          <p:cNvSpPr>
            <a:spLocks noGrp="1"/>
          </p:cNvSpPr>
          <p:nvPr>
            <p:ph idx="1"/>
          </p:nvPr>
        </p:nvSpPr>
        <p:spPr/>
        <p:txBody>
          <a:bodyPr/>
          <a:lstStyle/>
          <a:p>
            <a:r>
              <a:rPr lang="en-US" dirty="0" smtClean="0"/>
              <a:t>Brief history of JavaScript</a:t>
            </a:r>
          </a:p>
          <a:p>
            <a:r>
              <a:rPr lang="en-US" dirty="0" smtClean="0"/>
              <a:t>Understanding the JS types.</a:t>
            </a:r>
          </a:p>
          <a:p>
            <a:r>
              <a:rPr lang="en-US" dirty="0" smtClean="0"/>
              <a:t>Advantages and disadvantages of JavaScript.</a:t>
            </a:r>
          </a:p>
          <a:p>
            <a:r>
              <a:rPr lang="en-US" dirty="0" smtClean="0"/>
              <a:t>Understanding why </a:t>
            </a:r>
            <a:r>
              <a:rPr lang="en-US" dirty="0" err="1" smtClean="0"/>
              <a:t>TypeScript</a:t>
            </a:r>
            <a:endParaRPr lang="en-US" dirty="0"/>
          </a:p>
        </p:txBody>
      </p:sp>
    </p:spTree>
    <p:extLst>
      <p:ext uri="{BB962C8B-B14F-4D97-AF65-F5344CB8AC3E}">
        <p14:creationId xmlns:p14="http://schemas.microsoft.com/office/powerpoint/2010/main" val="342499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of JavaScript</a:t>
            </a:r>
            <a:endParaRPr lang="en-US" dirty="0"/>
          </a:p>
        </p:txBody>
      </p:sp>
      <p:sp>
        <p:nvSpPr>
          <p:cNvPr id="3" name="Text Placeholder 2"/>
          <p:cNvSpPr>
            <a:spLocks noGrp="1"/>
          </p:cNvSpPr>
          <p:nvPr>
            <p:ph type="body" idx="1"/>
          </p:nvPr>
        </p:nvSpPr>
        <p:spPr/>
        <p:txBody>
          <a:bodyPr/>
          <a:lstStyle/>
          <a:p>
            <a:r>
              <a:rPr lang="en-US" dirty="0" smtClean="0"/>
              <a:t>What was it developed for ????</a:t>
            </a:r>
            <a:endParaRPr lang="en-US" dirty="0"/>
          </a:p>
        </p:txBody>
      </p:sp>
    </p:spTree>
    <p:extLst>
      <p:ext uri="{BB962C8B-B14F-4D97-AF65-F5344CB8AC3E}">
        <p14:creationId xmlns:p14="http://schemas.microsoft.com/office/powerpoint/2010/main" val="237940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t>
            </a:r>
            <a:endParaRPr lang="en-US" dirty="0"/>
          </a:p>
        </p:txBody>
      </p:sp>
      <p:sp>
        <p:nvSpPr>
          <p:cNvPr id="3" name="Content Placeholder 2"/>
          <p:cNvSpPr>
            <a:spLocks noGrp="1"/>
          </p:cNvSpPr>
          <p:nvPr>
            <p:ph idx="1"/>
          </p:nvPr>
        </p:nvSpPr>
        <p:spPr/>
        <p:txBody>
          <a:bodyPr/>
          <a:lstStyle/>
          <a:p>
            <a:r>
              <a:rPr lang="en-US" dirty="0" smtClean="0"/>
              <a:t>Where did JS come from ??</a:t>
            </a:r>
          </a:p>
          <a:p>
            <a:r>
              <a:rPr lang="en-US" dirty="0" smtClean="0"/>
              <a:t>What was the motivation to create it ??</a:t>
            </a:r>
          </a:p>
          <a:p>
            <a:r>
              <a:rPr lang="en-US" dirty="0" smtClean="0"/>
              <a:t>How was it standardized ??</a:t>
            </a:r>
            <a:endParaRPr lang="en-US" dirty="0"/>
          </a:p>
        </p:txBody>
      </p:sp>
    </p:spTree>
    <p:extLst>
      <p:ext uri="{BB962C8B-B14F-4D97-AF65-F5344CB8AC3E}">
        <p14:creationId xmlns:p14="http://schemas.microsoft.com/office/powerpoint/2010/main" val="548703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JS came From?? </a:t>
            </a:r>
            <a:endParaRPr lang="en-US" dirty="0"/>
          </a:p>
        </p:txBody>
      </p:sp>
      <p:sp>
        <p:nvSpPr>
          <p:cNvPr id="3" name="Content Placeholder 2"/>
          <p:cNvSpPr>
            <a:spLocks noGrp="1"/>
          </p:cNvSpPr>
          <p:nvPr>
            <p:ph idx="1"/>
          </p:nvPr>
        </p:nvSpPr>
        <p:spPr>
          <a:xfrm>
            <a:off x="1600200" y="1938796"/>
            <a:ext cx="6351494" cy="4551651"/>
          </a:xfrm>
        </p:spPr>
        <p:txBody>
          <a:bodyPr/>
          <a:lstStyle/>
          <a:p>
            <a:r>
              <a:rPr lang="en-US" dirty="0" smtClean="0"/>
              <a:t>Netscape Communications </a:t>
            </a:r>
            <a:r>
              <a:rPr lang="mr-IN" dirty="0" smtClean="0"/>
              <a:t>–</a:t>
            </a:r>
            <a:r>
              <a:rPr lang="en-US" dirty="0" smtClean="0"/>
              <a:t> May 1995</a:t>
            </a:r>
          </a:p>
          <a:p>
            <a:r>
              <a:rPr lang="en-US" dirty="0" smtClean="0"/>
              <a:t>Brendan </a:t>
            </a:r>
            <a:r>
              <a:rPr lang="en-US" dirty="0" err="1" smtClean="0"/>
              <a:t>Eich</a:t>
            </a:r>
            <a:r>
              <a:rPr lang="en-US" dirty="0" smtClean="0"/>
              <a:t> wrote a prototype in 10 days.</a:t>
            </a:r>
          </a:p>
          <a:p>
            <a:r>
              <a:rPr lang="en-US" dirty="0" smtClean="0"/>
              <a:t>Originally named Mocha and </a:t>
            </a:r>
            <a:r>
              <a:rPr lang="en-US" dirty="0" err="1" smtClean="0"/>
              <a:t>LiveScipt</a:t>
            </a:r>
            <a:r>
              <a:rPr lang="en-US" dirty="0" smtClean="0"/>
              <a:t>, later renamed.</a:t>
            </a:r>
          </a:p>
          <a:p>
            <a:r>
              <a:rPr lang="en-US" dirty="0" smtClean="0"/>
              <a:t>First released in Netscape 2.0, beta 3 in December 1995.</a:t>
            </a:r>
          </a:p>
          <a:p>
            <a:r>
              <a:rPr lang="en-US" dirty="0" smtClean="0"/>
              <a:t>It was initially developed to some scripting around the webpages and some DOM manipulations etc.</a:t>
            </a:r>
            <a:endParaRPr lang="en-US" dirty="0"/>
          </a:p>
        </p:txBody>
      </p:sp>
      <p:pic>
        <p:nvPicPr>
          <p:cNvPr id="4" name="Picture 3"/>
          <p:cNvPicPr>
            <a:picLocks noChangeAspect="1"/>
          </p:cNvPicPr>
          <p:nvPr/>
        </p:nvPicPr>
        <p:blipFill>
          <a:blip r:embed="rId3"/>
          <a:stretch>
            <a:fillRect/>
          </a:stretch>
        </p:blipFill>
        <p:spPr>
          <a:xfrm>
            <a:off x="8889482" y="1746623"/>
            <a:ext cx="2235200" cy="1937871"/>
          </a:xfrm>
          <a:prstGeom prst="rect">
            <a:avLst/>
          </a:prstGeom>
        </p:spPr>
      </p:pic>
    </p:spTree>
    <p:extLst>
      <p:ext uri="{BB962C8B-B14F-4D97-AF65-F5344CB8AC3E}">
        <p14:creationId xmlns:p14="http://schemas.microsoft.com/office/powerpoint/2010/main" val="22119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defRPr/>
            </a:pPr>
            <a:r>
              <a:rPr lang="en-US" dirty="0" smtClean="0">
                <a:cs typeface="+mj-cs"/>
              </a:rPr>
              <a:t>Major Components: </a:t>
            </a:r>
          </a:p>
        </p:txBody>
      </p:sp>
      <p:sp>
        <p:nvSpPr>
          <p:cNvPr id="35843" name="Rectangle 3"/>
          <p:cNvSpPr>
            <a:spLocks noGrp="1" noChangeArrowheads="1"/>
          </p:cNvSpPr>
          <p:nvPr>
            <p:ph idx="1"/>
          </p:nvPr>
        </p:nvSpPr>
        <p:spPr/>
        <p:txBody>
          <a:bodyPr>
            <a:normAutofit fontScale="77500" lnSpcReduction="20000"/>
          </a:bodyPr>
          <a:lstStyle/>
          <a:p>
            <a:pPr lvl="1">
              <a:buFont typeface="Wingdings" charset="2"/>
              <a:buChar char="Ø"/>
              <a:defRPr/>
            </a:pPr>
            <a:r>
              <a:rPr lang="en-US" sz="4000" dirty="0"/>
              <a:t>User	</a:t>
            </a:r>
          </a:p>
          <a:p>
            <a:pPr lvl="1">
              <a:buFont typeface="Wingdings" charset="2"/>
              <a:buChar char="Ø"/>
              <a:defRPr/>
            </a:pPr>
            <a:r>
              <a:rPr lang="en-US" sz="4000" dirty="0"/>
              <a:t>Browser</a:t>
            </a:r>
          </a:p>
          <a:p>
            <a:pPr lvl="1">
              <a:buFont typeface="Wingdings" charset="2"/>
              <a:buChar char="Ø"/>
              <a:defRPr/>
            </a:pPr>
            <a:r>
              <a:rPr lang="en-US" sz="4000" dirty="0"/>
              <a:t>Webserver.</a:t>
            </a:r>
          </a:p>
          <a:p>
            <a:pPr lvl="1">
              <a:buFont typeface="Wingdings" charset="2"/>
              <a:buChar char="Ø"/>
              <a:defRPr/>
            </a:pPr>
            <a:r>
              <a:rPr lang="en-US" sz="4000" dirty="0"/>
              <a:t>Middle Ware </a:t>
            </a:r>
          </a:p>
          <a:p>
            <a:pPr lvl="1">
              <a:buFont typeface="Wingdings" charset="2"/>
              <a:buChar char="Ø"/>
              <a:defRPr/>
            </a:pPr>
            <a:r>
              <a:rPr lang="en-US" sz="4000" dirty="0"/>
              <a:t>Backend services.</a:t>
            </a:r>
          </a:p>
          <a:p>
            <a:pPr lvl="1">
              <a:buFont typeface="Wingdings" charset="2"/>
              <a:buChar char="Ø"/>
              <a:defRPr/>
            </a:pPr>
            <a:r>
              <a:rPr lang="en-US" sz="4000" dirty="0"/>
              <a:t>Data Base </a:t>
            </a: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Tutorial 2 </a:t>
            </a:r>
          </a:p>
        </p:txBody>
      </p:sp>
      <p:sp>
        <p:nvSpPr>
          <p:cNvPr id="27652"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2765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D0FCB3-94C3-CB47-8213-7A0699A5AB76}" type="slidenum">
              <a:rPr lang="en-US" sz="1400">
                <a:solidFill>
                  <a:srgbClr val="898989"/>
                </a:solidFill>
                <a:latin typeface="Calibri" charset="0"/>
              </a:rPr>
              <a:pPr eaLnBrk="1" hangingPunct="1"/>
              <a:t>3</a:t>
            </a:fld>
            <a:endParaRPr lang="en-US" sz="1400">
              <a:solidFill>
                <a:srgbClr val="898989"/>
              </a:solidFill>
              <a:latin typeface="Calibri" charset="0"/>
            </a:endParaRPr>
          </a:p>
        </p:txBody>
      </p:sp>
    </p:spTree>
    <p:extLst>
      <p:ext uri="{BB962C8B-B14F-4D97-AF65-F5344CB8AC3E}">
        <p14:creationId xmlns:p14="http://schemas.microsoft.com/office/powerpoint/2010/main" val="270157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843">
                                            <p:txEl>
                                              <p:pRg st="1" end="1"/>
                                            </p:txEl>
                                          </p:spTgt>
                                        </p:tgtEl>
                                        <p:attrNameLst>
                                          <p:attrName>style.visibility</p:attrName>
                                        </p:attrNameLst>
                                      </p:cBhvr>
                                      <p:to>
                                        <p:strVal val="visible"/>
                                      </p:to>
                                    </p:set>
                                    <p:anim calcmode="lin" valueType="num">
                                      <p:cBhvr additive="base">
                                        <p:cTn id="13"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843">
                                            <p:txEl>
                                              <p:pRg st="2" end="2"/>
                                            </p:txEl>
                                          </p:spTgt>
                                        </p:tgtEl>
                                        <p:attrNameLst>
                                          <p:attrName>style.visibility</p:attrName>
                                        </p:attrNameLst>
                                      </p:cBhvr>
                                      <p:to>
                                        <p:strVal val="visible"/>
                                      </p:to>
                                    </p:set>
                                    <p:anim calcmode="lin" valueType="num">
                                      <p:cBhvr additive="base">
                                        <p:cTn id="19"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843">
                                            <p:txEl>
                                              <p:pRg st="3" end="3"/>
                                            </p:txEl>
                                          </p:spTgt>
                                        </p:tgtEl>
                                        <p:attrNameLst>
                                          <p:attrName>style.visibility</p:attrName>
                                        </p:attrNameLst>
                                      </p:cBhvr>
                                      <p:to>
                                        <p:strVal val="visible"/>
                                      </p:to>
                                    </p:set>
                                    <p:anim calcmode="lin" valueType="num">
                                      <p:cBhvr additive="base">
                                        <p:cTn id="25"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 calcmode="lin" valueType="num">
                                      <p:cBhvr additive="base">
                                        <p:cTn id="31"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843">
                                            <p:txEl>
                                              <p:pRg st="5" end="5"/>
                                            </p:txEl>
                                          </p:spTgt>
                                        </p:tgtEl>
                                        <p:attrNameLst>
                                          <p:attrName>style.visibility</p:attrName>
                                        </p:attrNameLst>
                                      </p:cBhvr>
                                      <p:to>
                                        <p:strVal val="visible"/>
                                      </p:to>
                                    </p:set>
                                    <p:anim calcmode="lin" valueType="num">
                                      <p:cBhvr additive="base">
                                        <p:cTn id="37"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Motivations For JavaScript</a:t>
            </a:r>
            <a:endParaRPr lang="en-US" dirty="0"/>
          </a:p>
        </p:txBody>
      </p:sp>
      <p:sp>
        <p:nvSpPr>
          <p:cNvPr id="3" name="Content Placeholder 2"/>
          <p:cNvSpPr>
            <a:spLocks noGrp="1"/>
          </p:cNvSpPr>
          <p:nvPr>
            <p:ph idx="1"/>
          </p:nvPr>
        </p:nvSpPr>
        <p:spPr>
          <a:xfrm>
            <a:off x="1600200" y="1938796"/>
            <a:ext cx="9524482" cy="4551651"/>
          </a:xfrm>
        </p:spPr>
        <p:txBody>
          <a:bodyPr/>
          <a:lstStyle/>
          <a:p>
            <a:r>
              <a:rPr lang="en-US" dirty="0" smtClean="0"/>
              <a:t>The web needed a glue language.</a:t>
            </a:r>
          </a:p>
          <a:p>
            <a:r>
              <a:rPr lang="en-US" dirty="0" smtClean="0"/>
              <a:t>Netscape was at war with Microsoft and they wanted to develop the browser which can do more than just render the webpages.</a:t>
            </a:r>
          </a:p>
          <a:p>
            <a:r>
              <a:rPr lang="en-US" dirty="0" smtClean="0"/>
              <a:t>Designed to save some time and bandwidth by doing the client side input validations.</a:t>
            </a:r>
          </a:p>
          <a:p>
            <a:r>
              <a:rPr lang="en-US" dirty="0" smtClean="0"/>
              <a:t>Was designed to be used by amateurs and advanced users alike.</a:t>
            </a:r>
          </a:p>
          <a:p>
            <a:r>
              <a:rPr lang="en-US" dirty="0" smtClean="0"/>
              <a:t>Was designed to be malleable.</a:t>
            </a:r>
          </a:p>
          <a:p>
            <a:endParaRPr lang="en-US" dirty="0" smtClean="0"/>
          </a:p>
        </p:txBody>
      </p:sp>
    </p:spTree>
    <p:extLst>
      <p:ext uri="{BB962C8B-B14F-4D97-AF65-F5344CB8AC3E}">
        <p14:creationId xmlns:p14="http://schemas.microsoft.com/office/powerpoint/2010/main" val="456396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34" y="0"/>
            <a:ext cx="12079266" cy="6751529"/>
          </a:xfrm>
          <a:prstGeom prst="rect">
            <a:avLst/>
          </a:prstGeom>
        </p:spPr>
      </p:pic>
    </p:spTree>
    <p:extLst>
      <p:ext uri="{BB962C8B-B14F-4D97-AF65-F5344CB8AC3E}">
        <p14:creationId xmlns:p14="http://schemas.microsoft.com/office/powerpoint/2010/main" val="1421815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68712" y="812603"/>
            <a:ext cx="4196953" cy="660797"/>
          </a:xfrm>
          <a:prstGeom prst="rect">
            <a:avLst/>
          </a:prstGeom>
          <a:blipFill>
            <a:blip r:embed="rId2" cstate="print"/>
            <a:stretch>
              <a:fillRect/>
            </a:stretch>
          </a:blipFill>
        </p:spPr>
        <p:txBody>
          <a:bodyPr wrap="square" lIns="0" tIns="0" rIns="0" bIns="0" rtlCol="0"/>
          <a:lstStyle/>
          <a:p>
            <a:endParaRPr sz="1687"/>
          </a:p>
        </p:txBody>
      </p:sp>
      <p:sp>
        <p:nvSpPr>
          <p:cNvPr id="3" name="object 3"/>
          <p:cNvSpPr txBox="1">
            <a:spLocks noGrp="1"/>
          </p:cNvSpPr>
          <p:nvPr>
            <p:ph type="title"/>
          </p:nvPr>
        </p:nvSpPr>
        <p:spPr>
          <a:xfrm>
            <a:off x="2104430" y="642195"/>
            <a:ext cx="8879256" cy="769441"/>
          </a:xfrm>
          <a:prstGeom prst="rect">
            <a:avLst/>
          </a:prstGeom>
          <a:solidFill>
            <a:srgbClr val="FFBD3D"/>
          </a:solidFill>
        </p:spPr>
        <p:txBody>
          <a:bodyPr vert="horz" wrap="square" lIns="0" tIns="0" rIns="0" bIns="0" rtlCol="0" anchor="ctr">
            <a:spAutoFit/>
          </a:bodyPr>
          <a:lstStyle/>
          <a:p>
            <a:pPr marL="8929">
              <a:lnSpc>
                <a:spcPts val="6047"/>
              </a:lnSpc>
              <a:tabLst>
                <a:tab pos="1628717" algn="l"/>
              </a:tabLst>
            </a:pPr>
            <a:r>
              <a:rPr dirty="0"/>
              <a:t>Array	functions</a:t>
            </a:r>
          </a:p>
        </p:txBody>
      </p:sp>
      <p:sp>
        <p:nvSpPr>
          <p:cNvPr id="4" name="object 4"/>
          <p:cNvSpPr/>
          <p:nvPr/>
        </p:nvSpPr>
        <p:spPr>
          <a:xfrm>
            <a:off x="2113359" y="2491383"/>
            <a:ext cx="116086" cy="125016"/>
          </a:xfrm>
          <a:prstGeom prst="rect">
            <a:avLst/>
          </a:prstGeom>
          <a:blipFill>
            <a:blip r:embed="rId3" cstate="print"/>
            <a:stretch>
              <a:fillRect/>
            </a:stretch>
          </a:blipFill>
        </p:spPr>
        <p:txBody>
          <a:bodyPr wrap="square" lIns="0" tIns="0" rIns="0" bIns="0" rtlCol="0"/>
          <a:lstStyle/>
          <a:p>
            <a:endParaRPr sz="1687"/>
          </a:p>
        </p:txBody>
      </p:sp>
      <p:sp>
        <p:nvSpPr>
          <p:cNvPr id="5" name="object 5"/>
          <p:cNvSpPr/>
          <p:nvPr/>
        </p:nvSpPr>
        <p:spPr>
          <a:xfrm>
            <a:off x="2113360" y="249445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6" name="object 6"/>
          <p:cNvSpPr/>
          <p:nvPr/>
        </p:nvSpPr>
        <p:spPr>
          <a:xfrm>
            <a:off x="2416969" y="2402087"/>
            <a:ext cx="1214438" cy="375047"/>
          </a:xfrm>
          <a:prstGeom prst="rect">
            <a:avLst/>
          </a:prstGeom>
          <a:blipFill>
            <a:blip r:embed="rId4" cstate="print"/>
            <a:stretch>
              <a:fillRect/>
            </a:stretch>
          </a:blipFill>
        </p:spPr>
        <p:txBody>
          <a:bodyPr wrap="square" lIns="0" tIns="0" rIns="0" bIns="0" rtlCol="0"/>
          <a:lstStyle/>
          <a:p>
            <a:endParaRPr sz="1687"/>
          </a:p>
        </p:txBody>
      </p:sp>
      <p:sp>
        <p:nvSpPr>
          <p:cNvPr id="7" name="object 7"/>
          <p:cNvSpPr/>
          <p:nvPr/>
        </p:nvSpPr>
        <p:spPr>
          <a:xfrm>
            <a:off x="2113359" y="3205758"/>
            <a:ext cx="116086" cy="125016"/>
          </a:xfrm>
          <a:prstGeom prst="rect">
            <a:avLst/>
          </a:prstGeom>
          <a:blipFill>
            <a:blip r:embed="rId3" cstate="print"/>
            <a:stretch>
              <a:fillRect/>
            </a:stretch>
          </a:blipFill>
        </p:spPr>
        <p:txBody>
          <a:bodyPr wrap="square" lIns="0" tIns="0" rIns="0" bIns="0" rtlCol="0"/>
          <a:lstStyle/>
          <a:p>
            <a:endParaRPr sz="1687"/>
          </a:p>
        </p:txBody>
      </p:sp>
      <p:sp>
        <p:nvSpPr>
          <p:cNvPr id="8" name="object 8"/>
          <p:cNvSpPr/>
          <p:nvPr/>
        </p:nvSpPr>
        <p:spPr>
          <a:xfrm>
            <a:off x="2113360" y="3208829"/>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9" name="object 9"/>
          <p:cNvSpPr/>
          <p:nvPr/>
        </p:nvSpPr>
        <p:spPr>
          <a:xfrm>
            <a:off x="2416970" y="3116462"/>
            <a:ext cx="1009055" cy="375047"/>
          </a:xfrm>
          <a:prstGeom prst="rect">
            <a:avLst/>
          </a:prstGeom>
          <a:blipFill>
            <a:blip r:embed="rId5" cstate="print"/>
            <a:stretch>
              <a:fillRect/>
            </a:stretch>
          </a:blipFill>
        </p:spPr>
        <p:txBody>
          <a:bodyPr wrap="square" lIns="0" tIns="0" rIns="0" bIns="0" rtlCol="0"/>
          <a:lstStyle/>
          <a:p>
            <a:endParaRPr sz="1687"/>
          </a:p>
        </p:txBody>
      </p:sp>
      <p:sp>
        <p:nvSpPr>
          <p:cNvPr id="10" name="object 10"/>
          <p:cNvSpPr/>
          <p:nvPr/>
        </p:nvSpPr>
        <p:spPr>
          <a:xfrm>
            <a:off x="2113359" y="3920133"/>
            <a:ext cx="116086" cy="125016"/>
          </a:xfrm>
          <a:prstGeom prst="rect">
            <a:avLst/>
          </a:prstGeom>
          <a:blipFill>
            <a:blip r:embed="rId3" cstate="print"/>
            <a:stretch>
              <a:fillRect/>
            </a:stretch>
          </a:blipFill>
        </p:spPr>
        <p:txBody>
          <a:bodyPr wrap="square" lIns="0" tIns="0" rIns="0" bIns="0" rtlCol="0"/>
          <a:lstStyle/>
          <a:p>
            <a:endParaRPr sz="1687"/>
          </a:p>
        </p:txBody>
      </p:sp>
      <p:sp>
        <p:nvSpPr>
          <p:cNvPr id="11" name="object 11"/>
          <p:cNvSpPr/>
          <p:nvPr/>
        </p:nvSpPr>
        <p:spPr>
          <a:xfrm>
            <a:off x="2113360" y="392320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2" name="object 12"/>
          <p:cNvSpPr/>
          <p:nvPr/>
        </p:nvSpPr>
        <p:spPr>
          <a:xfrm>
            <a:off x="2416970" y="3830837"/>
            <a:ext cx="1339453" cy="375047"/>
          </a:xfrm>
          <a:prstGeom prst="rect">
            <a:avLst/>
          </a:prstGeom>
          <a:blipFill>
            <a:blip r:embed="rId6" cstate="print"/>
            <a:stretch>
              <a:fillRect/>
            </a:stretch>
          </a:blipFill>
        </p:spPr>
        <p:txBody>
          <a:bodyPr wrap="square" lIns="0" tIns="0" rIns="0" bIns="0" rtlCol="0"/>
          <a:lstStyle/>
          <a:p>
            <a:endParaRPr sz="1687"/>
          </a:p>
        </p:txBody>
      </p:sp>
      <p:sp>
        <p:nvSpPr>
          <p:cNvPr id="13" name="object 13"/>
          <p:cNvSpPr/>
          <p:nvPr/>
        </p:nvSpPr>
        <p:spPr>
          <a:xfrm>
            <a:off x="2113359" y="4634508"/>
            <a:ext cx="116086" cy="125016"/>
          </a:xfrm>
          <a:prstGeom prst="rect">
            <a:avLst/>
          </a:prstGeom>
          <a:blipFill>
            <a:blip r:embed="rId7" cstate="print"/>
            <a:stretch>
              <a:fillRect/>
            </a:stretch>
          </a:blipFill>
        </p:spPr>
        <p:txBody>
          <a:bodyPr wrap="square" lIns="0" tIns="0" rIns="0" bIns="0" rtlCol="0"/>
          <a:lstStyle/>
          <a:p>
            <a:endParaRPr sz="1687"/>
          </a:p>
        </p:txBody>
      </p:sp>
      <p:sp>
        <p:nvSpPr>
          <p:cNvPr id="14" name="object 14"/>
          <p:cNvSpPr/>
          <p:nvPr/>
        </p:nvSpPr>
        <p:spPr>
          <a:xfrm>
            <a:off x="2113360" y="4637579"/>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5" name="object 15"/>
          <p:cNvSpPr/>
          <p:nvPr/>
        </p:nvSpPr>
        <p:spPr>
          <a:xfrm>
            <a:off x="2416970" y="4545212"/>
            <a:ext cx="1339453" cy="375047"/>
          </a:xfrm>
          <a:prstGeom prst="rect">
            <a:avLst/>
          </a:prstGeom>
          <a:blipFill>
            <a:blip r:embed="rId8" cstate="print"/>
            <a:stretch>
              <a:fillRect/>
            </a:stretch>
          </a:blipFill>
        </p:spPr>
        <p:txBody>
          <a:bodyPr wrap="square" lIns="0" tIns="0" rIns="0" bIns="0" rtlCol="0"/>
          <a:lstStyle/>
          <a:p>
            <a:endParaRPr sz="1687"/>
          </a:p>
        </p:txBody>
      </p:sp>
      <p:sp>
        <p:nvSpPr>
          <p:cNvPr id="16" name="object 16"/>
          <p:cNvSpPr/>
          <p:nvPr/>
        </p:nvSpPr>
        <p:spPr>
          <a:xfrm>
            <a:off x="2113359" y="5348883"/>
            <a:ext cx="116086" cy="125016"/>
          </a:xfrm>
          <a:prstGeom prst="rect">
            <a:avLst/>
          </a:prstGeom>
          <a:blipFill>
            <a:blip r:embed="rId7" cstate="print"/>
            <a:stretch>
              <a:fillRect/>
            </a:stretch>
          </a:blipFill>
        </p:spPr>
        <p:txBody>
          <a:bodyPr wrap="square" lIns="0" tIns="0" rIns="0" bIns="0" rtlCol="0"/>
          <a:lstStyle/>
          <a:p>
            <a:endParaRPr sz="1687"/>
          </a:p>
        </p:txBody>
      </p:sp>
      <p:sp>
        <p:nvSpPr>
          <p:cNvPr id="17" name="object 17"/>
          <p:cNvSpPr/>
          <p:nvPr/>
        </p:nvSpPr>
        <p:spPr>
          <a:xfrm>
            <a:off x="2113360" y="535195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8" name="object 18"/>
          <p:cNvSpPr/>
          <p:nvPr/>
        </p:nvSpPr>
        <p:spPr>
          <a:xfrm>
            <a:off x="2416969" y="5259587"/>
            <a:ext cx="1821656" cy="375047"/>
          </a:xfrm>
          <a:prstGeom prst="rect">
            <a:avLst/>
          </a:prstGeom>
          <a:blipFill>
            <a:blip r:embed="rId9" cstate="print"/>
            <a:stretch>
              <a:fillRect/>
            </a:stretch>
          </a:blipFill>
        </p:spPr>
        <p:txBody>
          <a:bodyPr wrap="square" lIns="0" tIns="0" rIns="0" bIns="0" rtlCol="0"/>
          <a:lstStyle/>
          <a:p>
            <a:endParaRPr sz="1687"/>
          </a:p>
        </p:txBody>
      </p:sp>
      <p:sp>
        <p:nvSpPr>
          <p:cNvPr id="19" name="object 19"/>
          <p:cNvSpPr txBox="1"/>
          <p:nvPr/>
        </p:nvSpPr>
        <p:spPr>
          <a:xfrm>
            <a:off x="2416969" y="2330648"/>
            <a:ext cx="1810048" cy="3332322"/>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.isArray()</a:t>
            </a:r>
            <a:endParaRPr sz="2531">
              <a:latin typeface="Helvetica Neue Light"/>
              <a:cs typeface="Helvetica Neue Light"/>
            </a:endParaRPr>
          </a:p>
          <a:p>
            <a:pPr>
              <a:lnSpc>
                <a:spcPct val="100000"/>
              </a:lnSpc>
            </a:pPr>
            <a:endParaRPr sz="2250">
              <a:latin typeface="Times New Roman"/>
              <a:cs typeface="Times New Roman"/>
            </a:endParaRPr>
          </a:p>
          <a:p>
            <a:pPr marL="8929"/>
            <a:r>
              <a:rPr sz="2531" dirty="0">
                <a:solidFill>
                  <a:srgbClr val="FFFFFF"/>
                </a:solidFill>
                <a:latin typeface="Helvetica Neue Light"/>
                <a:cs typeface="Helvetica Neue Light"/>
              </a:rPr>
              <a:t>.every()</a:t>
            </a:r>
            <a:endParaRPr sz="2531">
              <a:latin typeface="Helvetica Neue Light"/>
              <a:cs typeface="Helvetica Neue Light"/>
            </a:endParaRPr>
          </a:p>
          <a:p>
            <a:pPr>
              <a:lnSpc>
                <a:spcPct val="100000"/>
              </a:lnSpc>
            </a:pPr>
            <a:endParaRPr sz="2250">
              <a:latin typeface="Times New Roman"/>
              <a:cs typeface="Times New Roman"/>
            </a:endParaRPr>
          </a:p>
          <a:p>
            <a:pPr marL="8929"/>
            <a:r>
              <a:rPr sz="2531" dirty="0">
                <a:solidFill>
                  <a:srgbClr val="FFFFFF"/>
                </a:solidFill>
                <a:latin typeface="Helvetica Neue Light"/>
                <a:cs typeface="Helvetica Neue Light"/>
              </a:rPr>
              <a:t>.forEach()</a:t>
            </a:r>
            <a:endParaRPr sz="2531">
              <a:latin typeface="Helvetica Neue Light"/>
              <a:cs typeface="Helvetica Neue Light"/>
            </a:endParaRPr>
          </a:p>
          <a:p>
            <a:pPr>
              <a:lnSpc>
                <a:spcPct val="100000"/>
              </a:lnSpc>
            </a:pPr>
            <a:endParaRPr sz="2250">
              <a:latin typeface="Times New Roman"/>
              <a:cs typeface="Times New Roman"/>
            </a:endParaRPr>
          </a:p>
          <a:p>
            <a:pPr marL="8929"/>
            <a:r>
              <a:rPr sz="2531" dirty="0">
                <a:solidFill>
                  <a:srgbClr val="FFFFFF"/>
                </a:solidFill>
                <a:latin typeface="Helvetica Neue Light"/>
                <a:cs typeface="Helvetica Neue Light"/>
              </a:rPr>
              <a:t>.indexOf()</a:t>
            </a:r>
            <a:endParaRPr sz="2531">
              <a:latin typeface="Helvetica Neue Light"/>
              <a:cs typeface="Helvetica Neue Light"/>
            </a:endParaRPr>
          </a:p>
          <a:p>
            <a:pPr>
              <a:lnSpc>
                <a:spcPct val="100000"/>
              </a:lnSpc>
            </a:pPr>
            <a:endParaRPr sz="2250">
              <a:latin typeface="Times New Roman"/>
              <a:cs typeface="Times New Roman"/>
            </a:endParaRPr>
          </a:p>
          <a:p>
            <a:pPr marL="8929"/>
            <a:r>
              <a:rPr sz="2531" dirty="0">
                <a:solidFill>
                  <a:srgbClr val="FFFFFF"/>
                </a:solidFill>
                <a:latin typeface="Helvetica Neue Light"/>
                <a:cs typeface="Helvetica Neue Light"/>
              </a:rPr>
              <a:t>.lastIndexOf()</a:t>
            </a:r>
            <a:endParaRPr sz="2531">
              <a:latin typeface="Helvetica Neue Light"/>
              <a:cs typeface="Helvetica Neue Light"/>
            </a:endParaRPr>
          </a:p>
        </p:txBody>
      </p:sp>
      <p:sp>
        <p:nvSpPr>
          <p:cNvPr id="20" name="object 20"/>
          <p:cNvSpPr/>
          <p:nvPr/>
        </p:nvSpPr>
        <p:spPr>
          <a:xfrm>
            <a:off x="6292453" y="2848570"/>
            <a:ext cx="116086" cy="125016"/>
          </a:xfrm>
          <a:prstGeom prst="rect">
            <a:avLst/>
          </a:prstGeom>
          <a:blipFill>
            <a:blip r:embed="rId10" cstate="print"/>
            <a:stretch>
              <a:fillRect/>
            </a:stretch>
          </a:blipFill>
        </p:spPr>
        <p:txBody>
          <a:bodyPr wrap="square" lIns="0" tIns="0" rIns="0" bIns="0" rtlCol="0"/>
          <a:lstStyle/>
          <a:p>
            <a:endParaRPr sz="1687"/>
          </a:p>
        </p:txBody>
      </p:sp>
      <p:sp>
        <p:nvSpPr>
          <p:cNvPr id="21" name="object 21"/>
          <p:cNvSpPr/>
          <p:nvPr/>
        </p:nvSpPr>
        <p:spPr>
          <a:xfrm>
            <a:off x="6295132" y="2851642"/>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22" name="object 22"/>
          <p:cNvSpPr/>
          <p:nvPr/>
        </p:nvSpPr>
        <p:spPr>
          <a:xfrm>
            <a:off x="6596064" y="2759274"/>
            <a:ext cx="1044773" cy="375047"/>
          </a:xfrm>
          <a:prstGeom prst="rect">
            <a:avLst/>
          </a:prstGeom>
          <a:blipFill>
            <a:blip r:embed="rId11" cstate="print"/>
            <a:stretch>
              <a:fillRect/>
            </a:stretch>
          </a:blipFill>
        </p:spPr>
        <p:txBody>
          <a:bodyPr wrap="square" lIns="0" tIns="0" rIns="0" bIns="0" rtlCol="0"/>
          <a:lstStyle/>
          <a:p>
            <a:endParaRPr sz="1687"/>
          </a:p>
        </p:txBody>
      </p:sp>
      <p:sp>
        <p:nvSpPr>
          <p:cNvPr id="23" name="object 23"/>
          <p:cNvSpPr txBox="1"/>
          <p:nvPr/>
        </p:nvSpPr>
        <p:spPr>
          <a:xfrm>
            <a:off x="6596062" y="2687836"/>
            <a:ext cx="1030486" cy="389466"/>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.some()</a:t>
            </a:r>
            <a:endParaRPr sz="2531">
              <a:latin typeface="Helvetica Neue Light"/>
              <a:cs typeface="Helvetica Neue Light"/>
            </a:endParaRPr>
          </a:p>
        </p:txBody>
      </p:sp>
      <p:sp>
        <p:nvSpPr>
          <p:cNvPr id="24" name="object 24"/>
          <p:cNvSpPr/>
          <p:nvPr/>
        </p:nvSpPr>
        <p:spPr>
          <a:xfrm>
            <a:off x="6292453" y="3562945"/>
            <a:ext cx="116086" cy="125016"/>
          </a:xfrm>
          <a:prstGeom prst="rect">
            <a:avLst/>
          </a:prstGeom>
          <a:blipFill>
            <a:blip r:embed="rId10" cstate="print"/>
            <a:stretch>
              <a:fillRect/>
            </a:stretch>
          </a:blipFill>
        </p:spPr>
        <p:txBody>
          <a:bodyPr wrap="square" lIns="0" tIns="0" rIns="0" bIns="0" rtlCol="0"/>
          <a:lstStyle/>
          <a:p>
            <a:endParaRPr sz="1687"/>
          </a:p>
        </p:txBody>
      </p:sp>
      <p:sp>
        <p:nvSpPr>
          <p:cNvPr id="25" name="object 25"/>
          <p:cNvSpPr/>
          <p:nvPr/>
        </p:nvSpPr>
        <p:spPr>
          <a:xfrm>
            <a:off x="6295132" y="3566017"/>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26" name="object 26"/>
          <p:cNvSpPr/>
          <p:nvPr/>
        </p:nvSpPr>
        <p:spPr>
          <a:xfrm>
            <a:off x="6596063" y="3473649"/>
            <a:ext cx="892969" cy="375047"/>
          </a:xfrm>
          <a:prstGeom prst="rect">
            <a:avLst/>
          </a:prstGeom>
          <a:blipFill>
            <a:blip r:embed="rId12" cstate="print"/>
            <a:stretch>
              <a:fillRect/>
            </a:stretch>
          </a:blipFill>
        </p:spPr>
        <p:txBody>
          <a:bodyPr wrap="square" lIns="0" tIns="0" rIns="0" bIns="0" rtlCol="0"/>
          <a:lstStyle/>
          <a:p>
            <a:endParaRPr sz="1687"/>
          </a:p>
        </p:txBody>
      </p:sp>
      <p:sp>
        <p:nvSpPr>
          <p:cNvPr id="27" name="object 27"/>
          <p:cNvSpPr txBox="1"/>
          <p:nvPr/>
        </p:nvSpPr>
        <p:spPr>
          <a:xfrm>
            <a:off x="6596063" y="3402211"/>
            <a:ext cx="881360" cy="389466"/>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.map()</a:t>
            </a:r>
            <a:endParaRPr sz="2531">
              <a:latin typeface="Helvetica Neue Light"/>
              <a:cs typeface="Helvetica Neue Light"/>
            </a:endParaRPr>
          </a:p>
        </p:txBody>
      </p:sp>
      <p:sp>
        <p:nvSpPr>
          <p:cNvPr id="28" name="object 28"/>
          <p:cNvSpPr/>
          <p:nvPr/>
        </p:nvSpPr>
        <p:spPr>
          <a:xfrm>
            <a:off x="6292453" y="4277320"/>
            <a:ext cx="116086" cy="125016"/>
          </a:xfrm>
          <a:prstGeom prst="rect">
            <a:avLst/>
          </a:prstGeom>
          <a:blipFill>
            <a:blip r:embed="rId10" cstate="print"/>
            <a:stretch>
              <a:fillRect/>
            </a:stretch>
          </a:blipFill>
        </p:spPr>
        <p:txBody>
          <a:bodyPr wrap="square" lIns="0" tIns="0" rIns="0" bIns="0" rtlCol="0"/>
          <a:lstStyle/>
          <a:p>
            <a:endParaRPr sz="1687"/>
          </a:p>
        </p:txBody>
      </p:sp>
      <p:sp>
        <p:nvSpPr>
          <p:cNvPr id="29" name="object 29"/>
          <p:cNvSpPr/>
          <p:nvPr/>
        </p:nvSpPr>
        <p:spPr>
          <a:xfrm>
            <a:off x="6295132" y="4280392"/>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30" name="object 30"/>
          <p:cNvSpPr/>
          <p:nvPr/>
        </p:nvSpPr>
        <p:spPr>
          <a:xfrm>
            <a:off x="6596063" y="4188024"/>
            <a:ext cx="1232297" cy="375047"/>
          </a:xfrm>
          <a:prstGeom prst="rect">
            <a:avLst/>
          </a:prstGeom>
          <a:blipFill>
            <a:blip r:embed="rId13" cstate="print"/>
            <a:stretch>
              <a:fillRect/>
            </a:stretch>
          </a:blipFill>
        </p:spPr>
        <p:txBody>
          <a:bodyPr wrap="square" lIns="0" tIns="0" rIns="0" bIns="0" rtlCol="0"/>
          <a:lstStyle/>
          <a:p>
            <a:endParaRPr sz="1687"/>
          </a:p>
        </p:txBody>
      </p:sp>
      <p:sp>
        <p:nvSpPr>
          <p:cNvPr id="31" name="object 31"/>
          <p:cNvSpPr txBox="1"/>
          <p:nvPr/>
        </p:nvSpPr>
        <p:spPr>
          <a:xfrm>
            <a:off x="6596063" y="4116586"/>
            <a:ext cx="1215330" cy="389466"/>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a:t>
            </a:r>
            <a:r>
              <a:rPr sz="2531" spc="-46" dirty="0">
                <a:solidFill>
                  <a:srgbClr val="FFFFFF"/>
                </a:solidFill>
                <a:latin typeface="Helvetica Neue Light"/>
                <a:cs typeface="Helvetica Neue Light"/>
              </a:rPr>
              <a:t>r</a:t>
            </a:r>
            <a:r>
              <a:rPr sz="2531" dirty="0">
                <a:solidFill>
                  <a:srgbClr val="FFFFFF"/>
                </a:solidFill>
                <a:latin typeface="Helvetica Neue Light"/>
                <a:cs typeface="Helvetica Neue Light"/>
              </a:rPr>
              <a:t>educe()</a:t>
            </a:r>
            <a:endParaRPr sz="2531">
              <a:latin typeface="Helvetica Neue Light"/>
              <a:cs typeface="Helvetica Neue Light"/>
            </a:endParaRPr>
          </a:p>
        </p:txBody>
      </p:sp>
      <p:sp>
        <p:nvSpPr>
          <p:cNvPr id="32" name="object 32"/>
          <p:cNvSpPr/>
          <p:nvPr/>
        </p:nvSpPr>
        <p:spPr>
          <a:xfrm>
            <a:off x="6292453" y="4991695"/>
            <a:ext cx="116086" cy="125016"/>
          </a:xfrm>
          <a:prstGeom prst="rect">
            <a:avLst/>
          </a:prstGeom>
          <a:blipFill>
            <a:blip r:embed="rId10" cstate="print"/>
            <a:stretch>
              <a:fillRect/>
            </a:stretch>
          </a:blipFill>
        </p:spPr>
        <p:txBody>
          <a:bodyPr wrap="square" lIns="0" tIns="0" rIns="0" bIns="0" rtlCol="0"/>
          <a:lstStyle/>
          <a:p>
            <a:endParaRPr sz="1687"/>
          </a:p>
        </p:txBody>
      </p:sp>
      <p:sp>
        <p:nvSpPr>
          <p:cNvPr id="33" name="object 33"/>
          <p:cNvSpPr/>
          <p:nvPr/>
        </p:nvSpPr>
        <p:spPr>
          <a:xfrm>
            <a:off x="6295132" y="4994767"/>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34" name="object 34"/>
          <p:cNvSpPr/>
          <p:nvPr/>
        </p:nvSpPr>
        <p:spPr>
          <a:xfrm>
            <a:off x="6596063" y="5107781"/>
            <a:ext cx="107156" cy="107156"/>
          </a:xfrm>
          <a:prstGeom prst="rect">
            <a:avLst/>
          </a:prstGeom>
          <a:blipFill>
            <a:blip r:embed="rId14" cstate="print"/>
            <a:stretch>
              <a:fillRect/>
            </a:stretch>
          </a:blipFill>
        </p:spPr>
        <p:txBody>
          <a:bodyPr wrap="square" lIns="0" tIns="0" rIns="0" bIns="0" rtlCol="0"/>
          <a:lstStyle/>
          <a:p>
            <a:endParaRPr sz="1687"/>
          </a:p>
        </p:txBody>
      </p:sp>
      <p:sp>
        <p:nvSpPr>
          <p:cNvPr id="35" name="object 35"/>
          <p:cNvSpPr/>
          <p:nvPr/>
        </p:nvSpPr>
        <p:spPr>
          <a:xfrm>
            <a:off x="6658571" y="4902399"/>
            <a:ext cx="776883" cy="375047"/>
          </a:xfrm>
          <a:prstGeom prst="rect">
            <a:avLst/>
          </a:prstGeom>
          <a:blipFill>
            <a:blip r:embed="rId15" cstate="print"/>
            <a:stretch>
              <a:fillRect/>
            </a:stretch>
          </a:blipFill>
        </p:spPr>
        <p:txBody>
          <a:bodyPr wrap="square" lIns="0" tIns="0" rIns="0" bIns="0" rtlCol="0"/>
          <a:lstStyle/>
          <a:p>
            <a:endParaRPr sz="1687"/>
          </a:p>
        </p:txBody>
      </p:sp>
      <p:sp>
        <p:nvSpPr>
          <p:cNvPr id="36" name="object 36"/>
          <p:cNvSpPr txBox="1"/>
          <p:nvPr/>
        </p:nvSpPr>
        <p:spPr>
          <a:xfrm>
            <a:off x="6596063" y="4830961"/>
            <a:ext cx="827782" cy="389466"/>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.filter()</a:t>
            </a:r>
            <a:endParaRPr sz="2531">
              <a:latin typeface="Helvetica Neue Light"/>
              <a:cs typeface="Helvetica Neue Light"/>
            </a:endParaRPr>
          </a:p>
        </p:txBody>
      </p:sp>
    </p:spTree>
    <p:extLst>
      <p:ext uri="{BB962C8B-B14F-4D97-AF65-F5344CB8AC3E}">
        <p14:creationId xmlns:p14="http://schemas.microsoft.com/office/powerpoint/2010/main" val="13772620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475" y="484188"/>
            <a:ext cx="7556500" cy="811212"/>
          </a:xfrm>
        </p:spPr>
        <p:txBody>
          <a:bodyPr/>
          <a:lstStyle/>
          <a:p>
            <a:r>
              <a:rPr lang="en-US" dirty="0" smtClean="0"/>
              <a:t>Everything Is an Object? </a:t>
            </a:r>
            <a:r>
              <a:rPr lang="en-US" sz="1800" dirty="0"/>
              <a:t>[Well Almost]</a:t>
            </a:r>
          </a:p>
        </p:txBody>
      </p:sp>
      <p:sp>
        <p:nvSpPr>
          <p:cNvPr id="3" name="Date Placeholder 2"/>
          <p:cNvSpPr>
            <a:spLocks noGrp="1"/>
          </p:cNvSpPr>
          <p:nvPr>
            <p:ph type="dt" sz="half" idx="10"/>
          </p:nvPr>
        </p:nvSpPr>
        <p:spPr/>
        <p:txBody>
          <a:bodyPr/>
          <a:lstStyle/>
          <a:p>
            <a:pPr>
              <a:defRPr/>
            </a:pPr>
            <a:r>
              <a:rPr lang="en-US" smtClean="0"/>
              <a:t>Tutorial 3 </a:t>
            </a:r>
            <a:endParaRPr lang="en-US" sz="1100"/>
          </a:p>
        </p:txBody>
      </p:sp>
      <p:sp>
        <p:nvSpPr>
          <p:cNvPr id="4" name="Footer Placeholder 3"/>
          <p:cNvSpPr>
            <a:spLocks noGrp="1"/>
          </p:cNvSpPr>
          <p:nvPr>
            <p:ph type="ftr" sz="quarter" idx="11"/>
          </p:nvPr>
        </p:nvSpPr>
        <p:spPr/>
        <p:txBody>
          <a:bodyPr/>
          <a:lstStyle/>
          <a:p>
            <a:pPr>
              <a:defRPr/>
            </a:pPr>
            <a:r>
              <a:rPr lang="en-US" smtClean="0"/>
              <a:t>JavaScript and AJAX- Comprehensive</a:t>
            </a:r>
            <a:endParaRPr lang="en-US"/>
          </a:p>
        </p:txBody>
      </p:sp>
      <p:sp>
        <p:nvSpPr>
          <p:cNvPr id="5" name="Slide Number Placeholder 4"/>
          <p:cNvSpPr>
            <a:spLocks noGrp="1"/>
          </p:cNvSpPr>
          <p:nvPr>
            <p:ph type="sldNum" sz="quarter" idx="12"/>
          </p:nvPr>
        </p:nvSpPr>
        <p:spPr/>
        <p:txBody>
          <a:bodyPr/>
          <a:lstStyle/>
          <a:p>
            <a:fld id="{EB18529F-1417-C346-BF54-8DB87630D837}" type="slidenum">
              <a:rPr lang="en-US" altLang="en-US" smtClean="0"/>
              <a:pPr/>
              <a:t>33</a:t>
            </a:fld>
            <a:endParaRPr lang="en-US" altLang="en-US"/>
          </a:p>
        </p:txBody>
      </p:sp>
      <p:sp>
        <p:nvSpPr>
          <p:cNvPr id="6" name="Round Single Corner Rectangle 5"/>
          <p:cNvSpPr/>
          <p:nvPr/>
        </p:nvSpPr>
        <p:spPr>
          <a:xfrm>
            <a:off x="2362200" y="1981200"/>
            <a:ext cx="3124200" cy="3962400"/>
          </a:xfrm>
          <a:prstGeom prst="round1Rect">
            <a:avLst>
              <a:gd name="adj" fmla="val 0"/>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C000"/>
              </a:solidFill>
            </a:endParaRPr>
          </a:p>
        </p:txBody>
      </p:sp>
      <p:sp>
        <p:nvSpPr>
          <p:cNvPr id="7" name="Round Single Corner Rectangle 6"/>
          <p:cNvSpPr/>
          <p:nvPr/>
        </p:nvSpPr>
        <p:spPr>
          <a:xfrm>
            <a:off x="6172200" y="1981200"/>
            <a:ext cx="4114800" cy="3962400"/>
          </a:xfrm>
          <a:prstGeom prst="round1Rect">
            <a:avLst>
              <a:gd name="adj" fmla="val 0"/>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438400" y="2209800"/>
            <a:ext cx="2971800" cy="3416320"/>
          </a:xfrm>
          <a:prstGeom prst="rect">
            <a:avLst/>
          </a:prstGeom>
          <a:noFill/>
        </p:spPr>
        <p:txBody>
          <a:bodyPr wrap="square" rtlCol="0">
            <a:spAutoFit/>
          </a:bodyPr>
          <a:lstStyle/>
          <a:p>
            <a:pPr algn="ctr"/>
            <a:r>
              <a:rPr lang="en-US" dirty="0">
                <a:solidFill>
                  <a:schemeClr val="bg1"/>
                </a:solidFill>
              </a:rPr>
              <a:t>PRIMITIVES</a:t>
            </a:r>
          </a:p>
          <a:p>
            <a:endParaRPr lang="en-US" dirty="0">
              <a:solidFill>
                <a:schemeClr val="bg1"/>
              </a:solidFill>
            </a:endParaRPr>
          </a:p>
          <a:p>
            <a:endParaRPr lang="en-US" dirty="0">
              <a:solidFill>
                <a:schemeClr val="bg1"/>
              </a:solidFill>
            </a:endParaRPr>
          </a:p>
          <a:p>
            <a:pPr marL="742950" lvl="1" indent="-285750">
              <a:buFont typeface="Arial" charset="0"/>
              <a:buChar char="•"/>
            </a:pPr>
            <a:r>
              <a:rPr lang="en-US" dirty="0">
                <a:solidFill>
                  <a:schemeClr val="bg1"/>
                </a:solidFill>
              </a:rPr>
              <a:t>NUMBER </a:t>
            </a:r>
          </a:p>
          <a:p>
            <a:pPr marL="742950" lvl="1" indent="-285750">
              <a:buFont typeface="Arial" charset="0"/>
              <a:buChar char="•"/>
            </a:pPr>
            <a:endParaRPr lang="en-US" dirty="0">
              <a:solidFill>
                <a:schemeClr val="bg1"/>
              </a:solidFill>
            </a:endParaRPr>
          </a:p>
          <a:p>
            <a:pPr marL="742950" lvl="1" indent="-285750">
              <a:buFont typeface="Arial" charset="0"/>
              <a:buChar char="•"/>
            </a:pPr>
            <a:r>
              <a:rPr lang="en-US" dirty="0">
                <a:solidFill>
                  <a:schemeClr val="bg1"/>
                </a:solidFill>
              </a:rPr>
              <a:t>STRING </a:t>
            </a:r>
          </a:p>
          <a:p>
            <a:pPr marL="742950" lvl="1" indent="-285750">
              <a:buFont typeface="Arial" charset="0"/>
              <a:buChar char="•"/>
            </a:pPr>
            <a:endParaRPr lang="en-US" dirty="0">
              <a:solidFill>
                <a:schemeClr val="bg1"/>
              </a:solidFill>
            </a:endParaRPr>
          </a:p>
          <a:p>
            <a:pPr marL="742950" lvl="1" indent="-285750">
              <a:buFont typeface="Arial" charset="0"/>
              <a:buChar char="•"/>
            </a:pPr>
            <a:r>
              <a:rPr lang="en-US" dirty="0">
                <a:solidFill>
                  <a:schemeClr val="bg1"/>
                </a:solidFill>
              </a:rPr>
              <a:t>BOOLEANS</a:t>
            </a:r>
          </a:p>
          <a:p>
            <a:pPr marL="742950" lvl="1" indent="-285750">
              <a:buFont typeface="Arial" charset="0"/>
              <a:buChar char="•"/>
            </a:pPr>
            <a:endParaRPr lang="en-US" dirty="0">
              <a:solidFill>
                <a:schemeClr val="bg1"/>
              </a:solidFill>
            </a:endParaRPr>
          </a:p>
          <a:p>
            <a:pPr marL="742950" lvl="1" indent="-285750">
              <a:buFont typeface="Arial" charset="0"/>
              <a:buChar char="•"/>
            </a:pPr>
            <a:r>
              <a:rPr lang="en-US" dirty="0">
                <a:solidFill>
                  <a:schemeClr val="bg1"/>
                </a:solidFill>
              </a:rPr>
              <a:t>UNDEFINED</a:t>
            </a:r>
          </a:p>
          <a:p>
            <a:pPr marL="742950" lvl="1" indent="-285750">
              <a:buFont typeface="Arial" charset="0"/>
              <a:buChar char="•"/>
            </a:pPr>
            <a:endParaRPr lang="en-US" dirty="0">
              <a:solidFill>
                <a:schemeClr val="bg1"/>
              </a:solidFill>
            </a:endParaRPr>
          </a:p>
          <a:p>
            <a:pPr marL="742950" lvl="1" indent="-285750">
              <a:buFont typeface="Arial" charset="0"/>
              <a:buChar char="•"/>
            </a:pPr>
            <a:r>
              <a:rPr lang="en-US" dirty="0">
                <a:solidFill>
                  <a:schemeClr val="bg1"/>
                </a:solidFill>
              </a:rPr>
              <a:t>NULL</a:t>
            </a:r>
          </a:p>
        </p:txBody>
      </p:sp>
      <p:sp>
        <p:nvSpPr>
          <p:cNvPr id="9" name="TextBox 8"/>
          <p:cNvSpPr txBox="1"/>
          <p:nvPr/>
        </p:nvSpPr>
        <p:spPr>
          <a:xfrm>
            <a:off x="6172200" y="2209801"/>
            <a:ext cx="4114800" cy="3693319"/>
          </a:xfrm>
          <a:prstGeom prst="rect">
            <a:avLst/>
          </a:prstGeom>
          <a:noFill/>
        </p:spPr>
        <p:txBody>
          <a:bodyPr wrap="square" rtlCol="0">
            <a:spAutoFit/>
          </a:bodyPr>
          <a:lstStyle/>
          <a:p>
            <a:r>
              <a:rPr lang="en-US" dirty="0">
                <a:solidFill>
                  <a:schemeClr val="bg1"/>
                </a:solidFill>
              </a:rPr>
              <a:t>EVERYTHING ELSE:</a:t>
            </a:r>
          </a:p>
          <a:p>
            <a:endParaRPr lang="en-US" dirty="0">
              <a:solidFill>
                <a:schemeClr val="bg1"/>
              </a:solidFill>
            </a:endParaRPr>
          </a:p>
          <a:p>
            <a:pPr marL="742950" lvl="1" indent="-285750">
              <a:buFont typeface="Arial" charset="0"/>
              <a:buChar char="•"/>
            </a:pPr>
            <a:r>
              <a:rPr lang="en-US" dirty="0">
                <a:solidFill>
                  <a:schemeClr val="bg1"/>
                </a:solidFill>
              </a:rPr>
              <a:t>ARRAYS</a:t>
            </a:r>
          </a:p>
          <a:p>
            <a:pPr marL="742950" lvl="1" indent="-285750">
              <a:buFont typeface="Arial" charset="0"/>
              <a:buChar char="•"/>
            </a:pPr>
            <a:r>
              <a:rPr lang="en-US" dirty="0">
                <a:solidFill>
                  <a:schemeClr val="bg1"/>
                </a:solidFill>
              </a:rPr>
              <a:t>FUNCTIONS</a:t>
            </a:r>
          </a:p>
          <a:p>
            <a:pPr marL="742950" lvl="1" indent="-285750">
              <a:buFont typeface="Arial" charset="0"/>
              <a:buChar char="•"/>
            </a:pPr>
            <a:r>
              <a:rPr lang="en-US" dirty="0">
                <a:solidFill>
                  <a:schemeClr val="bg1"/>
                </a:solidFill>
              </a:rPr>
              <a:t>OBJECTS</a:t>
            </a:r>
          </a:p>
          <a:p>
            <a:pPr marL="742950" lvl="1" indent="-285750">
              <a:buFont typeface="Arial" charset="0"/>
              <a:buChar char="•"/>
            </a:pPr>
            <a:r>
              <a:rPr lang="en-US" dirty="0">
                <a:solidFill>
                  <a:schemeClr val="bg1"/>
                </a:solidFill>
              </a:rPr>
              <a:t>DATES</a:t>
            </a:r>
          </a:p>
          <a:p>
            <a:pPr marL="742950" lvl="1" indent="-285750">
              <a:buFont typeface="Arial" charset="0"/>
              <a:buChar char="•"/>
            </a:pPr>
            <a:r>
              <a:rPr lang="en-US" dirty="0">
                <a:solidFill>
                  <a:schemeClr val="bg1"/>
                </a:solidFill>
              </a:rPr>
              <a:t>WRAPPERS FOR NUMBERS, STRINGS, BOOLEANS</a:t>
            </a:r>
          </a:p>
          <a:p>
            <a:pPr marL="742950" lvl="1" indent="-285750">
              <a:buFont typeface="Arial" charset="0"/>
              <a:buChar char="•"/>
            </a:pPr>
            <a:r>
              <a:rPr lang="en-US" dirty="0">
                <a:solidFill>
                  <a:schemeClr val="bg1"/>
                </a:solidFill>
              </a:rPr>
              <a:t>DATES</a:t>
            </a:r>
          </a:p>
          <a:p>
            <a:pPr marL="742950" lvl="1" indent="-285750">
              <a:buFont typeface="Arial" charset="0"/>
              <a:buChar char="•"/>
            </a:pPr>
            <a:r>
              <a:rPr lang="en-US" dirty="0">
                <a:solidFill>
                  <a:schemeClr val="bg1"/>
                </a:solidFill>
              </a:rPr>
              <a:t>REGULAR EXPRESSIONS</a:t>
            </a:r>
          </a:p>
          <a:p>
            <a:pPr marL="742950" lvl="1" indent="-285750">
              <a:buFont typeface="Arial" charset="0"/>
              <a:buChar char="•"/>
            </a:pPr>
            <a:endParaRPr lang="en-US" dirty="0">
              <a:solidFill>
                <a:schemeClr val="bg1"/>
              </a:solidFill>
            </a:endParaRPr>
          </a:p>
          <a:p>
            <a:r>
              <a:rPr lang="en-US" dirty="0">
                <a:solidFill>
                  <a:schemeClr val="bg1"/>
                </a:solidFill>
              </a:rPr>
              <a:t>IS AN OBJECT </a:t>
            </a:r>
            <a:r>
              <a:rPr lang="mr-IN" dirty="0">
                <a:solidFill>
                  <a:schemeClr val="bg1"/>
                </a:solidFill>
              </a:rPr>
              <a:t>…</a:t>
            </a:r>
            <a:r>
              <a:rPr lang="en-US" dirty="0">
                <a:solidFill>
                  <a:schemeClr val="bg1"/>
                </a:solidFill>
              </a:rPr>
              <a:t>.</a:t>
            </a:r>
            <a:endParaRPr lang="en-US" dirty="0"/>
          </a:p>
          <a:p>
            <a:endParaRPr lang="en-US" dirty="0"/>
          </a:p>
        </p:txBody>
      </p:sp>
      <p:sp>
        <p:nvSpPr>
          <p:cNvPr id="12" name="TextBox 11"/>
          <p:cNvSpPr txBox="1"/>
          <p:nvPr/>
        </p:nvSpPr>
        <p:spPr>
          <a:xfrm>
            <a:off x="2345268" y="6129867"/>
            <a:ext cx="3141133" cy="36933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dirty="0"/>
              <a:t>ACCESSED BY VALUE</a:t>
            </a:r>
          </a:p>
        </p:txBody>
      </p:sp>
      <p:sp>
        <p:nvSpPr>
          <p:cNvPr id="13" name="TextBox 12"/>
          <p:cNvSpPr txBox="1"/>
          <p:nvPr/>
        </p:nvSpPr>
        <p:spPr>
          <a:xfrm>
            <a:off x="6206067" y="6129867"/>
            <a:ext cx="4114800" cy="36933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dirty="0"/>
              <a:t>ACCESSED BY REFERENCE</a:t>
            </a:r>
          </a:p>
        </p:txBody>
      </p:sp>
    </p:spTree>
    <p:extLst>
      <p:ext uri="{BB962C8B-B14F-4D97-AF65-F5344CB8AC3E}">
        <p14:creationId xmlns:p14="http://schemas.microsoft.com/office/powerpoint/2010/main" val="206530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numbers</a:t>
            </a:r>
            <a:endParaRPr lang="en-US" dirty="0"/>
          </a:p>
        </p:txBody>
      </p:sp>
      <p:sp>
        <p:nvSpPr>
          <p:cNvPr id="3" name="Content Placeholder 2"/>
          <p:cNvSpPr>
            <a:spLocks noGrp="1"/>
          </p:cNvSpPr>
          <p:nvPr>
            <p:ph idx="1"/>
          </p:nvPr>
        </p:nvSpPr>
        <p:spPr>
          <a:xfrm>
            <a:off x="1600200" y="1890793"/>
            <a:ext cx="9524482" cy="2793942"/>
          </a:xfrm>
        </p:spPr>
        <p:txBody>
          <a:bodyPr/>
          <a:lstStyle/>
          <a:p>
            <a:r>
              <a:rPr lang="en-US" sz="2400" dirty="0" smtClean="0"/>
              <a:t>Numbers in JS have 64-bit floating point precision.</a:t>
            </a:r>
          </a:p>
          <a:p>
            <a:r>
              <a:rPr lang="en-US" sz="2400" dirty="0" smtClean="0"/>
              <a:t>There is no ‘integer’ type.</a:t>
            </a:r>
          </a:p>
          <a:p>
            <a:r>
              <a:rPr lang="en-US" sz="2400" dirty="0" smtClean="0"/>
              <a:t>After a certain value, integers are “unsafe” and are approximated floating point.</a:t>
            </a:r>
          </a:p>
          <a:p>
            <a:r>
              <a:rPr lang="en-US" sz="2400" dirty="0" smtClean="0"/>
              <a:t>Special values : Infinity, -Infinity and </a:t>
            </a:r>
            <a:r>
              <a:rPr lang="en-US" sz="2400" dirty="0" err="1" smtClean="0"/>
              <a:t>NaN</a:t>
            </a:r>
            <a:endParaRPr lang="en-US" sz="240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4396636"/>
            <a:ext cx="9524482" cy="2091845"/>
          </a:xfrm>
          <a:prstGeom prst="rect">
            <a:avLst/>
          </a:prstGeom>
        </p:spPr>
      </p:pic>
    </p:spTree>
    <p:extLst>
      <p:ext uri="{BB962C8B-B14F-4D97-AF65-F5344CB8AC3E}">
        <p14:creationId xmlns:p14="http://schemas.microsoft.com/office/powerpoint/2010/main" val="1707435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Booleans</a:t>
            </a:r>
            <a:endParaRPr lang="en-US" dirty="0"/>
          </a:p>
        </p:txBody>
      </p:sp>
      <p:sp>
        <p:nvSpPr>
          <p:cNvPr id="3" name="Content Placeholder 2"/>
          <p:cNvSpPr>
            <a:spLocks noGrp="1"/>
          </p:cNvSpPr>
          <p:nvPr>
            <p:ph idx="1"/>
          </p:nvPr>
        </p:nvSpPr>
        <p:spPr>
          <a:xfrm>
            <a:off x="1600200" y="2638045"/>
            <a:ext cx="9524482" cy="1758591"/>
          </a:xfrm>
        </p:spPr>
        <p:txBody>
          <a:bodyPr/>
          <a:lstStyle/>
          <a:p>
            <a:r>
              <a:rPr lang="en-US" dirty="0" smtClean="0"/>
              <a:t>Booleans have a value of true or false.</a:t>
            </a:r>
          </a:p>
          <a:p>
            <a:r>
              <a:rPr lang="en-US" dirty="0" smtClean="0"/>
              <a:t>But everything in JS has a </a:t>
            </a:r>
            <a:r>
              <a:rPr lang="en-US" dirty="0" err="1" smtClean="0"/>
              <a:t>truthy</a:t>
            </a:r>
            <a:r>
              <a:rPr lang="en-US" dirty="0" smtClean="0"/>
              <a:t> and falsie values.</a:t>
            </a:r>
          </a:p>
          <a:p>
            <a:r>
              <a:rPr lang="en-US" dirty="0" smtClean="0"/>
              <a:t>In comparisons, equality can based off of coerced values [==].</a:t>
            </a:r>
          </a:p>
          <a:p>
            <a:r>
              <a:rPr lang="en-US" dirty="0" smtClean="0"/>
              <a:t>For identity comparison always use the === operator.</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758" y="4396637"/>
            <a:ext cx="10446708" cy="1902280"/>
          </a:xfrm>
          <a:prstGeom prst="rect">
            <a:avLst/>
          </a:prstGeom>
        </p:spPr>
      </p:pic>
    </p:spTree>
    <p:extLst>
      <p:ext uri="{BB962C8B-B14F-4D97-AF65-F5344CB8AC3E}">
        <p14:creationId xmlns:p14="http://schemas.microsoft.com/office/powerpoint/2010/main" val="50608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37"/>
            <a:ext cx="12192000" cy="6588691"/>
          </a:xfrm>
          <a:prstGeom prst="rect">
            <a:avLst/>
          </a:prstGeom>
        </p:spPr>
      </p:pic>
    </p:spTree>
    <p:extLst>
      <p:ext uri="{BB962C8B-B14F-4D97-AF65-F5344CB8AC3E}">
        <p14:creationId xmlns:p14="http://schemas.microsoft.com/office/powerpoint/2010/main" val="1934196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12192000" cy="6553200"/>
          </a:xfrm>
          <a:prstGeom prst="rect">
            <a:avLst/>
          </a:prstGeom>
        </p:spPr>
      </p:pic>
    </p:spTree>
    <p:extLst>
      <p:ext uri="{BB962C8B-B14F-4D97-AF65-F5344CB8AC3E}">
        <p14:creationId xmlns:p14="http://schemas.microsoft.com/office/powerpoint/2010/main" val="15742746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17499"/>
            <a:ext cx="9552214" cy="6434029"/>
          </a:xfrm>
          <a:prstGeom prst="rect">
            <a:avLst/>
          </a:prstGeom>
        </p:spPr>
      </p:pic>
    </p:spTree>
    <p:extLst>
      <p:ext uri="{BB962C8B-B14F-4D97-AF65-F5344CB8AC3E}">
        <p14:creationId xmlns:p14="http://schemas.microsoft.com/office/powerpoint/2010/main" val="15199870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3" y="0"/>
            <a:ext cx="11674257" cy="6676373"/>
          </a:xfrm>
          <a:prstGeom prst="rect">
            <a:avLst/>
          </a:prstGeom>
        </p:spPr>
      </p:pic>
    </p:spTree>
    <p:extLst>
      <p:ext uri="{BB962C8B-B14F-4D97-AF65-F5344CB8AC3E}">
        <p14:creationId xmlns:p14="http://schemas.microsoft.com/office/powerpoint/2010/main" val="2104048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normAutofit fontScale="90000"/>
          </a:bodyPr>
          <a:lstStyle/>
          <a:p>
            <a:r>
              <a:rPr lang="en-US">
                <a:latin typeface="Rockwell" charset="0"/>
              </a:rPr>
              <a:t>The Browser</a:t>
            </a:r>
            <a:br>
              <a:rPr lang="en-US">
                <a:latin typeface="Rockwell" charset="0"/>
              </a:rPr>
            </a:br>
            <a:endParaRPr lang="en-US">
              <a:latin typeface="Rockwell" charset="0"/>
            </a:endParaRPr>
          </a:p>
        </p:txBody>
      </p:sp>
      <p:sp>
        <p:nvSpPr>
          <p:cNvPr id="29698" name="Content Placeholder 2"/>
          <p:cNvSpPr>
            <a:spLocks noGrp="1"/>
          </p:cNvSpPr>
          <p:nvPr>
            <p:ph idx="1"/>
          </p:nvPr>
        </p:nvSpPr>
        <p:spPr>
          <a:xfrm>
            <a:off x="2286000" y="1890793"/>
            <a:ext cx="8077200" cy="4002984"/>
          </a:xfrm>
        </p:spPr>
        <p:txBody>
          <a:bodyPr>
            <a:normAutofit/>
          </a:bodyPr>
          <a:lstStyle/>
          <a:p>
            <a:pPr lvl="1"/>
            <a:r>
              <a:rPr lang="en-US" dirty="0" smtClean="0">
                <a:latin typeface="Rockwell" charset="0"/>
              </a:rPr>
              <a:t>Provide </a:t>
            </a:r>
            <a:r>
              <a:rPr lang="en-US" dirty="0">
                <a:latin typeface="Rockwell" charset="0"/>
              </a:rPr>
              <a:t>communication to and from the webserver</a:t>
            </a:r>
          </a:p>
          <a:p>
            <a:pPr lvl="1"/>
            <a:r>
              <a:rPr lang="en-US" dirty="0">
                <a:latin typeface="Rockwell" charset="0"/>
              </a:rPr>
              <a:t>Interpret the data from the server and render it into the view that the user actually sees</a:t>
            </a:r>
          </a:p>
          <a:p>
            <a:pPr lvl="1"/>
            <a:r>
              <a:rPr lang="en-US" dirty="0">
                <a:latin typeface="Rockwell" charset="0"/>
              </a:rPr>
              <a:t>Handle user interaction through the keyboard, mouse, touchscreen, or other input device and take the appropriate action</a:t>
            </a:r>
          </a:p>
        </p:txBody>
      </p:sp>
      <p:sp>
        <p:nvSpPr>
          <p:cNvPr id="29699"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29700"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2970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0C03462-E89C-634D-947F-6C079BF51B06}" type="slidenum">
              <a:rPr lang="en-US" sz="1400">
                <a:solidFill>
                  <a:srgbClr val="898989"/>
                </a:solidFill>
                <a:latin typeface="Calibri" charset="0"/>
              </a:rPr>
              <a:pPr eaLnBrk="1" hangingPunct="1"/>
              <a:t>4</a:t>
            </a:fld>
            <a:endParaRPr lang="en-US" sz="1400">
              <a:solidFill>
                <a:srgbClr val="898989"/>
              </a:solidFill>
              <a:latin typeface="Calibri" charset="0"/>
            </a:endParaRPr>
          </a:p>
        </p:txBody>
      </p:sp>
    </p:spTree>
    <p:extLst>
      <p:ext uri="{BB962C8B-B14F-4D97-AF65-F5344CB8AC3E}">
        <p14:creationId xmlns:p14="http://schemas.microsoft.com/office/powerpoint/2010/main" val="320039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 calcmode="lin" valueType="num">
                                      <p:cBhvr additive="base">
                                        <p:cTn id="7" dur="500" fill="hold"/>
                                        <p:tgtEl>
                                          <p:spTgt spid="296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8">
                                            <p:txEl>
                                              <p:pRg st="1" end="1"/>
                                            </p:txEl>
                                          </p:spTgt>
                                        </p:tgtEl>
                                        <p:attrNameLst>
                                          <p:attrName>style.visibility</p:attrName>
                                        </p:attrNameLst>
                                      </p:cBhvr>
                                      <p:to>
                                        <p:strVal val="visible"/>
                                      </p:to>
                                    </p:set>
                                    <p:anim calcmode="lin" valueType="num">
                                      <p:cBhvr additive="base">
                                        <p:cTn id="13" dur="500" fill="hold"/>
                                        <p:tgtEl>
                                          <p:spTgt spid="296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698">
                                            <p:txEl>
                                              <p:pRg st="2" end="2"/>
                                            </p:txEl>
                                          </p:spTgt>
                                        </p:tgtEl>
                                        <p:attrNameLst>
                                          <p:attrName>style.visibility</p:attrName>
                                        </p:attrNameLst>
                                      </p:cBhvr>
                                      <p:to>
                                        <p:strVal val="visible"/>
                                      </p:to>
                                    </p:set>
                                    <p:anim calcmode="lin" valueType="num">
                                      <p:cBhvr additive="base">
                                        <p:cTn id="19" dur="500" fill="hold"/>
                                        <p:tgtEl>
                                          <p:spTgt spid="296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764055"/>
          </a:xfrm>
          <a:prstGeom prst="rect">
            <a:avLst/>
          </a:prstGeom>
        </p:spPr>
      </p:pic>
    </p:spTree>
    <p:extLst>
      <p:ext uri="{BB962C8B-B14F-4D97-AF65-F5344CB8AC3E}">
        <p14:creationId xmlns:p14="http://schemas.microsoft.com/office/powerpoint/2010/main" val="137521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601261" y="3347145"/>
            <a:ext cx="1161752" cy="769441"/>
          </a:xfrm>
          <a:prstGeom prst="rect">
            <a:avLst/>
          </a:prstGeom>
        </p:spPr>
        <p:txBody>
          <a:bodyPr vert="horz" wrap="square" lIns="0" tIns="0" rIns="0" bIns="0" rtlCol="0">
            <a:spAutoFit/>
          </a:bodyPr>
          <a:lstStyle/>
          <a:p>
            <a:pPr marL="8929">
              <a:lnSpc>
                <a:spcPts val="6047"/>
              </a:lnSpc>
            </a:pPr>
            <a:r>
              <a:rPr sz="5062" dirty="0">
                <a:solidFill>
                  <a:srgbClr val="FFFFFF"/>
                </a:solidFill>
                <a:latin typeface="Helvetica Neue Light"/>
                <a:cs typeface="Helvetica Neue Light"/>
              </a:rPr>
              <a:t>ES5</a:t>
            </a:r>
            <a:endParaRPr sz="5062" dirty="0">
              <a:latin typeface="Helvetica Neue Light"/>
              <a:cs typeface="Helvetica Neue Light"/>
            </a:endParaRPr>
          </a:p>
        </p:txBody>
      </p:sp>
      <p:sp>
        <p:nvSpPr>
          <p:cNvPr id="4" name="object 4"/>
          <p:cNvSpPr/>
          <p:nvPr/>
        </p:nvSpPr>
        <p:spPr>
          <a:xfrm>
            <a:off x="8748117" y="2741414"/>
            <a:ext cx="1384102" cy="1375172"/>
          </a:xfrm>
          <a:prstGeom prst="rect">
            <a:avLst/>
          </a:prstGeom>
          <a:blipFill>
            <a:blip r:embed="rId2" cstate="print"/>
            <a:stretch>
              <a:fillRect/>
            </a:stretch>
          </a:blipFill>
        </p:spPr>
        <p:txBody>
          <a:bodyPr wrap="square" lIns="0" tIns="0" rIns="0" bIns="0" rtlCol="0"/>
          <a:lstStyle/>
          <a:p>
            <a:endParaRPr sz="1687"/>
          </a:p>
        </p:txBody>
      </p:sp>
    </p:spTree>
    <p:extLst>
      <p:ext uri="{BB962C8B-B14F-4D97-AF65-F5344CB8AC3E}">
        <p14:creationId xmlns:p14="http://schemas.microsoft.com/office/powerpoint/2010/main" val="2015643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Strict Mode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strict or “use strict” at the first line of the file or function.</a:t>
            </a:r>
          </a:p>
          <a:p>
            <a:r>
              <a:rPr lang="en-US" dirty="0" smtClean="0"/>
              <a:t>Can BREAK working code.</a:t>
            </a:r>
          </a:p>
          <a:p>
            <a:r>
              <a:rPr lang="en-US" dirty="0" smtClean="0"/>
              <a:t>More stringent checking.</a:t>
            </a:r>
          </a:p>
          <a:p>
            <a:r>
              <a:rPr lang="en-US" dirty="0" smtClean="0"/>
              <a:t>Enables ES5 features.</a:t>
            </a:r>
          </a:p>
          <a:p>
            <a:r>
              <a:rPr lang="en-US" dirty="0" smtClean="0"/>
              <a:t>Variables must be declared.</a:t>
            </a:r>
          </a:p>
          <a:p>
            <a:r>
              <a:rPr lang="en-US" dirty="0" smtClean="0"/>
              <a:t>Functions defined only at the top level scope.</a:t>
            </a:r>
          </a:p>
          <a:p>
            <a:r>
              <a:rPr lang="en-US" dirty="0" smtClean="0"/>
              <a:t>“this” is undefined at the global level.</a:t>
            </a:r>
          </a:p>
          <a:p>
            <a:r>
              <a:rPr lang="en-US" dirty="0" smtClean="0"/>
              <a:t>Throws an error when construct is called with “new” keyword.</a:t>
            </a:r>
          </a:p>
          <a:p>
            <a:r>
              <a:rPr lang="en-US" dirty="0" smtClean="0"/>
              <a:t>Cannot use the same function parameter twice.</a:t>
            </a:r>
          </a:p>
          <a:p>
            <a:endParaRPr lang="en-US" dirty="0"/>
          </a:p>
        </p:txBody>
      </p:sp>
    </p:spTree>
    <p:extLst>
      <p:ext uri="{BB962C8B-B14F-4D97-AF65-F5344CB8AC3E}">
        <p14:creationId xmlns:p14="http://schemas.microsoft.com/office/powerpoint/2010/main" val="2138365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2425899" y="2143125"/>
          <a:ext cx="7340204" cy="3875482"/>
        </p:xfrm>
        <a:graphic>
          <a:graphicData uri="http://schemas.openxmlformats.org/drawingml/2006/table">
            <a:tbl>
              <a:tblPr firstRow="1" bandRow="1">
                <a:tableStyleId>{2D5ABB26-0587-4C30-8999-92F81FD0307C}</a:tableStyleId>
              </a:tblPr>
              <a:tblGrid>
                <a:gridCol w="3670102"/>
                <a:gridCol w="3670102"/>
              </a:tblGrid>
              <a:tr h="645914">
                <a:tc>
                  <a:txBody>
                    <a:bodyPr/>
                    <a:lstStyle/>
                    <a:p>
                      <a:pPr marR="1270" algn="ctr">
                        <a:lnSpc>
                          <a:spcPct val="100000"/>
                        </a:lnSpc>
                        <a:spcBef>
                          <a:spcPts val="1200"/>
                        </a:spcBef>
                      </a:pPr>
                      <a:r>
                        <a:rPr sz="2500" spc="-114" dirty="0">
                          <a:latin typeface="Gill Sans"/>
                          <a:cs typeface="Gill Sans"/>
                        </a:rPr>
                        <a:t>Type</a:t>
                      </a:r>
                      <a:endParaRPr sz="2500">
                        <a:latin typeface="Gill Sans"/>
                        <a:cs typeface="Gill Sans"/>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solidFill>
                      <a:srgbClr val="FF9300"/>
                    </a:solidFill>
                  </a:tcPr>
                </a:tc>
                <a:tc>
                  <a:txBody>
                    <a:bodyPr/>
                    <a:lstStyle/>
                    <a:p>
                      <a:pPr algn="ctr">
                        <a:lnSpc>
                          <a:spcPct val="100000"/>
                        </a:lnSpc>
                        <a:spcBef>
                          <a:spcPts val="1200"/>
                        </a:spcBef>
                      </a:pPr>
                      <a:r>
                        <a:rPr sz="2500" spc="-5" dirty="0">
                          <a:latin typeface="Gill Sans"/>
                          <a:cs typeface="Gill Sans"/>
                        </a:rPr>
                        <a:t>Results</a:t>
                      </a:r>
                      <a:endParaRPr sz="2500">
                        <a:latin typeface="Gill Sans"/>
                        <a:cs typeface="Gill Sans"/>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solidFill>
                      <a:srgbClr val="FF9300"/>
                    </a:solidFill>
                  </a:tcPr>
                </a:tc>
              </a:tr>
              <a:tr h="645914">
                <a:tc>
                  <a:txBody>
                    <a:bodyPr/>
                    <a:lstStyle/>
                    <a:p>
                      <a:pPr marR="4445" algn="ctr">
                        <a:lnSpc>
                          <a:spcPct val="100000"/>
                        </a:lnSpc>
                        <a:spcBef>
                          <a:spcPts val="1265"/>
                        </a:spcBef>
                      </a:pPr>
                      <a:r>
                        <a:rPr sz="2500" dirty="0">
                          <a:solidFill>
                            <a:srgbClr val="FFFFFF"/>
                          </a:solidFill>
                          <a:latin typeface="Helvetica Neue"/>
                          <a:cs typeface="Helvetica Neue"/>
                        </a:rPr>
                        <a:t>null</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c>
                  <a:txBody>
                    <a:bodyPr/>
                    <a:lstStyle/>
                    <a:p>
                      <a:pPr marL="4445" algn="ctr">
                        <a:lnSpc>
                          <a:spcPct val="100000"/>
                        </a:lnSpc>
                        <a:spcBef>
                          <a:spcPts val="1265"/>
                        </a:spcBef>
                      </a:pPr>
                      <a:r>
                        <a:rPr sz="2500" spc="-40" dirty="0">
                          <a:solidFill>
                            <a:srgbClr val="FFFFFF"/>
                          </a:solidFill>
                          <a:latin typeface="Helvetica Neue"/>
                          <a:cs typeface="Helvetica Neue"/>
                        </a:rPr>
                        <a:t>FALSE</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r>
              <a:tr h="645913">
                <a:tc>
                  <a:txBody>
                    <a:bodyPr/>
                    <a:lstStyle/>
                    <a:p>
                      <a:pPr marR="3810" algn="ctr">
                        <a:lnSpc>
                          <a:spcPct val="100000"/>
                        </a:lnSpc>
                        <a:spcBef>
                          <a:spcPts val="1230"/>
                        </a:spcBef>
                      </a:pPr>
                      <a:r>
                        <a:rPr sz="2500" dirty="0">
                          <a:solidFill>
                            <a:srgbClr val="FFFFFF"/>
                          </a:solidFill>
                          <a:latin typeface="Helvetica Neue"/>
                          <a:cs typeface="Helvetica Neue"/>
                        </a:rPr>
                        <a:t>undefined</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c>
                  <a:txBody>
                    <a:bodyPr/>
                    <a:lstStyle/>
                    <a:p>
                      <a:pPr marL="4445" algn="ctr">
                        <a:lnSpc>
                          <a:spcPct val="100000"/>
                        </a:lnSpc>
                        <a:spcBef>
                          <a:spcPts val="1230"/>
                        </a:spcBef>
                      </a:pPr>
                      <a:r>
                        <a:rPr sz="2500" spc="-40" dirty="0">
                          <a:solidFill>
                            <a:srgbClr val="FFFFFF"/>
                          </a:solidFill>
                          <a:latin typeface="Helvetica Neue"/>
                          <a:cs typeface="Helvetica Neue"/>
                        </a:rPr>
                        <a:t>FALSE</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r>
              <a:tr h="645913">
                <a:tc>
                  <a:txBody>
                    <a:bodyPr/>
                    <a:lstStyle/>
                    <a:p>
                      <a:pPr marL="4445" algn="ctr">
                        <a:lnSpc>
                          <a:spcPct val="100000"/>
                        </a:lnSpc>
                        <a:spcBef>
                          <a:spcPts val="1200"/>
                        </a:spcBef>
                      </a:pPr>
                      <a:r>
                        <a:rPr sz="2500" dirty="0">
                          <a:solidFill>
                            <a:srgbClr val="FFFFFF"/>
                          </a:solidFill>
                          <a:latin typeface="Helvetica Neue"/>
                          <a:cs typeface="Helvetica Neue"/>
                        </a:rPr>
                        <a:t>Number</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c>
                  <a:txBody>
                    <a:bodyPr/>
                    <a:lstStyle/>
                    <a:p>
                      <a:pPr marR="4445" algn="ctr">
                        <a:lnSpc>
                          <a:spcPct val="100000"/>
                        </a:lnSpc>
                        <a:spcBef>
                          <a:spcPts val="1200"/>
                        </a:spcBef>
                        <a:tabLst>
                          <a:tab pos="363855" algn="l"/>
                          <a:tab pos="744855" algn="l"/>
                          <a:tab pos="1286510" algn="l"/>
                          <a:tab pos="2446655" algn="l"/>
                        </a:tabLst>
                      </a:pPr>
                      <a:r>
                        <a:rPr sz="2500" dirty="0">
                          <a:solidFill>
                            <a:srgbClr val="FFFFFF"/>
                          </a:solidFill>
                          <a:latin typeface="Helvetica Neue"/>
                          <a:cs typeface="Helvetica Neue"/>
                        </a:rPr>
                        <a:t>if	0	or	NaN,	</a:t>
                      </a:r>
                      <a:r>
                        <a:rPr sz="2500" spc="-40" dirty="0">
                          <a:solidFill>
                            <a:srgbClr val="FFFFFF"/>
                          </a:solidFill>
                          <a:latin typeface="Helvetica Neue"/>
                          <a:cs typeface="Helvetica Neue"/>
                        </a:rPr>
                        <a:t>FALSE</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r>
              <a:tr h="645915">
                <a:tc>
                  <a:txBody>
                    <a:bodyPr/>
                    <a:lstStyle/>
                    <a:p>
                      <a:pPr marL="3810" algn="ctr">
                        <a:lnSpc>
                          <a:spcPct val="100000"/>
                        </a:lnSpc>
                        <a:spcBef>
                          <a:spcPts val="1265"/>
                        </a:spcBef>
                      </a:pPr>
                      <a:r>
                        <a:rPr sz="2500" dirty="0">
                          <a:solidFill>
                            <a:srgbClr val="FFFFFF"/>
                          </a:solidFill>
                          <a:latin typeface="Helvetica Neue"/>
                          <a:cs typeface="Helvetica Neue"/>
                        </a:rPr>
                        <a:t>String</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c>
                  <a:txBody>
                    <a:bodyPr/>
                    <a:lstStyle/>
                    <a:p>
                      <a:pPr algn="ctr">
                        <a:lnSpc>
                          <a:spcPct val="100000"/>
                        </a:lnSpc>
                        <a:spcBef>
                          <a:spcPts val="1265"/>
                        </a:spcBef>
                        <a:tabLst>
                          <a:tab pos="363855" algn="l"/>
                          <a:tab pos="1752600" algn="l"/>
                          <a:tab pos="2153920" algn="l"/>
                          <a:tab pos="2662555" algn="l"/>
                        </a:tabLst>
                      </a:pPr>
                      <a:r>
                        <a:rPr sz="2500" dirty="0">
                          <a:solidFill>
                            <a:srgbClr val="FFFFFF"/>
                          </a:solidFill>
                          <a:latin typeface="Helvetica Neue"/>
                          <a:cs typeface="Helvetica Neue"/>
                        </a:rPr>
                        <a:t>if	length	=	0,	</a:t>
                      </a:r>
                      <a:r>
                        <a:rPr sz="2500" spc="-40" dirty="0">
                          <a:solidFill>
                            <a:srgbClr val="FFFFFF"/>
                          </a:solidFill>
                          <a:latin typeface="Helvetica Neue"/>
                          <a:cs typeface="Helvetica Neue"/>
                        </a:rPr>
                        <a:t>FALSE</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r>
              <a:tr h="645913">
                <a:tc>
                  <a:txBody>
                    <a:bodyPr/>
                    <a:lstStyle/>
                    <a:p>
                      <a:pPr algn="ctr">
                        <a:lnSpc>
                          <a:spcPct val="100000"/>
                        </a:lnSpc>
                        <a:spcBef>
                          <a:spcPts val="1230"/>
                        </a:spcBef>
                      </a:pPr>
                      <a:r>
                        <a:rPr sz="2500" dirty="0">
                          <a:solidFill>
                            <a:srgbClr val="FFFFFF"/>
                          </a:solidFill>
                          <a:latin typeface="Helvetica Neue"/>
                          <a:cs typeface="Helvetica Neue"/>
                        </a:rPr>
                        <a:t>Object</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c>
                  <a:txBody>
                    <a:bodyPr/>
                    <a:lstStyle/>
                    <a:p>
                      <a:pPr marL="3810" algn="ctr">
                        <a:lnSpc>
                          <a:spcPct val="100000"/>
                        </a:lnSpc>
                        <a:spcBef>
                          <a:spcPts val="1230"/>
                        </a:spcBef>
                      </a:pPr>
                      <a:r>
                        <a:rPr sz="2500" dirty="0">
                          <a:solidFill>
                            <a:srgbClr val="FFFFFF"/>
                          </a:solidFill>
                          <a:latin typeface="Helvetica Neue"/>
                          <a:cs typeface="Helvetica Neue"/>
                        </a:rPr>
                        <a:t>TRUE</a:t>
                      </a:r>
                      <a:endParaRPr sz="2500">
                        <a:latin typeface="Helvetica Neue"/>
                        <a:cs typeface="Helvetica Neue"/>
                      </a:endParaRPr>
                    </a:p>
                  </a:txBody>
                  <a:tcPr marL="0" marR="0" marT="0" marB="0">
                    <a:lnL w="25400">
                      <a:solidFill>
                        <a:srgbClr val="000000"/>
                      </a:solidFill>
                      <a:prstDash val="solid"/>
                    </a:lnL>
                    <a:lnR w="25400">
                      <a:solidFill>
                        <a:srgbClr val="000000"/>
                      </a:solidFill>
                      <a:prstDash val="solid"/>
                    </a:lnR>
                    <a:lnT w="25400">
                      <a:solidFill>
                        <a:srgbClr val="000000"/>
                      </a:solidFill>
                      <a:prstDash val="solid"/>
                    </a:lnT>
                    <a:lnB w="25400">
                      <a:solidFill>
                        <a:srgbClr val="000000"/>
                      </a:solidFill>
                      <a:prstDash val="solid"/>
                    </a:lnB>
                  </a:tcPr>
                </a:tc>
              </a:tr>
            </a:tbl>
          </a:graphicData>
        </a:graphic>
      </p:graphicFrame>
      <p:sp>
        <p:nvSpPr>
          <p:cNvPr id="5" name="Title 4"/>
          <p:cNvSpPr>
            <a:spLocks noGrp="1"/>
          </p:cNvSpPr>
          <p:nvPr>
            <p:ph type="title"/>
          </p:nvPr>
        </p:nvSpPr>
        <p:spPr/>
        <p:txBody>
          <a:bodyPr>
            <a:normAutofit fontScale="90000"/>
          </a:bodyPr>
          <a:lstStyle/>
          <a:p>
            <a:r>
              <a:rPr lang="en-US" dirty="0" err="1" smtClean="0"/>
              <a:t>Falsey</a:t>
            </a:r>
            <a:endParaRPr lang="en-US" dirty="0"/>
          </a:p>
        </p:txBody>
      </p:sp>
    </p:spTree>
    <p:extLst>
      <p:ext uri="{BB962C8B-B14F-4D97-AF65-F5344CB8AC3E}">
        <p14:creationId xmlns:p14="http://schemas.microsoft.com/office/powerpoint/2010/main" val="19214066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629351" y="1932345"/>
            <a:ext cx="9495332" cy="4207198"/>
          </a:xfrm>
          <a:custGeom>
            <a:avLst/>
            <a:gdLst/>
            <a:ahLst/>
            <a:cxnLst/>
            <a:rect l="l" t="t" r="r" b="b"/>
            <a:pathLst>
              <a:path w="12807315" h="4064000">
                <a:moveTo>
                  <a:pt x="0" y="0"/>
                </a:moveTo>
                <a:lnTo>
                  <a:pt x="12806732" y="0"/>
                </a:lnTo>
                <a:lnTo>
                  <a:pt x="12806732" y="4064000"/>
                </a:lnTo>
                <a:lnTo>
                  <a:pt x="0" y="4064000"/>
                </a:lnTo>
                <a:lnTo>
                  <a:pt x="0" y="0"/>
                </a:lnTo>
                <a:close/>
              </a:path>
            </a:pathLst>
          </a:custGeom>
          <a:solidFill>
            <a:srgbClr val="373A3F"/>
          </a:solidFill>
        </p:spPr>
        <p:txBody>
          <a:bodyPr wrap="square" lIns="0" tIns="0" rIns="0" bIns="0" rtlCol="0"/>
          <a:lstStyle/>
          <a:p>
            <a:endParaRPr sz="1687"/>
          </a:p>
        </p:txBody>
      </p:sp>
      <p:sp>
        <p:nvSpPr>
          <p:cNvPr id="5" name="object 5"/>
          <p:cNvSpPr/>
          <p:nvPr/>
        </p:nvSpPr>
        <p:spPr>
          <a:xfrm>
            <a:off x="1629351" y="1968065"/>
            <a:ext cx="5698927" cy="214313"/>
          </a:xfrm>
          <a:custGeom>
            <a:avLst/>
            <a:gdLst/>
            <a:ahLst/>
            <a:cxnLst/>
            <a:rect l="l" t="t" r="r" b="b"/>
            <a:pathLst>
              <a:path w="8105140" h="304800">
                <a:moveTo>
                  <a:pt x="0" y="0"/>
                </a:moveTo>
                <a:lnTo>
                  <a:pt x="8104807" y="0"/>
                </a:lnTo>
                <a:lnTo>
                  <a:pt x="8104807" y="304800"/>
                </a:lnTo>
                <a:lnTo>
                  <a:pt x="0" y="3048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1629350" y="2182377"/>
            <a:ext cx="7526834" cy="214313"/>
          </a:xfrm>
          <a:custGeom>
            <a:avLst/>
            <a:gdLst/>
            <a:ahLst/>
            <a:cxnLst/>
            <a:rect l="l" t="t" r="r" b="b"/>
            <a:pathLst>
              <a:path w="10704830" h="304800">
                <a:moveTo>
                  <a:pt x="0" y="0"/>
                </a:moveTo>
                <a:lnTo>
                  <a:pt x="10704463" y="0"/>
                </a:lnTo>
                <a:lnTo>
                  <a:pt x="10704463" y="304800"/>
                </a:lnTo>
                <a:lnTo>
                  <a:pt x="0" y="3048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1629351" y="2396690"/>
            <a:ext cx="8924776" cy="214313"/>
          </a:xfrm>
          <a:custGeom>
            <a:avLst/>
            <a:gdLst/>
            <a:ahLst/>
            <a:cxnLst/>
            <a:rect l="l" t="t" r="r" b="b"/>
            <a:pathLst>
              <a:path w="12693015" h="304800">
                <a:moveTo>
                  <a:pt x="0" y="0"/>
                </a:moveTo>
                <a:lnTo>
                  <a:pt x="12692432" y="0"/>
                </a:lnTo>
                <a:lnTo>
                  <a:pt x="12692432" y="304800"/>
                </a:lnTo>
                <a:lnTo>
                  <a:pt x="0" y="3048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1629351" y="2611002"/>
            <a:ext cx="1935510" cy="214313"/>
          </a:xfrm>
          <a:custGeom>
            <a:avLst/>
            <a:gdLst/>
            <a:ahLst/>
            <a:cxnLst/>
            <a:rect l="l" t="t" r="r" b="b"/>
            <a:pathLst>
              <a:path w="2752725" h="304800">
                <a:moveTo>
                  <a:pt x="0" y="0"/>
                </a:moveTo>
                <a:lnTo>
                  <a:pt x="2752576" y="0"/>
                </a:lnTo>
                <a:lnTo>
                  <a:pt x="2752576" y="304800"/>
                </a:lnTo>
                <a:lnTo>
                  <a:pt x="0" y="3048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1629352" y="3039627"/>
            <a:ext cx="8817173" cy="214313"/>
          </a:xfrm>
          <a:custGeom>
            <a:avLst/>
            <a:gdLst/>
            <a:ahLst/>
            <a:cxnLst/>
            <a:rect l="l" t="t" r="r" b="b"/>
            <a:pathLst>
              <a:path w="12539980" h="304800">
                <a:moveTo>
                  <a:pt x="0" y="0"/>
                </a:moveTo>
                <a:lnTo>
                  <a:pt x="12539514" y="0"/>
                </a:lnTo>
                <a:lnTo>
                  <a:pt x="12539514" y="304800"/>
                </a:lnTo>
                <a:lnTo>
                  <a:pt x="0" y="3048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1629351" y="3253940"/>
            <a:ext cx="1290340" cy="214313"/>
          </a:xfrm>
          <a:custGeom>
            <a:avLst/>
            <a:gdLst/>
            <a:ahLst/>
            <a:cxnLst/>
            <a:rect l="l" t="t" r="r" b="b"/>
            <a:pathLst>
              <a:path w="1835150" h="304800">
                <a:moveTo>
                  <a:pt x="0" y="0"/>
                </a:moveTo>
                <a:lnTo>
                  <a:pt x="1835051" y="0"/>
                </a:lnTo>
                <a:lnTo>
                  <a:pt x="1835051" y="304800"/>
                </a:lnTo>
                <a:lnTo>
                  <a:pt x="0" y="3048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1629352" y="3468252"/>
            <a:ext cx="4516189" cy="214313"/>
          </a:xfrm>
          <a:custGeom>
            <a:avLst/>
            <a:gdLst/>
            <a:ahLst/>
            <a:cxnLst/>
            <a:rect l="l" t="t" r="r" b="b"/>
            <a:pathLst>
              <a:path w="6423025" h="304800">
                <a:moveTo>
                  <a:pt x="0" y="0"/>
                </a:moveTo>
                <a:lnTo>
                  <a:pt x="6422677" y="0"/>
                </a:lnTo>
                <a:lnTo>
                  <a:pt x="6422677" y="304800"/>
                </a:lnTo>
                <a:lnTo>
                  <a:pt x="0" y="3048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1629352" y="3682565"/>
            <a:ext cx="3763417" cy="214313"/>
          </a:xfrm>
          <a:custGeom>
            <a:avLst/>
            <a:gdLst/>
            <a:ahLst/>
            <a:cxnLst/>
            <a:rect l="l" t="t" r="r" b="b"/>
            <a:pathLst>
              <a:path w="5352415" h="304800">
                <a:moveTo>
                  <a:pt x="0" y="0"/>
                </a:moveTo>
                <a:lnTo>
                  <a:pt x="5352231" y="0"/>
                </a:lnTo>
                <a:lnTo>
                  <a:pt x="5352231" y="304800"/>
                </a:lnTo>
                <a:lnTo>
                  <a:pt x="0" y="3048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1629351" y="3896877"/>
            <a:ext cx="322808" cy="214313"/>
          </a:xfrm>
          <a:custGeom>
            <a:avLst/>
            <a:gdLst/>
            <a:ahLst/>
            <a:cxnLst/>
            <a:rect l="l" t="t" r="r" b="b"/>
            <a:pathLst>
              <a:path w="459105" h="304800">
                <a:moveTo>
                  <a:pt x="0" y="0"/>
                </a:moveTo>
                <a:lnTo>
                  <a:pt x="458762" y="0"/>
                </a:lnTo>
                <a:lnTo>
                  <a:pt x="458762" y="304800"/>
                </a:lnTo>
                <a:lnTo>
                  <a:pt x="0" y="304800"/>
                </a:lnTo>
                <a:lnTo>
                  <a:pt x="0" y="0"/>
                </a:lnTo>
                <a:close/>
              </a:path>
            </a:pathLst>
          </a:custGeom>
          <a:solidFill>
            <a:srgbClr val="393939"/>
          </a:solidFill>
        </p:spPr>
        <p:txBody>
          <a:bodyPr wrap="square" lIns="0" tIns="0" rIns="0" bIns="0" rtlCol="0"/>
          <a:lstStyle/>
          <a:p>
            <a:endParaRPr sz="1687"/>
          </a:p>
        </p:txBody>
      </p:sp>
      <p:sp>
        <p:nvSpPr>
          <p:cNvPr id="14" name="object 14"/>
          <p:cNvSpPr txBox="1"/>
          <p:nvPr/>
        </p:nvSpPr>
        <p:spPr>
          <a:xfrm>
            <a:off x="1622227" y="1964532"/>
            <a:ext cx="1093440"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junk</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15" name="object 15"/>
          <p:cNvSpPr txBox="1"/>
          <p:nvPr/>
        </p:nvSpPr>
        <p:spPr>
          <a:xfrm>
            <a:off x="2805037" y="1964532"/>
            <a:ext cx="1308199" cy="216341"/>
          </a:xfrm>
          <a:prstGeom prst="rect">
            <a:avLst/>
          </a:prstGeom>
        </p:spPr>
        <p:txBody>
          <a:bodyPr vert="horz" wrap="square" lIns="0" tIns="0" rIns="0" bIns="0" rtlCol="0">
            <a:spAutoFit/>
          </a:bodyPr>
          <a:lstStyle/>
          <a:p>
            <a:pPr marL="8929">
              <a:tabLst>
                <a:tab pos="438879" algn="l"/>
                <a:tab pos="761229" algn="l"/>
                <a:tab pos="1083579" algn="l"/>
              </a:tabLst>
            </a:pP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dirty="0">
                <a:solidFill>
                  <a:srgbClr val="7AA8C7"/>
                </a:solidFill>
                <a:latin typeface="Menlo"/>
                <a:cs typeface="Menlo"/>
              </a:rPr>
              <a:t>4</a:t>
            </a:r>
            <a:r>
              <a:rPr sz="1406" dirty="0">
                <a:solidFill>
                  <a:srgbClr val="D78B40"/>
                </a:solidFill>
                <a:latin typeface="Menlo"/>
                <a:cs typeface="Menlo"/>
              </a:rPr>
              <a:t>,</a:t>
            </a:r>
            <a:endParaRPr sz="1406">
              <a:latin typeface="Menlo"/>
              <a:cs typeface="Menlo"/>
            </a:endParaRPr>
          </a:p>
        </p:txBody>
      </p:sp>
      <p:sp>
        <p:nvSpPr>
          <p:cNvPr id="16" name="object 16"/>
          <p:cNvSpPr txBox="1"/>
          <p:nvPr/>
        </p:nvSpPr>
        <p:spPr>
          <a:xfrm>
            <a:off x="4202768" y="1964532"/>
            <a:ext cx="878235"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'Alpha'</a:t>
            </a:r>
            <a:r>
              <a:rPr sz="1406" spc="-4" dirty="0">
                <a:solidFill>
                  <a:srgbClr val="D78B40"/>
                </a:solidFill>
                <a:latin typeface="Menlo"/>
                <a:cs typeface="Menlo"/>
              </a:rPr>
              <a:t>,</a:t>
            </a:r>
            <a:endParaRPr sz="1406">
              <a:latin typeface="Menlo"/>
              <a:cs typeface="Menlo"/>
            </a:endParaRPr>
          </a:p>
        </p:txBody>
      </p:sp>
      <p:sp>
        <p:nvSpPr>
          <p:cNvPr id="17" name="object 17"/>
          <p:cNvSpPr txBox="1"/>
          <p:nvPr/>
        </p:nvSpPr>
        <p:spPr>
          <a:xfrm>
            <a:off x="5170469" y="1964532"/>
            <a:ext cx="985838" cy="216341"/>
          </a:xfrm>
          <a:prstGeom prst="rect">
            <a:avLst/>
          </a:prstGeom>
        </p:spPr>
        <p:txBody>
          <a:bodyPr vert="horz" wrap="square" lIns="0" tIns="0" rIns="0" bIns="0" rtlCol="0">
            <a:spAutoFit/>
          </a:bodyPr>
          <a:lstStyle/>
          <a:p>
            <a:pPr marL="8929">
              <a:tabLst>
                <a:tab pos="331280" algn="l"/>
              </a:tabLst>
            </a:pPr>
            <a:r>
              <a:rPr sz="1406" dirty="0">
                <a:solidFill>
                  <a:srgbClr val="7AA8C7"/>
                </a:solidFill>
                <a:latin typeface="Menlo"/>
                <a:cs typeface="Menlo"/>
              </a:rPr>
              <a:t>5</a:t>
            </a:r>
            <a:r>
              <a:rPr sz="1406" dirty="0">
                <a:solidFill>
                  <a:srgbClr val="D78B40"/>
                </a:solidFill>
                <a:latin typeface="Menlo"/>
                <a:cs typeface="Menlo"/>
              </a:rPr>
              <a:t>,	</a:t>
            </a:r>
            <a:r>
              <a:rPr sz="1406" dirty="0">
                <a:solidFill>
                  <a:srgbClr val="B7C4D1"/>
                </a:solidFill>
                <a:latin typeface="Menlo"/>
                <a:cs typeface="Menlo"/>
              </a:rPr>
              <a:t>{</a:t>
            </a:r>
            <a:r>
              <a:rPr sz="1406" dirty="0">
                <a:solidFill>
                  <a:srgbClr val="A98BB9"/>
                </a:solidFill>
                <a:latin typeface="Menlo"/>
                <a:cs typeface="Menlo"/>
              </a:rPr>
              <a:t>nam</a:t>
            </a:r>
            <a:r>
              <a:rPr sz="1406" spc="-4" dirty="0">
                <a:solidFill>
                  <a:srgbClr val="A98BB9"/>
                </a:solidFill>
                <a:latin typeface="Menlo"/>
                <a:cs typeface="Menlo"/>
              </a:rPr>
              <a:t>e</a:t>
            </a:r>
            <a:r>
              <a:rPr sz="1406" dirty="0">
                <a:solidFill>
                  <a:srgbClr val="B7C4D1"/>
                </a:solidFill>
                <a:latin typeface="Menlo"/>
                <a:cs typeface="Menlo"/>
              </a:rPr>
              <a:t>:</a:t>
            </a:r>
            <a:endParaRPr sz="1406">
              <a:latin typeface="Menlo"/>
              <a:cs typeface="Menlo"/>
            </a:endParaRPr>
          </a:p>
        </p:txBody>
      </p:sp>
      <p:sp>
        <p:nvSpPr>
          <p:cNvPr id="18" name="object 18"/>
          <p:cNvSpPr txBox="1"/>
          <p:nvPr/>
        </p:nvSpPr>
        <p:spPr>
          <a:xfrm>
            <a:off x="6245694" y="1964532"/>
            <a:ext cx="1093440"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'Jason'</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19" name="object 19"/>
          <p:cNvSpPr txBox="1"/>
          <p:nvPr/>
        </p:nvSpPr>
        <p:spPr>
          <a:xfrm>
            <a:off x="1622226" y="2178845"/>
            <a:ext cx="1200596"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a:t>
            </a:r>
            <a:endParaRPr sz="1406">
              <a:latin typeface="Menlo"/>
              <a:cs typeface="Menlo"/>
            </a:endParaRPr>
          </a:p>
        </p:txBody>
      </p:sp>
      <p:sp>
        <p:nvSpPr>
          <p:cNvPr id="20" name="object 20"/>
          <p:cNvSpPr txBox="1"/>
          <p:nvPr/>
        </p:nvSpPr>
        <p:spPr>
          <a:xfrm>
            <a:off x="2912566" y="2178845"/>
            <a:ext cx="77063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0" dirty="0">
                <a:solidFill>
                  <a:srgbClr val="B7C4D1"/>
                </a:solidFill>
                <a:latin typeface="Menlo"/>
                <a:cs typeface="Menlo"/>
              </a:rPr>
              <a:t> </a:t>
            </a:r>
            <a:r>
              <a:rPr sz="1406" spc="-4" dirty="0">
                <a:solidFill>
                  <a:srgbClr val="B7C4D1"/>
                </a:solidFill>
                <a:latin typeface="Menlo"/>
                <a:cs typeface="Menlo"/>
              </a:rPr>
              <a:t>[</a:t>
            </a:r>
            <a:r>
              <a:rPr sz="1406" spc="-4" dirty="0">
                <a:solidFill>
                  <a:srgbClr val="7C976C"/>
                </a:solidFill>
                <a:latin typeface="Menlo"/>
                <a:cs typeface="Menlo"/>
              </a:rPr>
              <a:t>'A'</a:t>
            </a:r>
            <a:r>
              <a:rPr sz="1406" spc="-4" dirty="0">
                <a:solidFill>
                  <a:srgbClr val="D78B40"/>
                </a:solidFill>
                <a:latin typeface="Menlo"/>
                <a:cs typeface="Menlo"/>
              </a:rPr>
              <a:t>,</a:t>
            </a:r>
            <a:endParaRPr sz="1406">
              <a:latin typeface="Menlo"/>
              <a:cs typeface="Menlo"/>
            </a:endParaRPr>
          </a:p>
        </p:txBody>
      </p:sp>
      <p:sp>
        <p:nvSpPr>
          <p:cNvPr id="21" name="object 21"/>
          <p:cNvSpPr txBox="1"/>
          <p:nvPr/>
        </p:nvSpPr>
        <p:spPr>
          <a:xfrm>
            <a:off x="3772676" y="2178845"/>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'B</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'C</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2" name="object 22"/>
          <p:cNvSpPr txBox="1"/>
          <p:nvPr/>
        </p:nvSpPr>
        <p:spPr>
          <a:xfrm>
            <a:off x="4847902" y="2178845"/>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'D</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3" name="object 23"/>
          <p:cNvSpPr txBox="1"/>
          <p:nvPr/>
        </p:nvSpPr>
        <p:spPr>
          <a:xfrm>
            <a:off x="5385513" y="2178845"/>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'E</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4" name="object 24"/>
          <p:cNvSpPr txBox="1"/>
          <p:nvPr/>
        </p:nvSpPr>
        <p:spPr>
          <a:xfrm>
            <a:off x="5923127" y="2178845"/>
            <a:ext cx="1523405" cy="216341"/>
          </a:xfrm>
          <a:prstGeom prst="rect">
            <a:avLst/>
          </a:prstGeom>
        </p:spPr>
        <p:txBody>
          <a:bodyPr vert="horz" wrap="square" lIns="0" tIns="0" rIns="0" bIns="0" rtlCol="0">
            <a:spAutoFit/>
          </a:bodyPr>
          <a:lstStyle/>
          <a:p>
            <a:pPr marL="8929">
              <a:tabLst>
                <a:tab pos="546477" algn="l"/>
                <a:tab pos="1084026" algn="l"/>
              </a:tabLst>
            </a:pPr>
            <a:r>
              <a:rPr sz="1406" dirty="0">
                <a:solidFill>
                  <a:srgbClr val="7C976C"/>
                </a:solidFill>
                <a:latin typeface="Menlo"/>
                <a:cs typeface="Menlo"/>
              </a:rPr>
              <a:t>'F</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'G</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'H</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5" name="object 25"/>
          <p:cNvSpPr txBox="1"/>
          <p:nvPr/>
        </p:nvSpPr>
        <p:spPr>
          <a:xfrm>
            <a:off x="7535965" y="2178845"/>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'I</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'J</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6" name="object 26"/>
          <p:cNvSpPr txBox="1"/>
          <p:nvPr/>
        </p:nvSpPr>
        <p:spPr>
          <a:xfrm>
            <a:off x="8611191" y="2178845"/>
            <a:ext cx="555873"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'K</a:t>
            </a:r>
            <a:r>
              <a:rPr sz="1406" spc="-4" dirty="0">
                <a:solidFill>
                  <a:srgbClr val="7C976C"/>
                </a:solidFill>
                <a:latin typeface="Menlo"/>
                <a:cs typeface="Menlo"/>
              </a:rPr>
              <a:t>'</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7" name="object 27"/>
          <p:cNvSpPr txBox="1"/>
          <p:nvPr/>
        </p:nvSpPr>
        <p:spPr>
          <a:xfrm>
            <a:off x="3880200" y="239315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5</a:t>
            </a:r>
            <a:r>
              <a:rPr sz="1406" dirty="0">
                <a:solidFill>
                  <a:srgbClr val="D78B40"/>
                </a:solidFill>
                <a:latin typeface="Menlo"/>
                <a:cs typeface="Menlo"/>
              </a:rPr>
              <a:t>,	</a:t>
            </a:r>
            <a:r>
              <a:rPr sz="1406"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28" name="object 28"/>
          <p:cNvSpPr txBox="1"/>
          <p:nvPr/>
        </p:nvSpPr>
        <p:spPr>
          <a:xfrm>
            <a:off x="4847903" y="239315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7</a:t>
            </a:r>
            <a:r>
              <a:rPr sz="1406" dirty="0">
                <a:solidFill>
                  <a:srgbClr val="D78B40"/>
                </a:solidFill>
                <a:latin typeface="Menlo"/>
                <a:cs typeface="Menlo"/>
              </a:rPr>
              <a:t>,	</a:t>
            </a:r>
            <a:r>
              <a:rPr sz="1406"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9</a:t>
            </a:r>
            <a:r>
              <a:rPr sz="1406" dirty="0">
                <a:solidFill>
                  <a:srgbClr val="D78B40"/>
                </a:solidFill>
                <a:latin typeface="Menlo"/>
                <a:cs typeface="Menlo"/>
              </a:rPr>
              <a:t>,</a:t>
            </a:r>
            <a:endParaRPr sz="1406">
              <a:latin typeface="Menlo"/>
              <a:cs typeface="Menlo"/>
            </a:endParaRPr>
          </a:p>
        </p:txBody>
      </p:sp>
      <p:sp>
        <p:nvSpPr>
          <p:cNvPr id="29" name="object 29"/>
          <p:cNvSpPr txBox="1"/>
          <p:nvPr/>
        </p:nvSpPr>
        <p:spPr>
          <a:xfrm>
            <a:off x="5815606" y="239315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0</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12</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3</a:t>
            </a:r>
            <a:r>
              <a:rPr sz="1406" dirty="0">
                <a:solidFill>
                  <a:srgbClr val="D78B40"/>
                </a:solidFill>
                <a:latin typeface="Menlo"/>
                <a:cs typeface="Menlo"/>
              </a:rPr>
              <a:t>,</a:t>
            </a:r>
            <a:endParaRPr sz="1406">
              <a:latin typeface="Menlo"/>
              <a:cs typeface="Menlo"/>
            </a:endParaRPr>
          </a:p>
        </p:txBody>
      </p:sp>
      <p:sp>
        <p:nvSpPr>
          <p:cNvPr id="30" name="object 30"/>
          <p:cNvSpPr txBox="1"/>
          <p:nvPr/>
        </p:nvSpPr>
        <p:spPr>
          <a:xfrm>
            <a:off x="7535966" y="2393157"/>
            <a:ext cx="1201043" cy="216341"/>
          </a:xfrm>
          <a:prstGeom prst="rect">
            <a:avLst/>
          </a:prstGeom>
        </p:spPr>
        <p:txBody>
          <a:bodyPr vert="horz" wrap="square" lIns="0" tIns="0" rIns="0" bIns="0" rtlCol="0">
            <a:spAutoFit/>
          </a:bodyPr>
          <a:lstStyle/>
          <a:p>
            <a:pPr marL="8929">
              <a:tabLst>
                <a:tab pos="438879" algn="l"/>
                <a:tab pos="868828" algn="l"/>
              </a:tabLst>
            </a:pPr>
            <a:r>
              <a:rPr sz="1406" dirty="0">
                <a:solidFill>
                  <a:srgbClr val="7AA8C7"/>
                </a:solidFill>
                <a:latin typeface="Menlo"/>
                <a:cs typeface="Menlo"/>
              </a:rPr>
              <a:t>1</a:t>
            </a:r>
            <a:r>
              <a:rPr sz="1406" spc="-4"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15</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31" name="object 31"/>
          <p:cNvSpPr txBox="1"/>
          <p:nvPr/>
        </p:nvSpPr>
        <p:spPr>
          <a:xfrm>
            <a:off x="8826234" y="2393157"/>
            <a:ext cx="1738610"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17</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9</a:t>
            </a:r>
            <a:r>
              <a:rPr sz="1406" dirty="0">
                <a:solidFill>
                  <a:srgbClr val="D78B40"/>
                </a:solidFill>
                <a:latin typeface="Menlo"/>
                <a:cs typeface="Menlo"/>
              </a:rPr>
              <a:t>,	</a:t>
            </a:r>
            <a:r>
              <a:rPr sz="1406" dirty="0">
                <a:solidFill>
                  <a:srgbClr val="7AA8C7"/>
                </a:solidFill>
                <a:latin typeface="Menlo"/>
                <a:cs typeface="Menlo"/>
              </a:rPr>
              <a:t>20</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32" name="object 32"/>
          <p:cNvSpPr txBox="1"/>
          <p:nvPr/>
        </p:nvSpPr>
        <p:spPr>
          <a:xfrm>
            <a:off x="1622228" y="2393158"/>
            <a:ext cx="2168575" cy="432683"/>
          </a:xfrm>
          <a:prstGeom prst="rect">
            <a:avLst/>
          </a:prstGeom>
        </p:spPr>
        <p:txBody>
          <a:bodyPr vert="horz" wrap="square" lIns="0" tIns="0" rIns="0" bIns="0" rtlCol="0">
            <a:spAutoFit/>
          </a:bodyPr>
          <a:lstStyle/>
          <a:p>
            <a:pPr marL="8929" marR="3572">
              <a:tabLst>
                <a:tab pos="438879" algn="l"/>
                <a:tab pos="1621574" algn="l"/>
                <a:tab pos="1943924" algn="l"/>
              </a:tabLst>
            </a:pPr>
            <a:r>
              <a:rPr sz="1406" b="1" dirty="0">
                <a:solidFill>
                  <a:srgbClr val="D78B40"/>
                </a:solidFill>
                <a:latin typeface="Menlo"/>
                <a:cs typeface="Menlo"/>
              </a:rPr>
              <a:t>let	</a:t>
            </a:r>
            <a:r>
              <a:rPr sz="1406" dirty="0">
                <a:solidFill>
                  <a:srgbClr val="B7C4D1"/>
                </a:solidFill>
                <a:latin typeface="Menlo"/>
                <a:cs typeface="Menlo"/>
              </a:rPr>
              <a:t>nums = </a:t>
            </a: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a:t>
            </a:r>
            <a:r>
              <a:rPr sz="1406" spc="-4" dirty="0">
                <a:solidFill>
                  <a:srgbClr val="D78B40"/>
                </a:solidFill>
                <a:latin typeface="Menlo"/>
                <a:cs typeface="Menlo"/>
              </a:rPr>
              <a:t>;</a:t>
            </a:r>
            <a:endParaRPr sz="1406">
              <a:latin typeface="Menlo"/>
              <a:cs typeface="Menlo"/>
            </a:endParaRPr>
          </a:p>
        </p:txBody>
      </p:sp>
      <p:sp>
        <p:nvSpPr>
          <p:cNvPr id="33" name="object 33"/>
          <p:cNvSpPr txBox="1"/>
          <p:nvPr/>
        </p:nvSpPr>
        <p:spPr>
          <a:xfrm>
            <a:off x="4310509" y="3036095"/>
            <a:ext cx="109344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array,</a:t>
            </a:r>
            <a:endParaRPr sz="1406">
              <a:latin typeface="Menlo"/>
              <a:cs typeface="Menlo"/>
            </a:endParaRPr>
          </a:p>
        </p:txBody>
      </p:sp>
      <p:sp>
        <p:nvSpPr>
          <p:cNvPr id="34" name="object 34"/>
          <p:cNvSpPr txBox="1"/>
          <p:nvPr/>
        </p:nvSpPr>
        <p:spPr>
          <a:xfrm>
            <a:off x="5493353" y="3036095"/>
            <a:ext cx="44827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once</a:t>
            </a:r>
            <a:endParaRPr sz="1406">
              <a:latin typeface="Menlo"/>
              <a:cs typeface="Menlo"/>
            </a:endParaRPr>
          </a:p>
        </p:txBody>
      </p:sp>
      <p:sp>
        <p:nvSpPr>
          <p:cNvPr id="35" name="object 35"/>
          <p:cNvSpPr txBox="1"/>
          <p:nvPr/>
        </p:nvSpPr>
        <p:spPr>
          <a:xfrm>
            <a:off x="6031011" y="3036095"/>
            <a:ext cx="87823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for</a:t>
            </a:r>
            <a:r>
              <a:rPr sz="1406" spc="-70" dirty="0">
                <a:solidFill>
                  <a:srgbClr val="929292"/>
                </a:solidFill>
                <a:latin typeface="Menlo"/>
                <a:cs typeface="Menlo"/>
              </a:rPr>
              <a:t> </a:t>
            </a:r>
            <a:r>
              <a:rPr sz="1406" dirty="0">
                <a:solidFill>
                  <a:srgbClr val="929292"/>
                </a:solidFill>
                <a:latin typeface="Menlo"/>
                <a:cs typeface="Menlo"/>
              </a:rPr>
              <a:t>each</a:t>
            </a:r>
            <a:endParaRPr sz="1406">
              <a:latin typeface="Menlo"/>
              <a:cs typeface="Menlo"/>
            </a:endParaRPr>
          </a:p>
        </p:txBody>
      </p:sp>
      <p:sp>
        <p:nvSpPr>
          <p:cNvPr id="36" name="object 36"/>
          <p:cNvSpPr txBox="1"/>
          <p:nvPr/>
        </p:nvSpPr>
        <p:spPr>
          <a:xfrm>
            <a:off x="6998793" y="3036095"/>
            <a:ext cx="87823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element,</a:t>
            </a:r>
            <a:endParaRPr sz="1406">
              <a:latin typeface="Menlo"/>
              <a:cs typeface="Menlo"/>
            </a:endParaRPr>
          </a:p>
        </p:txBody>
      </p:sp>
      <p:sp>
        <p:nvSpPr>
          <p:cNvPr id="37" name="object 37"/>
          <p:cNvSpPr txBox="1"/>
          <p:nvPr/>
        </p:nvSpPr>
        <p:spPr>
          <a:xfrm>
            <a:off x="7966572" y="3036095"/>
            <a:ext cx="985838"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but</a:t>
            </a:r>
            <a:r>
              <a:rPr sz="1406" spc="-70" dirty="0">
                <a:solidFill>
                  <a:srgbClr val="929292"/>
                </a:solidFill>
                <a:latin typeface="Menlo"/>
                <a:cs typeface="Menlo"/>
              </a:rPr>
              <a:t> </a:t>
            </a:r>
            <a:r>
              <a:rPr sz="1406" dirty="0">
                <a:solidFill>
                  <a:srgbClr val="929292"/>
                </a:solidFill>
                <a:latin typeface="Menlo"/>
                <a:cs typeface="Menlo"/>
              </a:rPr>
              <a:t>there</a:t>
            </a:r>
            <a:endParaRPr sz="1406">
              <a:latin typeface="Menlo"/>
              <a:cs typeface="Menlo"/>
            </a:endParaRPr>
          </a:p>
        </p:txBody>
      </p:sp>
      <p:sp>
        <p:nvSpPr>
          <p:cNvPr id="38" name="object 38"/>
          <p:cNvSpPr txBox="1"/>
          <p:nvPr/>
        </p:nvSpPr>
        <p:spPr>
          <a:xfrm>
            <a:off x="9041886" y="3036095"/>
            <a:ext cx="1308646"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is no way</a:t>
            </a:r>
            <a:r>
              <a:rPr sz="1406" spc="-70" dirty="0">
                <a:solidFill>
                  <a:srgbClr val="929292"/>
                </a:solidFill>
                <a:latin typeface="Menlo"/>
                <a:cs typeface="Menlo"/>
              </a:rPr>
              <a:t> </a:t>
            </a:r>
            <a:r>
              <a:rPr sz="1406" dirty="0">
                <a:solidFill>
                  <a:srgbClr val="929292"/>
                </a:solidFill>
                <a:latin typeface="Menlo"/>
                <a:cs typeface="Menlo"/>
              </a:rPr>
              <a:t>to</a:t>
            </a:r>
            <a:endParaRPr sz="1406">
              <a:latin typeface="Menlo"/>
              <a:cs typeface="Menlo"/>
            </a:endParaRPr>
          </a:p>
        </p:txBody>
      </p:sp>
      <p:sp>
        <p:nvSpPr>
          <p:cNvPr id="39" name="object 39"/>
          <p:cNvSpPr txBox="1"/>
          <p:nvPr/>
        </p:nvSpPr>
        <p:spPr>
          <a:xfrm>
            <a:off x="1622227" y="3036095"/>
            <a:ext cx="2598986" cy="432683"/>
          </a:xfrm>
          <a:prstGeom prst="rect">
            <a:avLst/>
          </a:prstGeom>
        </p:spPr>
        <p:txBody>
          <a:bodyPr vert="horz" wrap="square" lIns="0" tIns="0" rIns="0" bIns="0" rtlCol="0">
            <a:spAutoFit/>
          </a:bodyPr>
          <a:lstStyle/>
          <a:p>
            <a:pPr marL="8929"/>
            <a:r>
              <a:rPr sz="1406" dirty="0">
                <a:solidFill>
                  <a:srgbClr val="929292"/>
                </a:solidFill>
                <a:latin typeface="Menlo"/>
                <a:cs typeface="Menlo"/>
              </a:rPr>
              <a:t>// forEach iterates</a:t>
            </a:r>
            <a:r>
              <a:rPr sz="1406" spc="-70" dirty="0">
                <a:solidFill>
                  <a:srgbClr val="929292"/>
                </a:solidFill>
                <a:latin typeface="Menlo"/>
                <a:cs typeface="Menlo"/>
              </a:rPr>
              <a:t> </a:t>
            </a:r>
            <a:r>
              <a:rPr sz="1406" dirty="0">
                <a:solidFill>
                  <a:srgbClr val="929292"/>
                </a:solidFill>
                <a:latin typeface="Menlo"/>
                <a:cs typeface="Menlo"/>
              </a:rPr>
              <a:t>over</a:t>
            </a:r>
            <a:endParaRPr sz="1406">
              <a:latin typeface="Menlo"/>
              <a:cs typeface="Menlo"/>
            </a:endParaRPr>
          </a:p>
          <a:p>
            <a:pPr marL="8929"/>
            <a:r>
              <a:rPr sz="1406" dirty="0">
                <a:solidFill>
                  <a:srgbClr val="929292"/>
                </a:solidFill>
                <a:latin typeface="Menlo"/>
                <a:cs typeface="Menlo"/>
              </a:rPr>
              <a:t>// break</a:t>
            </a:r>
            <a:r>
              <a:rPr sz="1406" spc="-70" dirty="0">
                <a:solidFill>
                  <a:srgbClr val="929292"/>
                </a:solidFill>
                <a:latin typeface="Menlo"/>
                <a:cs typeface="Menlo"/>
              </a:rPr>
              <a:t> </a:t>
            </a:r>
            <a:r>
              <a:rPr sz="1406" dirty="0">
                <a:solidFill>
                  <a:srgbClr val="929292"/>
                </a:solidFill>
                <a:latin typeface="Menlo"/>
                <a:cs typeface="Menlo"/>
              </a:rPr>
              <a:t>out</a:t>
            </a:r>
            <a:endParaRPr sz="1406">
              <a:latin typeface="Menlo"/>
              <a:cs typeface="Menlo"/>
            </a:endParaRPr>
          </a:p>
        </p:txBody>
      </p:sp>
      <p:sp>
        <p:nvSpPr>
          <p:cNvPr id="40" name="object 40"/>
          <p:cNvSpPr txBox="1"/>
          <p:nvPr/>
        </p:nvSpPr>
        <p:spPr>
          <a:xfrm>
            <a:off x="4740381" y="3464720"/>
            <a:ext cx="663029"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inde</a:t>
            </a:r>
            <a:r>
              <a:rPr sz="1406" spc="-4" dirty="0">
                <a:solidFill>
                  <a:srgbClr val="B7C4D1"/>
                </a:solidFill>
                <a:latin typeface="Menlo"/>
                <a:cs typeface="Menlo"/>
              </a:rPr>
              <a:t>x</a:t>
            </a:r>
            <a:r>
              <a:rPr sz="1406" dirty="0">
                <a:solidFill>
                  <a:srgbClr val="D78B40"/>
                </a:solidFill>
                <a:latin typeface="Menlo"/>
                <a:cs typeface="Menlo"/>
              </a:rPr>
              <a:t>,</a:t>
            </a:r>
            <a:endParaRPr sz="1406">
              <a:latin typeface="Menlo"/>
              <a:cs typeface="Menlo"/>
            </a:endParaRPr>
          </a:p>
        </p:txBody>
      </p:sp>
      <p:sp>
        <p:nvSpPr>
          <p:cNvPr id="41" name="object 41"/>
          <p:cNvSpPr txBox="1"/>
          <p:nvPr/>
        </p:nvSpPr>
        <p:spPr>
          <a:xfrm>
            <a:off x="5493036" y="3464720"/>
            <a:ext cx="663476"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arr)</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42" name="object 42"/>
          <p:cNvSpPr txBox="1"/>
          <p:nvPr/>
        </p:nvSpPr>
        <p:spPr>
          <a:xfrm>
            <a:off x="4740398" y="3679032"/>
            <a:ext cx="663029"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elem</a:t>
            </a:r>
            <a:r>
              <a:rPr sz="1406" spc="-4"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43" name="object 43"/>
          <p:cNvSpPr txBox="1"/>
          <p:nvPr/>
        </p:nvSpPr>
        <p:spPr>
          <a:xfrm>
            <a:off x="1622227" y="3464719"/>
            <a:ext cx="3028504" cy="649024"/>
          </a:xfrm>
          <a:prstGeom prst="rect">
            <a:avLst/>
          </a:prstGeom>
        </p:spPr>
        <p:txBody>
          <a:bodyPr vert="horz" wrap="square" lIns="0" tIns="0" rIns="0" bIns="0" rtlCol="0">
            <a:spAutoFit/>
          </a:bodyPr>
          <a:lstStyle/>
          <a:p>
            <a:pPr marL="223681" marR="3572" indent="-215198">
              <a:tabLst>
                <a:tab pos="2373873" algn="l"/>
              </a:tabLst>
            </a:pPr>
            <a:r>
              <a:rPr sz="1406" dirty="0">
                <a:solidFill>
                  <a:srgbClr val="B7C4D1"/>
                </a:solidFill>
                <a:latin typeface="Menlo"/>
                <a:cs typeface="Menlo"/>
              </a:rPr>
              <a:t>nums</a:t>
            </a:r>
            <a:r>
              <a:rPr sz="1406" spc="-4" dirty="0">
                <a:solidFill>
                  <a:srgbClr val="B7C4D1"/>
                </a:solidFill>
                <a:latin typeface="Menlo"/>
                <a:cs typeface="Menlo"/>
              </a:rPr>
              <a:t>.</a:t>
            </a:r>
            <a:r>
              <a:rPr sz="1406" dirty="0">
                <a:solidFill>
                  <a:srgbClr val="FFD080"/>
                </a:solidFill>
                <a:latin typeface="Menlo"/>
                <a:cs typeface="Menlo"/>
              </a:rPr>
              <a:t>forEac</a:t>
            </a:r>
            <a:r>
              <a:rPr sz="1406" spc="-4" dirty="0">
                <a:solidFill>
                  <a:srgbClr val="FFD080"/>
                </a:solidFill>
                <a:latin typeface="Menlo"/>
                <a:cs typeface="Menlo"/>
              </a:rPr>
              <a:t>h</a:t>
            </a:r>
            <a:r>
              <a:rPr sz="1406" dirty="0">
                <a:solidFill>
                  <a:srgbClr val="B7C4D1"/>
                </a:solidFill>
                <a:latin typeface="Menlo"/>
                <a:cs typeface="Menlo"/>
              </a:rPr>
              <a:t>(</a:t>
            </a:r>
            <a:r>
              <a:rPr sz="1406" b="1" dirty="0">
                <a:solidFill>
                  <a:srgbClr val="D78B40"/>
                </a:solidFill>
                <a:latin typeface="Menlo"/>
                <a:cs typeface="Menlo"/>
              </a:rPr>
              <a:t>function	</a:t>
            </a:r>
            <a:r>
              <a:rPr sz="1406" dirty="0">
                <a:solidFill>
                  <a:srgbClr val="B7C4D1"/>
                </a:solidFill>
                <a:latin typeface="Menlo"/>
                <a:cs typeface="Menlo"/>
              </a:rPr>
              <a:t>(ele</a:t>
            </a:r>
            <a:r>
              <a:rPr sz="1406" spc="-4" dirty="0">
                <a:solidFill>
                  <a:srgbClr val="B7C4D1"/>
                </a:solidFill>
                <a:latin typeface="Menlo"/>
                <a:cs typeface="Menlo"/>
              </a:rPr>
              <a:t>m</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(index </a:t>
            </a:r>
            <a:r>
              <a:rPr sz="1406" dirty="0">
                <a:solidFill>
                  <a:srgbClr val="B7C4D1"/>
                </a:solidFill>
                <a:latin typeface="Menlo"/>
                <a:cs typeface="Menlo"/>
              </a:rPr>
              <a:t>+ </a:t>
            </a:r>
            <a:r>
              <a:rPr sz="1406" dirty="0">
                <a:solidFill>
                  <a:srgbClr val="7C976C"/>
                </a:solidFill>
                <a:latin typeface="Menlo"/>
                <a:cs typeface="Menlo"/>
              </a:rPr>
              <a:t>': '</a:t>
            </a:r>
            <a:r>
              <a:rPr sz="1406" spc="-21" dirty="0">
                <a:solidFill>
                  <a:srgbClr val="7C976C"/>
                </a:solidFill>
                <a:latin typeface="Menlo"/>
                <a:cs typeface="Menlo"/>
              </a:rPr>
              <a:t> </a:t>
            </a:r>
            <a:r>
              <a:rPr sz="1406" dirty="0">
                <a:solidFill>
                  <a:srgbClr val="B7C4D1"/>
                </a:solidFill>
                <a:latin typeface="Menlo"/>
                <a:cs typeface="Menlo"/>
              </a:rPr>
              <a:t>+</a:t>
            </a:r>
            <a:endParaRPr sz="1406" dirty="0">
              <a:latin typeface="Menlo"/>
              <a:cs typeface="Menlo"/>
            </a:endParaRPr>
          </a:p>
          <a:p>
            <a:pPr marL="8929"/>
            <a:r>
              <a:rPr sz="1406" dirty="0">
                <a:solidFill>
                  <a:srgbClr val="B7C4D1"/>
                </a:solidFill>
                <a:latin typeface="Menlo"/>
                <a:cs typeface="Menlo"/>
              </a:rPr>
              <a:t>})</a:t>
            </a:r>
            <a:r>
              <a:rPr sz="1406" dirty="0">
                <a:solidFill>
                  <a:srgbClr val="D78B40"/>
                </a:solidFill>
                <a:latin typeface="Menlo"/>
                <a:cs typeface="Menlo"/>
              </a:rPr>
              <a:t>;</a:t>
            </a:r>
            <a:endParaRPr sz="1406" dirty="0">
              <a:latin typeface="Menlo"/>
              <a:cs typeface="Menlo"/>
            </a:endParaRPr>
          </a:p>
        </p:txBody>
      </p:sp>
      <p:sp>
        <p:nvSpPr>
          <p:cNvPr id="46" name="Title 1"/>
          <p:cNvSpPr>
            <a:spLocks noGrp="1"/>
          </p:cNvSpPr>
          <p:nvPr>
            <p:ph type="title"/>
          </p:nvPr>
        </p:nvSpPr>
        <p:spPr>
          <a:xfrm>
            <a:off x="1600200" y="964692"/>
            <a:ext cx="9524482" cy="677841"/>
          </a:xfrm>
        </p:spPr>
        <p:txBody>
          <a:bodyPr>
            <a:normAutofit fontScale="90000"/>
          </a:bodyPr>
          <a:lstStyle/>
          <a:p>
            <a:r>
              <a:rPr lang="en-US" dirty="0" smtClean="0"/>
              <a:t>FOR EACH</a:t>
            </a:r>
            <a:endParaRPr lang="en-US" dirty="0"/>
          </a:p>
        </p:txBody>
      </p:sp>
    </p:spTree>
    <p:extLst>
      <p:ext uri="{BB962C8B-B14F-4D97-AF65-F5344CB8AC3E}">
        <p14:creationId xmlns:p14="http://schemas.microsoft.com/office/powerpoint/2010/main" val="1967433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93633" y="1950794"/>
            <a:ext cx="9005143" cy="2428875"/>
          </a:xfrm>
          <a:custGeom>
            <a:avLst/>
            <a:gdLst/>
            <a:ahLst/>
            <a:cxnLst/>
            <a:rect l="l" t="t" r="r" b="b"/>
            <a:pathLst>
              <a:path w="12807315" h="3454400">
                <a:moveTo>
                  <a:pt x="0" y="0"/>
                </a:moveTo>
                <a:lnTo>
                  <a:pt x="12806732" y="0"/>
                </a:lnTo>
                <a:lnTo>
                  <a:pt x="12806732" y="3454400"/>
                </a:lnTo>
                <a:lnTo>
                  <a:pt x="0" y="3454400"/>
                </a:lnTo>
                <a:lnTo>
                  <a:pt x="0" y="0"/>
                </a:lnTo>
                <a:close/>
              </a:path>
            </a:pathLst>
          </a:custGeom>
          <a:solidFill>
            <a:srgbClr val="373A3F"/>
          </a:solidFill>
        </p:spPr>
        <p:txBody>
          <a:bodyPr wrap="square" lIns="0" tIns="0" rIns="0" bIns="0" rtlCol="0"/>
          <a:lstStyle/>
          <a:p>
            <a:endParaRPr sz="1687"/>
          </a:p>
        </p:txBody>
      </p:sp>
      <p:sp>
        <p:nvSpPr>
          <p:cNvPr id="5" name="object 5"/>
          <p:cNvSpPr/>
          <p:nvPr/>
        </p:nvSpPr>
        <p:spPr>
          <a:xfrm>
            <a:off x="1629351" y="1986512"/>
            <a:ext cx="5698927" cy="214313"/>
          </a:xfrm>
          <a:custGeom>
            <a:avLst/>
            <a:gdLst/>
            <a:ahLst/>
            <a:cxnLst/>
            <a:rect l="l" t="t" r="r" b="b"/>
            <a:pathLst>
              <a:path w="8105140" h="304800">
                <a:moveTo>
                  <a:pt x="0" y="0"/>
                </a:moveTo>
                <a:lnTo>
                  <a:pt x="8104807" y="0"/>
                </a:lnTo>
                <a:lnTo>
                  <a:pt x="8104807" y="304800"/>
                </a:lnTo>
                <a:lnTo>
                  <a:pt x="0" y="3048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1629350" y="2200825"/>
            <a:ext cx="7526834" cy="214313"/>
          </a:xfrm>
          <a:custGeom>
            <a:avLst/>
            <a:gdLst/>
            <a:ahLst/>
            <a:cxnLst/>
            <a:rect l="l" t="t" r="r" b="b"/>
            <a:pathLst>
              <a:path w="10704830" h="304800">
                <a:moveTo>
                  <a:pt x="0" y="0"/>
                </a:moveTo>
                <a:lnTo>
                  <a:pt x="10704463" y="0"/>
                </a:lnTo>
                <a:lnTo>
                  <a:pt x="10704463" y="304800"/>
                </a:lnTo>
                <a:lnTo>
                  <a:pt x="0" y="3048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1629351" y="2415137"/>
            <a:ext cx="8924776" cy="214313"/>
          </a:xfrm>
          <a:custGeom>
            <a:avLst/>
            <a:gdLst/>
            <a:ahLst/>
            <a:cxnLst/>
            <a:rect l="l" t="t" r="r" b="b"/>
            <a:pathLst>
              <a:path w="12693015" h="304800">
                <a:moveTo>
                  <a:pt x="0" y="0"/>
                </a:moveTo>
                <a:lnTo>
                  <a:pt x="12692432" y="0"/>
                </a:lnTo>
                <a:lnTo>
                  <a:pt x="12692432" y="304800"/>
                </a:lnTo>
                <a:lnTo>
                  <a:pt x="0" y="3048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1629351" y="2629449"/>
            <a:ext cx="1935510" cy="214313"/>
          </a:xfrm>
          <a:custGeom>
            <a:avLst/>
            <a:gdLst/>
            <a:ahLst/>
            <a:cxnLst/>
            <a:rect l="l" t="t" r="r" b="b"/>
            <a:pathLst>
              <a:path w="2752725" h="304800">
                <a:moveTo>
                  <a:pt x="0" y="0"/>
                </a:moveTo>
                <a:lnTo>
                  <a:pt x="2752576" y="0"/>
                </a:lnTo>
                <a:lnTo>
                  <a:pt x="2752576" y="304800"/>
                </a:lnTo>
                <a:lnTo>
                  <a:pt x="0" y="3048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1629352" y="3058074"/>
            <a:ext cx="8494365" cy="214313"/>
          </a:xfrm>
          <a:custGeom>
            <a:avLst/>
            <a:gdLst/>
            <a:ahLst/>
            <a:cxnLst/>
            <a:rect l="l" t="t" r="r" b="b"/>
            <a:pathLst>
              <a:path w="12080875" h="304800">
                <a:moveTo>
                  <a:pt x="0" y="0"/>
                </a:moveTo>
                <a:lnTo>
                  <a:pt x="12080750" y="0"/>
                </a:lnTo>
                <a:lnTo>
                  <a:pt x="12080750" y="304800"/>
                </a:lnTo>
                <a:lnTo>
                  <a:pt x="0" y="3048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1629351" y="3272387"/>
            <a:ext cx="2258318" cy="214313"/>
          </a:xfrm>
          <a:custGeom>
            <a:avLst/>
            <a:gdLst/>
            <a:ahLst/>
            <a:cxnLst/>
            <a:rect l="l" t="t" r="r" b="b"/>
            <a:pathLst>
              <a:path w="3211829" h="304800">
                <a:moveTo>
                  <a:pt x="0" y="0"/>
                </a:moveTo>
                <a:lnTo>
                  <a:pt x="3211338" y="0"/>
                </a:lnTo>
                <a:lnTo>
                  <a:pt x="3211338" y="304800"/>
                </a:lnTo>
                <a:lnTo>
                  <a:pt x="0" y="3048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1629351" y="3486699"/>
            <a:ext cx="4408587" cy="214313"/>
          </a:xfrm>
          <a:custGeom>
            <a:avLst/>
            <a:gdLst/>
            <a:ahLst/>
            <a:cxnLst/>
            <a:rect l="l" t="t" r="r" b="b"/>
            <a:pathLst>
              <a:path w="6269990" h="304800">
                <a:moveTo>
                  <a:pt x="0" y="0"/>
                </a:moveTo>
                <a:lnTo>
                  <a:pt x="6269756" y="0"/>
                </a:lnTo>
                <a:lnTo>
                  <a:pt x="6269756" y="304800"/>
                </a:lnTo>
                <a:lnTo>
                  <a:pt x="0" y="3048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1629351" y="3701012"/>
            <a:ext cx="2043113" cy="214313"/>
          </a:xfrm>
          <a:custGeom>
            <a:avLst/>
            <a:gdLst/>
            <a:ahLst/>
            <a:cxnLst/>
            <a:rect l="l" t="t" r="r" b="b"/>
            <a:pathLst>
              <a:path w="2905760" h="304800">
                <a:moveTo>
                  <a:pt x="0" y="0"/>
                </a:moveTo>
                <a:lnTo>
                  <a:pt x="2905497" y="0"/>
                </a:lnTo>
                <a:lnTo>
                  <a:pt x="2905497" y="304800"/>
                </a:lnTo>
                <a:lnTo>
                  <a:pt x="0" y="304800"/>
                </a:lnTo>
                <a:lnTo>
                  <a:pt x="0" y="0"/>
                </a:lnTo>
                <a:close/>
              </a:path>
            </a:pathLst>
          </a:custGeom>
          <a:solidFill>
            <a:srgbClr val="393939"/>
          </a:solidFill>
        </p:spPr>
        <p:txBody>
          <a:bodyPr wrap="square" lIns="0" tIns="0" rIns="0" bIns="0" rtlCol="0"/>
          <a:lstStyle/>
          <a:p>
            <a:endParaRPr sz="1687"/>
          </a:p>
        </p:txBody>
      </p:sp>
      <p:sp>
        <p:nvSpPr>
          <p:cNvPr id="13" name="object 13"/>
          <p:cNvSpPr txBox="1"/>
          <p:nvPr/>
        </p:nvSpPr>
        <p:spPr>
          <a:xfrm>
            <a:off x="1622227" y="1982392"/>
            <a:ext cx="1093440"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junk</a:t>
            </a:r>
            <a:r>
              <a:rPr sz="1406" spc="-70" dirty="0">
                <a:solidFill>
                  <a:srgbClr val="B7C4D1"/>
                </a:solidFill>
                <a:latin typeface="Menlo"/>
                <a:cs typeface="Menlo"/>
              </a:rPr>
              <a:t> </a:t>
            </a:r>
            <a:r>
              <a:rPr sz="1406" dirty="0">
                <a:solidFill>
                  <a:srgbClr val="B7C4D1"/>
                </a:solidFill>
                <a:latin typeface="Menlo"/>
                <a:cs typeface="Menlo"/>
              </a:rPr>
              <a:t>=</a:t>
            </a:r>
            <a:endParaRPr sz="1406" dirty="0">
              <a:latin typeface="Menlo"/>
              <a:cs typeface="Menlo"/>
            </a:endParaRPr>
          </a:p>
        </p:txBody>
      </p:sp>
      <p:sp>
        <p:nvSpPr>
          <p:cNvPr id="14" name="object 14"/>
          <p:cNvSpPr txBox="1"/>
          <p:nvPr/>
        </p:nvSpPr>
        <p:spPr>
          <a:xfrm>
            <a:off x="2805037" y="1982392"/>
            <a:ext cx="1308199" cy="216341"/>
          </a:xfrm>
          <a:prstGeom prst="rect">
            <a:avLst/>
          </a:prstGeom>
        </p:spPr>
        <p:txBody>
          <a:bodyPr vert="horz" wrap="square" lIns="0" tIns="0" rIns="0" bIns="0" rtlCol="0">
            <a:spAutoFit/>
          </a:bodyPr>
          <a:lstStyle/>
          <a:p>
            <a:pPr marL="8929">
              <a:tabLst>
                <a:tab pos="438879" algn="l"/>
                <a:tab pos="761229" algn="l"/>
                <a:tab pos="1083579" algn="l"/>
              </a:tabLst>
            </a:pP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dirty="0">
                <a:solidFill>
                  <a:srgbClr val="7AA8C7"/>
                </a:solidFill>
                <a:latin typeface="Menlo"/>
                <a:cs typeface="Menlo"/>
              </a:rPr>
              <a:t>4</a:t>
            </a:r>
            <a:r>
              <a:rPr sz="1406" dirty="0">
                <a:solidFill>
                  <a:srgbClr val="D78B40"/>
                </a:solidFill>
                <a:latin typeface="Menlo"/>
                <a:cs typeface="Menlo"/>
              </a:rPr>
              <a:t>,</a:t>
            </a:r>
            <a:endParaRPr sz="1406">
              <a:latin typeface="Menlo"/>
              <a:cs typeface="Menlo"/>
            </a:endParaRPr>
          </a:p>
        </p:txBody>
      </p:sp>
      <p:sp>
        <p:nvSpPr>
          <p:cNvPr id="15" name="object 15"/>
          <p:cNvSpPr txBox="1"/>
          <p:nvPr/>
        </p:nvSpPr>
        <p:spPr>
          <a:xfrm>
            <a:off x="4202768" y="1982392"/>
            <a:ext cx="878235"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'Alpha'</a:t>
            </a:r>
            <a:r>
              <a:rPr sz="1406" spc="-4" dirty="0">
                <a:solidFill>
                  <a:srgbClr val="D78B40"/>
                </a:solidFill>
                <a:latin typeface="Menlo"/>
                <a:cs typeface="Menlo"/>
              </a:rPr>
              <a:t>,</a:t>
            </a:r>
            <a:endParaRPr sz="1406">
              <a:latin typeface="Menlo"/>
              <a:cs typeface="Menlo"/>
            </a:endParaRPr>
          </a:p>
        </p:txBody>
      </p:sp>
      <p:sp>
        <p:nvSpPr>
          <p:cNvPr id="16" name="object 16"/>
          <p:cNvSpPr txBox="1"/>
          <p:nvPr/>
        </p:nvSpPr>
        <p:spPr>
          <a:xfrm>
            <a:off x="5170469" y="1982392"/>
            <a:ext cx="985838" cy="216341"/>
          </a:xfrm>
          <a:prstGeom prst="rect">
            <a:avLst/>
          </a:prstGeom>
        </p:spPr>
        <p:txBody>
          <a:bodyPr vert="horz" wrap="square" lIns="0" tIns="0" rIns="0" bIns="0" rtlCol="0">
            <a:spAutoFit/>
          </a:bodyPr>
          <a:lstStyle/>
          <a:p>
            <a:pPr marL="8929">
              <a:tabLst>
                <a:tab pos="331280" algn="l"/>
              </a:tabLst>
            </a:pPr>
            <a:r>
              <a:rPr sz="1406" dirty="0">
                <a:solidFill>
                  <a:srgbClr val="7AA8C7"/>
                </a:solidFill>
                <a:latin typeface="Menlo"/>
                <a:cs typeface="Menlo"/>
              </a:rPr>
              <a:t>5</a:t>
            </a:r>
            <a:r>
              <a:rPr sz="1406" dirty="0">
                <a:solidFill>
                  <a:srgbClr val="D78B40"/>
                </a:solidFill>
                <a:latin typeface="Menlo"/>
                <a:cs typeface="Menlo"/>
              </a:rPr>
              <a:t>,	</a:t>
            </a:r>
            <a:r>
              <a:rPr sz="1406" dirty="0">
                <a:solidFill>
                  <a:srgbClr val="B7C4D1"/>
                </a:solidFill>
                <a:latin typeface="Menlo"/>
                <a:cs typeface="Menlo"/>
              </a:rPr>
              <a:t>{</a:t>
            </a:r>
            <a:r>
              <a:rPr sz="1406" dirty="0">
                <a:solidFill>
                  <a:srgbClr val="A98BB9"/>
                </a:solidFill>
                <a:latin typeface="Menlo"/>
                <a:cs typeface="Menlo"/>
              </a:rPr>
              <a:t>nam</a:t>
            </a:r>
            <a:r>
              <a:rPr sz="1406" spc="-4" dirty="0">
                <a:solidFill>
                  <a:srgbClr val="A98BB9"/>
                </a:solidFill>
                <a:latin typeface="Menlo"/>
                <a:cs typeface="Menlo"/>
              </a:rPr>
              <a:t>e</a:t>
            </a:r>
            <a:r>
              <a:rPr sz="1406" dirty="0">
                <a:solidFill>
                  <a:srgbClr val="B7C4D1"/>
                </a:solidFill>
                <a:latin typeface="Menlo"/>
                <a:cs typeface="Menlo"/>
              </a:rPr>
              <a:t>:</a:t>
            </a:r>
            <a:endParaRPr sz="1406">
              <a:latin typeface="Menlo"/>
              <a:cs typeface="Menlo"/>
            </a:endParaRPr>
          </a:p>
        </p:txBody>
      </p:sp>
      <p:sp>
        <p:nvSpPr>
          <p:cNvPr id="17" name="object 17"/>
          <p:cNvSpPr txBox="1"/>
          <p:nvPr/>
        </p:nvSpPr>
        <p:spPr>
          <a:xfrm>
            <a:off x="6245694" y="1982392"/>
            <a:ext cx="1093440"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'Jason'</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18" name="object 18"/>
          <p:cNvSpPr txBox="1"/>
          <p:nvPr/>
        </p:nvSpPr>
        <p:spPr>
          <a:xfrm>
            <a:off x="1622226" y="2196704"/>
            <a:ext cx="1200596"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a:t>
            </a:r>
            <a:endParaRPr sz="1406">
              <a:latin typeface="Menlo"/>
              <a:cs typeface="Menlo"/>
            </a:endParaRPr>
          </a:p>
        </p:txBody>
      </p:sp>
      <p:sp>
        <p:nvSpPr>
          <p:cNvPr id="19" name="object 19"/>
          <p:cNvSpPr txBox="1"/>
          <p:nvPr/>
        </p:nvSpPr>
        <p:spPr>
          <a:xfrm>
            <a:off x="2912566" y="2196704"/>
            <a:ext cx="77063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0" dirty="0">
                <a:solidFill>
                  <a:srgbClr val="B7C4D1"/>
                </a:solidFill>
                <a:latin typeface="Menlo"/>
                <a:cs typeface="Menlo"/>
              </a:rPr>
              <a:t> </a:t>
            </a:r>
            <a:r>
              <a:rPr sz="1406" spc="-4" dirty="0">
                <a:solidFill>
                  <a:srgbClr val="B7C4D1"/>
                </a:solidFill>
                <a:latin typeface="Menlo"/>
                <a:cs typeface="Menlo"/>
              </a:rPr>
              <a:t>[</a:t>
            </a:r>
            <a:r>
              <a:rPr sz="1406" spc="-4" dirty="0">
                <a:solidFill>
                  <a:srgbClr val="7C976C"/>
                </a:solidFill>
                <a:latin typeface="Menlo"/>
                <a:cs typeface="Menlo"/>
              </a:rPr>
              <a:t>'A'</a:t>
            </a:r>
            <a:r>
              <a:rPr sz="1406" spc="-4" dirty="0">
                <a:solidFill>
                  <a:srgbClr val="D78B40"/>
                </a:solidFill>
                <a:latin typeface="Menlo"/>
                <a:cs typeface="Menlo"/>
              </a:rPr>
              <a:t>,</a:t>
            </a:r>
            <a:endParaRPr sz="1406" dirty="0">
              <a:latin typeface="Menlo"/>
              <a:cs typeface="Menlo"/>
            </a:endParaRPr>
          </a:p>
        </p:txBody>
      </p:sp>
      <p:sp>
        <p:nvSpPr>
          <p:cNvPr id="20" name="object 20"/>
          <p:cNvSpPr txBox="1"/>
          <p:nvPr/>
        </p:nvSpPr>
        <p:spPr>
          <a:xfrm>
            <a:off x="3772676" y="2196704"/>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'B</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'C</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1" name="object 21"/>
          <p:cNvSpPr txBox="1"/>
          <p:nvPr/>
        </p:nvSpPr>
        <p:spPr>
          <a:xfrm>
            <a:off x="4847902"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'D</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2" name="object 22"/>
          <p:cNvSpPr txBox="1"/>
          <p:nvPr/>
        </p:nvSpPr>
        <p:spPr>
          <a:xfrm>
            <a:off x="5385513"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'E</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3" name="object 23"/>
          <p:cNvSpPr txBox="1"/>
          <p:nvPr/>
        </p:nvSpPr>
        <p:spPr>
          <a:xfrm>
            <a:off x="5923127" y="2196704"/>
            <a:ext cx="1523405" cy="216341"/>
          </a:xfrm>
          <a:prstGeom prst="rect">
            <a:avLst/>
          </a:prstGeom>
        </p:spPr>
        <p:txBody>
          <a:bodyPr vert="horz" wrap="square" lIns="0" tIns="0" rIns="0" bIns="0" rtlCol="0">
            <a:spAutoFit/>
          </a:bodyPr>
          <a:lstStyle/>
          <a:p>
            <a:pPr marL="8929">
              <a:tabLst>
                <a:tab pos="546477" algn="l"/>
                <a:tab pos="1084026" algn="l"/>
              </a:tabLst>
            </a:pPr>
            <a:r>
              <a:rPr sz="1406" dirty="0">
                <a:solidFill>
                  <a:srgbClr val="7C976C"/>
                </a:solidFill>
                <a:latin typeface="Menlo"/>
                <a:cs typeface="Menlo"/>
              </a:rPr>
              <a:t>'F</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'G</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'H</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4" name="object 24"/>
          <p:cNvSpPr txBox="1"/>
          <p:nvPr/>
        </p:nvSpPr>
        <p:spPr>
          <a:xfrm>
            <a:off x="7535965"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'I</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5" name="object 25"/>
          <p:cNvSpPr txBox="1"/>
          <p:nvPr/>
        </p:nvSpPr>
        <p:spPr>
          <a:xfrm>
            <a:off x="8073576"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'J</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6" name="object 26"/>
          <p:cNvSpPr txBox="1"/>
          <p:nvPr/>
        </p:nvSpPr>
        <p:spPr>
          <a:xfrm>
            <a:off x="8611191" y="2196704"/>
            <a:ext cx="555873"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'K</a:t>
            </a:r>
            <a:r>
              <a:rPr sz="1406" spc="-4" dirty="0">
                <a:solidFill>
                  <a:srgbClr val="7C976C"/>
                </a:solidFill>
                <a:latin typeface="Menlo"/>
                <a:cs typeface="Menlo"/>
              </a:rPr>
              <a:t>'</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7" name="object 27"/>
          <p:cNvSpPr txBox="1"/>
          <p:nvPr/>
        </p:nvSpPr>
        <p:spPr>
          <a:xfrm>
            <a:off x="3880200"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5</a:t>
            </a:r>
            <a:r>
              <a:rPr sz="1406" dirty="0">
                <a:solidFill>
                  <a:srgbClr val="D78B40"/>
                </a:solidFill>
                <a:latin typeface="Menlo"/>
                <a:cs typeface="Menlo"/>
              </a:rPr>
              <a:t>,	</a:t>
            </a:r>
            <a:r>
              <a:rPr sz="1406" dirty="0">
                <a:solidFill>
                  <a:srgbClr val="7AA8C7"/>
                </a:solidFill>
                <a:latin typeface="Menlo"/>
                <a:cs typeface="Menlo"/>
              </a:rPr>
              <a:t>6</a:t>
            </a:r>
            <a:r>
              <a:rPr sz="1406" dirty="0">
                <a:solidFill>
                  <a:srgbClr val="D78B40"/>
                </a:solidFill>
                <a:latin typeface="Menlo"/>
                <a:cs typeface="Menlo"/>
              </a:rPr>
              <a:t>,</a:t>
            </a:r>
            <a:endParaRPr sz="1406" dirty="0">
              <a:latin typeface="Menlo"/>
              <a:cs typeface="Menlo"/>
            </a:endParaRPr>
          </a:p>
        </p:txBody>
      </p:sp>
      <p:sp>
        <p:nvSpPr>
          <p:cNvPr id="28" name="object 28"/>
          <p:cNvSpPr txBox="1"/>
          <p:nvPr/>
        </p:nvSpPr>
        <p:spPr>
          <a:xfrm>
            <a:off x="4847903"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7</a:t>
            </a:r>
            <a:r>
              <a:rPr sz="1406" dirty="0">
                <a:solidFill>
                  <a:srgbClr val="D78B40"/>
                </a:solidFill>
                <a:latin typeface="Menlo"/>
                <a:cs typeface="Menlo"/>
              </a:rPr>
              <a:t>,	</a:t>
            </a:r>
            <a:r>
              <a:rPr sz="1406"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9</a:t>
            </a:r>
            <a:r>
              <a:rPr sz="1406" dirty="0">
                <a:solidFill>
                  <a:srgbClr val="D78B40"/>
                </a:solidFill>
                <a:latin typeface="Menlo"/>
                <a:cs typeface="Menlo"/>
              </a:rPr>
              <a:t>,</a:t>
            </a:r>
            <a:endParaRPr sz="1406">
              <a:latin typeface="Menlo"/>
              <a:cs typeface="Menlo"/>
            </a:endParaRPr>
          </a:p>
        </p:txBody>
      </p:sp>
      <p:sp>
        <p:nvSpPr>
          <p:cNvPr id="29" name="object 29"/>
          <p:cNvSpPr txBox="1"/>
          <p:nvPr/>
        </p:nvSpPr>
        <p:spPr>
          <a:xfrm>
            <a:off x="5815606" y="241101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0</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12</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3</a:t>
            </a:r>
            <a:r>
              <a:rPr sz="1406" dirty="0">
                <a:solidFill>
                  <a:srgbClr val="D78B40"/>
                </a:solidFill>
                <a:latin typeface="Menlo"/>
                <a:cs typeface="Menlo"/>
              </a:rPr>
              <a:t>,</a:t>
            </a:r>
            <a:endParaRPr sz="1406">
              <a:latin typeface="Menlo"/>
              <a:cs typeface="Menlo"/>
            </a:endParaRPr>
          </a:p>
        </p:txBody>
      </p:sp>
      <p:sp>
        <p:nvSpPr>
          <p:cNvPr id="30" name="object 30"/>
          <p:cNvSpPr txBox="1"/>
          <p:nvPr/>
        </p:nvSpPr>
        <p:spPr>
          <a:xfrm>
            <a:off x="7535965" y="2411017"/>
            <a:ext cx="770632" cy="216341"/>
          </a:xfrm>
          <a:prstGeom prst="rect">
            <a:avLst/>
          </a:prstGeom>
        </p:spPr>
        <p:txBody>
          <a:bodyPr vert="horz" wrap="square" lIns="0" tIns="0" rIns="0" bIns="0" rtlCol="0">
            <a:spAutoFit/>
          </a:bodyPr>
          <a:lstStyle/>
          <a:p>
            <a:pPr marL="8929">
              <a:tabLst>
                <a:tab pos="438879" algn="l"/>
              </a:tabLst>
            </a:pPr>
            <a:r>
              <a:rPr sz="1406" dirty="0">
                <a:solidFill>
                  <a:srgbClr val="7AA8C7"/>
                </a:solidFill>
                <a:latin typeface="Menlo"/>
                <a:cs typeface="Menlo"/>
              </a:rPr>
              <a:t>1</a:t>
            </a:r>
            <a:r>
              <a:rPr sz="1406" spc="-4"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15</a:t>
            </a:r>
            <a:r>
              <a:rPr sz="1406" dirty="0">
                <a:solidFill>
                  <a:srgbClr val="D78B40"/>
                </a:solidFill>
                <a:latin typeface="Menlo"/>
                <a:cs typeface="Menlo"/>
              </a:rPr>
              <a:t>,</a:t>
            </a:r>
            <a:endParaRPr sz="1406">
              <a:latin typeface="Menlo"/>
              <a:cs typeface="Menlo"/>
            </a:endParaRPr>
          </a:p>
        </p:txBody>
      </p:sp>
      <p:sp>
        <p:nvSpPr>
          <p:cNvPr id="31" name="object 31"/>
          <p:cNvSpPr txBox="1"/>
          <p:nvPr/>
        </p:nvSpPr>
        <p:spPr>
          <a:xfrm>
            <a:off x="8396144" y="2411017"/>
            <a:ext cx="770632" cy="216341"/>
          </a:xfrm>
          <a:prstGeom prst="rect">
            <a:avLst/>
          </a:prstGeom>
        </p:spPr>
        <p:txBody>
          <a:bodyPr vert="horz" wrap="square" lIns="0" tIns="0" rIns="0" bIns="0" rtlCol="0">
            <a:spAutoFit/>
          </a:bodyPr>
          <a:lstStyle/>
          <a:p>
            <a:pPr marL="8929">
              <a:tabLst>
                <a:tab pos="438879" algn="l"/>
              </a:tabLst>
            </a:pPr>
            <a:r>
              <a:rPr sz="1406" dirty="0">
                <a:solidFill>
                  <a:srgbClr val="7AA8C7"/>
                </a:solidFill>
                <a:latin typeface="Menlo"/>
                <a:cs typeface="Menlo"/>
              </a:rPr>
              <a:t>1</a:t>
            </a:r>
            <a:r>
              <a:rPr sz="1406" spc="-4" dirty="0">
                <a:solidFill>
                  <a:srgbClr val="7AA8C7"/>
                </a:solidFill>
                <a:latin typeface="Menlo"/>
                <a:cs typeface="Menlo"/>
              </a:rPr>
              <a:t>6</a:t>
            </a:r>
            <a:r>
              <a:rPr sz="1406" dirty="0">
                <a:solidFill>
                  <a:srgbClr val="D78B40"/>
                </a:solidFill>
                <a:latin typeface="Menlo"/>
                <a:cs typeface="Menlo"/>
              </a:rPr>
              <a:t>,	</a:t>
            </a:r>
            <a:r>
              <a:rPr sz="1406" dirty="0">
                <a:solidFill>
                  <a:srgbClr val="7AA8C7"/>
                </a:solidFill>
                <a:latin typeface="Menlo"/>
                <a:cs typeface="Menlo"/>
              </a:rPr>
              <a:t>17</a:t>
            </a:r>
            <a:r>
              <a:rPr sz="1406" dirty="0">
                <a:solidFill>
                  <a:srgbClr val="D78B40"/>
                </a:solidFill>
                <a:latin typeface="Menlo"/>
                <a:cs typeface="Menlo"/>
              </a:rPr>
              <a:t>,</a:t>
            </a:r>
            <a:endParaRPr sz="1406">
              <a:latin typeface="Menlo"/>
              <a:cs typeface="Menlo"/>
            </a:endParaRPr>
          </a:p>
        </p:txBody>
      </p:sp>
      <p:sp>
        <p:nvSpPr>
          <p:cNvPr id="32" name="object 32"/>
          <p:cNvSpPr txBox="1"/>
          <p:nvPr/>
        </p:nvSpPr>
        <p:spPr>
          <a:xfrm>
            <a:off x="9256325" y="2411017"/>
            <a:ext cx="1308199" cy="216341"/>
          </a:xfrm>
          <a:prstGeom prst="rect">
            <a:avLst/>
          </a:prstGeom>
        </p:spPr>
        <p:txBody>
          <a:bodyPr vert="horz" wrap="square" lIns="0" tIns="0" rIns="0" bIns="0" rtlCol="0">
            <a:spAutoFit/>
          </a:bodyPr>
          <a:lstStyle/>
          <a:p>
            <a:pPr marL="8929">
              <a:tabLst>
                <a:tab pos="438879" algn="l"/>
                <a:tab pos="868828" algn="l"/>
              </a:tabLst>
            </a:pPr>
            <a:r>
              <a:rPr sz="1406" dirty="0">
                <a:solidFill>
                  <a:srgbClr val="7AA8C7"/>
                </a:solidFill>
                <a:latin typeface="Menlo"/>
                <a:cs typeface="Menlo"/>
              </a:rPr>
              <a:t>1</a:t>
            </a:r>
            <a:r>
              <a:rPr sz="1406" spc="-4"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9</a:t>
            </a:r>
            <a:r>
              <a:rPr sz="1406" dirty="0">
                <a:solidFill>
                  <a:srgbClr val="D78B40"/>
                </a:solidFill>
                <a:latin typeface="Menlo"/>
                <a:cs typeface="Menlo"/>
              </a:rPr>
              <a:t>,	</a:t>
            </a:r>
            <a:r>
              <a:rPr sz="1406" dirty="0">
                <a:solidFill>
                  <a:srgbClr val="7AA8C7"/>
                </a:solidFill>
                <a:latin typeface="Menlo"/>
                <a:cs typeface="Menlo"/>
              </a:rPr>
              <a:t>20</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33" name="object 33"/>
          <p:cNvSpPr txBox="1"/>
          <p:nvPr/>
        </p:nvSpPr>
        <p:spPr>
          <a:xfrm>
            <a:off x="1622228" y="2411017"/>
            <a:ext cx="2168575" cy="870751"/>
          </a:xfrm>
          <a:prstGeom prst="rect">
            <a:avLst/>
          </a:prstGeom>
        </p:spPr>
        <p:txBody>
          <a:bodyPr vert="horz" wrap="square" lIns="0" tIns="0" rIns="0" bIns="0" rtlCol="0">
            <a:spAutoFit/>
          </a:bodyPr>
          <a:lstStyle/>
          <a:p>
            <a:pPr marL="8929" marR="3572">
              <a:tabLst>
                <a:tab pos="438879" algn="l"/>
                <a:tab pos="1621574" algn="l"/>
                <a:tab pos="1943924" algn="l"/>
              </a:tabLst>
            </a:pPr>
            <a:r>
              <a:rPr sz="1406" b="1" dirty="0">
                <a:solidFill>
                  <a:srgbClr val="D78B40"/>
                </a:solidFill>
                <a:latin typeface="Menlo"/>
                <a:cs typeface="Menlo"/>
              </a:rPr>
              <a:t>let	</a:t>
            </a:r>
            <a:r>
              <a:rPr sz="1406" dirty="0">
                <a:solidFill>
                  <a:srgbClr val="B7C4D1"/>
                </a:solidFill>
                <a:latin typeface="Menlo"/>
                <a:cs typeface="Menlo"/>
              </a:rPr>
              <a:t>nums = </a:t>
            </a: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a:t>
            </a:r>
            <a:r>
              <a:rPr sz="1406" spc="-4" dirty="0">
                <a:solidFill>
                  <a:srgbClr val="D78B40"/>
                </a:solidFill>
                <a:latin typeface="Menlo"/>
                <a:cs typeface="Menlo"/>
              </a:rPr>
              <a:t>;</a:t>
            </a:r>
            <a:endParaRPr sz="1406" dirty="0">
              <a:latin typeface="Menlo"/>
              <a:cs typeface="Menlo"/>
            </a:endParaRPr>
          </a:p>
          <a:p>
            <a:pPr>
              <a:spcBef>
                <a:spcPts val="28"/>
              </a:spcBef>
            </a:pPr>
            <a:endParaRPr sz="1441" dirty="0">
              <a:latin typeface="Times New Roman"/>
              <a:cs typeface="Times New Roman"/>
            </a:endParaRPr>
          </a:p>
          <a:p>
            <a:pPr marL="8929"/>
            <a:r>
              <a:rPr sz="1406" dirty="0">
                <a:solidFill>
                  <a:srgbClr val="929292"/>
                </a:solidFill>
                <a:latin typeface="Menlo"/>
                <a:cs typeface="Menlo"/>
              </a:rPr>
              <a:t>// map iterates</a:t>
            </a:r>
            <a:r>
              <a:rPr sz="1406" spc="-70" dirty="0">
                <a:solidFill>
                  <a:srgbClr val="929292"/>
                </a:solidFill>
                <a:latin typeface="Menlo"/>
                <a:cs typeface="Menlo"/>
              </a:rPr>
              <a:t> </a:t>
            </a:r>
            <a:r>
              <a:rPr sz="1406" dirty="0">
                <a:solidFill>
                  <a:srgbClr val="929292"/>
                </a:solidFill>
                <a:latin typeface="Menlo"/>
                <a:cs typeface="Menlo"/>
              </a:rPr>
              <a:t>over</a:t>
            </a:r>
            <a:endParaRPr sz="1406" dirty="0">
              <a:latin typeface="Menlo"/>
              <a:cs typeface="Menlo"/>
            </a:endParaRPr>
          </a:p>
        </p:txBody>
      </p:sp>
      <p:sp>
        <p:nvSpPr>
          <p:cNvPr id="34" name="object 34"/>
          <p:cNvSpPr txBox="1"/>
          <p:nvPr/>
        </p:nvSpPr>
        <p:spPr>
          <a:xfrm>
            <a:off x="3880385" y="3053954"/>
            <a:ext cx="663029"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all</a:t>
            </a:r>
            <a:r>
              <a:rPr sz="1406" spc="-70" dirty="0">
                <a:solidFill>
                  <a:srgbClr val="929292"/>
                </a:solidFill>
                <a:latin typeface="Menlo"/>
                <a:cs typeface="Menlo"/>
              </a:rPr>
              <a:t> </a:t>
            </a:r>
            <a:r>
              <a:rPr sz="1406" dirty="0">
                <a:solidFill>
                  <a:srgbClr val="929292"/>
                </a:solidFill>
                <a:latin typeface="Menlo"/>
                <a:cs typeface="Menlo"/>
              </a:rPr>
              <a:t>of</a:t>
            </a:r>
            <a:endParaRPr sz="1406">
              <a:latin typeface="Menlo"/>
              <a:cs typeface="Menlo"/>
            </a:endParaRPr>
          </a:p>
        </p:txBody>
      </p:sp>
      <p:sp>
        <p:nvSpPr>
          <p:cNvPr id="35" name="object 35"/>
          <p:cNvSpPr txBox="1"/>
          <p:nvPr/>
        </p:nvSpPr>
        <p:spPr>
          <a:xfrm>
            <a:off x="4633104" y="3053954"/>
            <a:ext cx="1308199"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elements</a:t>
            </a:r>
            <a:endParaRPr sz="1406" dirty="0">
              <a:latin typeface="Menlo"/>
              <a:cs typeface="Menlo"/>
            </a:endParaRPr>
          </a:p>
        </p:txBody>
      </p:sp>
      <p:sp>
        <p:nvSpPr>
          <p:cNvPr id="36" name="object 36"/>
          <p:cNvSpPr txBox="1"/>
          <p:nvPr/>
        </p:nvSpPr>
        <p:spPr>
          <a:xfrm>
            <a:off x="6031010" y="3053954"/>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and</a:t>
            </a:r>
            <a:r>
              <a:rPr sz="1406" spc="-70" dirty="0">
                <a:solidFill>
                  <a:srgbClr val="929292"/>
                </a:solidFill>
                <a:latin typeface="Menlo"/>
                <a:cs typeface="Menlo"/>
              </a:rPr>
              <a:t> </a:t>
            </a:r>
            <a:r>
              <a:rPr sz="1406" dirty="0">
                <a:solidFill>
                  <a:srgbClr val="929292"/>
                </a:solidFill>
                <a:latin typeface="Menlo"/>
                <a:cs typeface="Menlo"/>
              </a:rPr>
              <a:t>returns</a:t>
            </a:r>
            <a:endParaRPr sz="1406">
              <a:latin typeface="Menlo"/>
              <a:cs typeface="Menlo"/>
            </a:endParaRPr>
          </a:p>
        </p:txBody>
      </p:sp>
      <p:sp>
        <p:nvSpPr>
          <p:cNvPr id="37" name="object 37"/>
          <p:cNvSpPr txBox="1"/>
          <p:nvPr/>
        </p:nvSpPr>
        <p:spPr>
          <a:xfrm>
            <a:off x="7321386" y="3053954"/>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 new</a:t>
            </a:r>
            <a:r>
              <a:rPr sz="1406" spc="-70" dirty="0">
                <a:solidFill>
                  <a:srgbClr val="929292"/>
                </a:solidFill>
                <a:latin typeface="Menlo"/>
                <a:cs typeface="Menlo"/>
              </a:rPr>
              <a:t> </a:t>
            </a:r>
            <a:r>
              <a:rPr sz="1406" dirty="0">
                <a:solidFill>
                  <a:srgbClr val="929292"/>
                </a:solidFill>
                <a:latin typeface="Menlo"/>
                <a:cs typeface="Menlo"/>
              </a:rPr>
              <a:t>array</a:t>
            </a:r>
            <a:endParaRPr sz="1406">
              <a:latin typeface="Menlo"/>
              <a:cs typeface="Menlo"/>
            </a:endParaRPr>
          </a:p>
        </p:txBody>
      </p:sp>
      <p:sp>
        <p:nvSpPr>
          <p:cNvPr id="38" name="object 38"/>
          <p:cNvSpPr txBox="1"/>
          <p:nvPr/>
        </p:nvSpPr>
        <p:spPr>
          <a:xfrm>
            <a:off x="8611761" y="3053954"/>
            <a:ext cx="44827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with</a:t>
            </a:r>
            <a:endParaRPr sz="1406">
              <a:latin typeface="Menlo"/>
              <a:cs typeface="Menlo"/>
            </a:endParaRPr>
          </a:p>
        </p:txBody>
      </p:sp>
      <p:sp>
        <p:nvSpPr>
          <p:cNvPr id="39" name="object 39"/>
          <p:cNvSpPr txBox="1"/>
          <p:nvPr/>
        </p:nvSpPr>
        <p:spPr>
          <a:xfrm>
            <a:off x="9149419" y="3053954"/>
            <a:ext cx="87823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same</a:t>
            </a:r>
            <a:endParaRPr sz="1406">
              <a:latin typeface="Menlo"/>
              <a:cs typeface="Menlo"/>
            </a:endParaRPr>
          </a:p>
        </p:txBody>
      </p:sp>
      <p:sp>
        <p:nvSpPr>
          <p:cNvPr id="40" name="object 40"/>
          <p:cNvSpPr txBox="1"/>
          <p:nvPr/>
        </p:nvSpPr>
        <p:spPr>
          <a:xfrm>
            <a:off x="4632927" y="3482579"/>
            <a:ext cx="141580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=&gt; elem *</a:t>
            </a:r>
            <a:r>
              <a:rPr sz="1406" spc="-74" dirty="0">
                <a:solidFill>
                  <a:srgbClr val="B7C4D1"/>
                </a:solidFill>
                <a:latin typeface="Menlo"/>
                <a:cs typeface="Menlo"/>
              </a:rPr>
              <a:t> </a:t>
            </a:r>
            <a:r>
              <a:rPr sz="1406" dirty="0">
                <a:solidFill>
                  <a:srgbClr val="7AA8C7"/>
                </a:solidFill>
                <a:latin typeface="Menlo"/>
                <a:cs typeface="Menlo"/>
              </a:rPr>
              <a:t>2</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41" name="object 41"/>
          <p:cNvSpPr txBox="1"/>
          <p:nvPr/>
        </p:nvSpPr>
        <p:spPr>
          <a:xfrm>
            <a:off x="1622227" y="3268266"/>
            <a:ext cx="2921347" cy="649024"/>
          </a:xfrm>
          <a:prstGeom prst="rect">
            <a:avLst/>
          </a:prstGeom>
        </p:spPr>
        <p:txBody>
          <a:bodyPr vert="horz" wrap="square" lIns="0" tIns="0" rIns="0" bIns="0" rtlCol="0">
            <a:spAutoFit/>
          </a:bodyPr>
          <a:lstStyle/>
          <a:p>
            <a:pPr marL="8929"/>
            <a:r>
              <a:rPr sz="1406" dirty="0">
                <a:solidFill>
                  <a:srgbClr val="929292"/>
                </a:solidFill>
                <a:latin typeface="Menlo"/>
                <a:cs typeface="Menlo"/>
              </a:rPr>
              <a:t>// number of</a:t>
            </a:r>
            <a:r>
              <a:rPr sz="1406" spc="-70" dirty="0">
                <a:solidFill>
                  <a:srgbClr val="929292"/>
                </a:solidFill>
                <a:latin typeface="Menlo"/>
                <a:cs typeface="Menlo"/>
              </a:rPr>
              <a:t> </a:t>
            </a:r>
            <a:r>
              <a:rPr sz="1406" dirty="0">
                <a:solidFill>
                  <a:srgbClr val="929292"/>
                </a:solidFill>
                <a:latin typeface="Menlo"/>
                <a:cs typeface="Menlo"/>
              </a:rPr>
              <a:t>elements</a:t>
            </a:r>
            <a:endParaRPr sz="1406" dirty="0">
              <a:latin typeface="Menlo"/>
              <a:cs typeface="Menlo"/>
            </a:endParaRPr>
          </a:p>
          <a:p>
            <a:pPr marL="8929" marR="3572">
              <a:tabLst>
                <a:tab pos="438879" algn="l"/>
              </a:tabLst>
            </a:pPr>
            <a:r>
              <a:rPr sz="1406" b="1" dirty="0">
                <a:solidFill>
                  <a:srgbClr val="D78B40"/>
                </a:solidFill>
                <a:latin typeface="Menlo"/>
                <a:cs typeface="Menlo"/>
              </a:rPr>
              <a:t>let	</a:t>
            </a:r>
            <a:r>
              <a:rPr sz="1406" dirty="0">
                <a:solidFill>
                  <a:srgbClr val="B7C4D1"/>
                </a:solidFill>
                <a:latin typeface="Menlo"/>
                <a:cs typeface="Menlo"/>
              </a:rPr>
              <a:t>nums2</a:t>
            </a:r>
            <a:r>
              <a:rPr sz="1406" spc="-14" dirty="0">
                <a:solidFill>
                  <a:srgbClr val="B7C4D1"/>
                </a:solidFill>
                <a:latin typeface="Menlo"/>
                <a:cs typeface="Menlo"/>
              </a:rPr>
              <a:t> </a:t>
            </a:r>
            <a:r>
              <a:rPr sz="1406" dirty="0">
                <a:solidFill>
                  <a:srgbClr val="B7C4D1"/>
                </a:solidFill>
                <a:latin typeface="Menlo"/>
                <a:cs typeface="Menlo"/>
              </a:rPr>
              <a:t>=</a:t>
            </a:r>
            <a:r>
              <a:rPr sz="1406" spc="-14" dirty="0">
                <a:solidFill>
                  <a:srgbClr val="B7C4D1"/>
                </a:solidFill>
                <a:latin typeface="Menlo"/>
                <a:cs typeface="Menlo"/>
              </a:rPr>
              <a:t> </a:t>
            </a:r>
            <a:r>
              <a:rPr sz="1406" spc="-4" dirty="0">
                <a:solidFill>
                  <a:srgbClr val="B7C4D1"/>
                </a:solidFill>
                <a:latin typeface="Menlo"/>
                <a:cs typeface="Menlo"/>
              </a:rPr>
              <a:t>nums.</a:t>
            </a:r>
            <a:r>
              <a:rPr sz="1406" spc="-4" dirty="0">
                <a:solidFill>
                  <a:srgbClr val="FFD080"/>
                </a:solidFill>
                <a:latin typeface="Menlo"/>
                <a:cs typeface="Menlo"/>
              </a:rPr>
              <a:t>map</a:t>
            </a:r>
            <a:r>
              <a:rPr sz="1406" spc="-4" dirty="0">
                <a:solidFill>
                  <a:srgbClr val="B7C4D1"/>
                </a:solidFill>
                <a:latin typeface="Menlo"/>
                <a:cs typeface="Menlo"/>
              </a:rPr>
              <a:t>((elem) </a:t>
            </a:r>
            <a:r>
              <a:rPr sz="1406" dirty="0">
                <a:solidFill>
                  <a:srgbClr val="B7C4D1"/>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(nums2)</a:t>
            </a:r>
            <a:r>
              <a:rPr sz="1406" spc="-4" dirty="0">
                <a:solidFill>
                  <a:srgbClr val="D78B40"/>
                </a:solidFill>
                <a:latin typeface="Menlo"/>
                <a:cs typeface="Menlo"/>
              </a:rPr>
              <a:t>;</a:t>
            </a:r>
            <a:endParaRPr sz="1406" dirty="0">
              <a:latin typeface="Menlo"/>
              <a:cs typeface="Menlo"/>
            </a:endParaRPr>
          </a:p>
        </p:txBody>
      </p:sp>
      <p:sp>
        <p:nvSpPr>
          <p:cNvPr id="2" name="Title 1"/>
          <p:cNvSpPr>
            <a:spLocks noGrp="1"/>
          </p:cNvSpPr>
          <p:nvPr>
            <p:ph type="title"/>
          </p:nvPr>
        </p:nvSpPr>
        <p:spPr>
          <a:xfrm>
            <a:off x="1394066" y="750501"/>
            <a:ext cx="9524482" cy="677841"/>
          </a:xfrm>
        </p:spPr>
        <p:txBody>
          <a:bodyPr>
            <a:normAutofit fontScale="90000"/>
          </a:bodyPr>
          <a:lstStyle/>
          <a:p>
            <a:r>
              <a:rPr lang="en-US" dirty="0" smtClean="0"/>
              <a:t>MAP</a:t>
            </a:r>
            <a:endParaRPr lang="en-US" dirty="0"/>
          </a:p>
        </p:txBody>
      </p:sp>
    </p:spTree>
    <p:extLst>
      <p:ext uri="{BB962C8B-B14F-4D97-AF65-F5344CB8AC3E}">
        <p14:creationId xmlns:p14="http://schemas.microsoft.com/office/powerpoint/2010/main" val="15807009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93633" y="1954326"/>
            <a:ext cx="9005143" cy="2214563"/>
          </a:xfrm>
          <a:custGeom>
            <a:avLst/>
            <a:gdLst/>
            <a:ahLst/>
            <a:cxnLst/>
            <a:rect l="l" t="t" r="r" b="b"/>
            <a:pathLst>
              <a:path w="12807315" h="3149600">
                <a:moveTo>
                  <a:pt x="0" y="0"/>
                </a:moveTo>
                <a:lnTo>
                  <a:pt x="12806732" y="0"/>
                </a:lnTo>
                <a:lnTo>
                  <a:pt x="12806732" y="3149600"/>
                </a:lnTo>
                <a:lnTo>
                  <a:pt x="0" y="3149600"/>
                </a:lnTo>
                <a:lnTo>
                  <a:pt x="0" y="0"/>
                </a:lnTo>
                <a:close/>
              </a:path>
            </a:pathLst>
          </a:custGeom>
          <a:solidFill>
            <a:srgbClr val="36393E"/>
          </a:solidFill>
        </p:spPr>
        <p:txBody>
          <a:bodyPr wrap="square" lIns="0" tIns="0" rIns="0" bIns="0" rtlCol="0"/>
          <a:lstStyle/>
          <a:p>
            <a:endParaRPr sz="1687"/>
          </a:p>
        </p:txBody>
      </p:sp>
      <p:sp>
        <p:nvSpPr>
          <p:cNvPr id="5" name="object 5"/>
          <p:cNvSpPr/>
          <p:nvPr/>
        </p:nvSpPr>
        <p:spPr>
          <a:xfrm>
            <a:off x="1629351" y="1990045"/>
            <a:ext cx="5698927" cy="214313"/>
          </a:xfrm>
          <a:custGeom>
            <a:avLst/>
            <a:gdLst/>
            <a:ahLst/>
            <a:cxnLst/>
            <a:rect l="l" t="t" r="r" b="b"/>
            <a:pathLst>
              <a:path w="8105140" h="304800">
                <a:moveTo>
                  <a:pt x="0" y="0"/>
                </a:moveTo>
                <a:lnTo>
                  <a:pt x="8104807" y="0"/>
                </a:lnTo>
                <a:lnTo>
                  <a:pt x="8104807" y="304800"/>
                </a:lnTo>
                <a:lnTo>
                  <a:pt x="0" y="3048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1629350" y="2204357"/>
            <a:ext cx="7526834" cy="214313"/>
          </a:xfrm>
          <a:custGeom>
            <a:avLst/>
            <a:gdLst/>
            <a:ahLst/>
            <a:cxnLst/>
            <a:rect l="l" t="t" r="r" b="b"/>
            <a:pathLst>
              <a:path w="10704830" h="304800">
                <a:moveTo>
                  <a:pt x="0" y="0"/>
                </a:moveTo>
                <a:lnTo>
                  <a:pt x="10704463" y="0"/>
                </a:lnTo>
                <a:lnTo>
                  <a:pt x="10704463" y="304800"/>
                </a:lnTo>
                <a:lnTo>
                  <a:pt x="0" y="3048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1629351" y="2418669"/>
            <a:ext cx="8924776" cy="214313"/>
          </a:xfrm>
          <a:custGeom>
            <a:avLst/>
            <a:gdLst/>
            <a:ahLst/>
            <a:cxnLst/>
            <a:rect l="l" t="t" r="r" b="b"/>
            <a:pathLst>
              <a:path w="12693015" h="304800">
                <a:moveTo>
                  <a:pt x="0" y="0"/>
                </a:moveTo>
                <a:lnTo>
                  <a:pt x="12692432" y="0"/>
                </a:lnTo>
                <a:lnTo>
                  <a:pt x="12692432" y="304800"/>
                </a:lnTo>
                <a:lnTo>
                  <a:pt x="0" y="3048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1629351" y="2632982"/>
            <a:ext cx="1935510" cy="214313"/>
          </a:xfrm>
          <a:custGeom>
            <a:avLst/>
            <a:gdLst/>
            <a:ahLst/>
            <a:cxnLst/>
            <a:rect l="l" t="t" r="r" b="b"/>
            <a:pathLst>
              <a:path w="2752725" h="304800">
                <a:moveTo>
                  <a:pt x="0" y="0"/>
                </a:moveTo>
                <a:lnTo>
                  <a:pt x="2752576" y="0"/>
                </a:lnTo>
                <a:lnTo>
                  <a:pt x="2752576" y="304800"/>
                </a:lnTo>
                <a:lnTo>
                  <a:pt x="0" y="3048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1629352" y="3061607"/>
            <a:ext cx="8709571" cy="214313"/>
          </a:xfrm>
          <a:custGeom>
            <a:avLst/>
            <a:gdLst/>
            <a:ahLst/>
            <a:cxnLst/>
            <a:rect l="l" t="t" r="r" b="b"/>
            <a:pathLst>
              <a:path w="12386945" h="304800">
                <a:moveTo>
                  <a:pt x="0" y="0"/>
                </a:moveTo>
                <a:lnTo>
                  <a:pt x="12386592" y="0"/>
                </a:lnTo>
                <a:lnTo>
                  <a:pt x="12386592" y="304800"/>
                </a:lnTo>
                <a:lnTo>
                  <a:pt x="0" y="3048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1629351" y="3275919"/>
            <a:ext cx="2258318" cy="214313"/>
          </a:xfrm>
          <a:custGeom>
            <a:avLst/>
            <a:gdLst/>
            <a:ahLst/>
            <a:cxnLst/>
            <a:rect l="l" t="t" r="r" b="b"/>
            <a:pathLst>
              <a:path w="3211829" h="304800">
                <a:moveTo>
                  <a:pt x="0" y="0"/>
                </a:moveTo>
                <a:lnTo>
                  <a:pt x="3211338" y="0"/>
                </a:lnTo>
                <a:lnTo>
                  <a:pt x="3211338" y="304800"/>
                </a:lnTo>
                <a:lnTo>
                  <a:pt x="0" y="3048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1629352" y="3490232"/>
            <a:ext cx="5161359" cy="214313"/>
          </a:xfrm>
          <a:custGeom>
            <a:avLst/>
            <a:gdLst/>
            <a:ahLst/>
            <a:cxnLst/>
            <a:rect l="l" t="t" r="r" b="b"/>
            <a:pathLst>
              <a:path w="7340600" h="304800">
                <a:moveTo>
                  <a:pt x="0" y="0"/>
                </a:moveTo>
                <a:lnTo>
                  <a:pt x="7340202" y="0"/>
                </a:lnTo>
                <a:lnTo>
                  <a:pt x="7340202" y="304800"/>
                </a:lnTo>
                <a:lnTo>
                  <a:pt x="0" y="3048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1629352" y="3704544"/>
            <a:ext cx="2150715" cy="214313"/>
          </a:xfrm>
          <a:custGeom>
            <a:avLst/>
            <a:gdLst/>
            <a:ahLst/>
            <a:cxnLst/>
            <a:rect l="l" t="t" r="r" b="b"/>
            <a:pathLst>
              <a:path w="3058795" h="304800">
                <a:moveTo>
                  <a:pt x="0" y="0"/>
                </a:moveTo>
                <a:lnTo>
                  <a:pt x="3058418" y="0"/>
                </a:lnTo>
                <a:lnTo>
                  <a:pt x="3058418" y="304800"/>
                </a:lnTo>
                <a:lnTo>
                  <a:pt x="0" y="304800"/>
                </a:lnTo>
                <a:lnTo>
                  <a:pt x="0" y="0"/>
                </a:lnTo>
                <a:close/>
              </a:path>
            </a:pathLst>
          </a:custGeom>
          <a:solidFill>
            <a:srgbClr val="393939"/>
          </a:solidFill>
        </p:spPr>
        <p:txBody>
          <a:bodyPr wrap="square" lIns="0" tIns="0" rIns="0" bIns="0" rtlCol="0"/>
          <a:lstStyle/>
          <a:p>
            <a:endParaRPr sz="1687"/>
          </a:p>
        </p:txBody>
      </p:sp>
      <p:sp>
        <p:nvSpPr>
          <p:cNvPr id="13" name="object 13"/>
          <p:cNvSpPr txBox="1"/>
          <p:nvPr/>
        </p:nvSpPr>
        <p:spPr>
          <a:xfrm>
            <a:off x="1622227" y="1982392"/>
            <a:ext cx="1093440"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junk</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14" name="object 14"/>
          <p:cNvSpPr txBox="1"/>
          <p:nvPr/>
        </p:nvSpPr>
        <p:spPr>
          <a:xfrm>
            <a:off x="2805037" y="1982392"/>
            <a:ext cx="1308199" cy="216341"/>
          </a:xfrm>
          <a:prstGeom prst="rect">
            <a:avLst/>
          </a:prstGeom>
        </p:spPr>
        <p:txBody>
          <a:bodyPr vert="horz" wrap="square" lIns="0" tIns="0" rIns="0" bIns="0" rtlCol="0">
            <a:spAutoFit/>
          </a:bodyPr>
          <a:lstStyle/>
          <a:p>
            <a:pPr marL="8929">
              <a:tabLst>
                <a:tab pos="438879" algn="l"/>
                <a:tab pos="761229" algn="l"/>
                <a:tab pos="1083579" algn="l"/>
              </a:tabLst>
            </a:pP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dirty="0">
                <a:solidFill>
                  <a:srgbClr val="7AA8C7"/>
                </a:solidFill>
                <a:latin typeface="Menlo"/>
                <a:cs typeface="Menlo"/>
              </a:rPr>
              <a:t>4</a:t>
            </a:r>
            <a:r>
              <a:rPr sz="1406" dirty="0">
                <a:solidFill>
                  <a:srgbClr val="D78B40"/>
                </a:solidFill>
                <a:latin typeface="Menlo"/>
                <a:cs typeface="Menlo"/>
              </a:rPr>
              <a:t>,</a:t>
            </a:r>
            <a:endParaRPr sz="1406">
              <a:latin typeface="Menlo"/>
              <a:cs typeface="Menlo"/>
            </a:endParaRPr>
          </a:p>
        </p:txBody>
      </p:sp>
      <p:sp>
        <p:nvSpPr>
          <p:cNvPr id="15" name="object 15"/>
          <p:cNvSpPr txBox="1"/>
          <p:nvPr/>
        </p:nvSpPr>
        <p:spPr>
          <a:xfrm>
            <a:off x="4202768" y="1982392"/>
            <a:ext cx="878235"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'Alpha'</a:t>
            </a:r>
            <a:r>
              <a:rPr sz="1406" spc="-4" dirty="0">
                <a:solidFill>
                  <a:srgbClr val="D78B40"/>
                </a:solidFill>
                <a:latin typeface="Menlo"/>
                <a:cs typeface="Menlo"/>
              </a:rPr>
              <a:t>,</a:t>
            </a:r>
            <a:endParaRPr sz="1406">
              <a:latin typeface="Menlo"/>
              <a:cs typeface="Menlo"/>
            </a:endParaRPr>
          </a:p>
        </p:txBody>
      </p:sp>
      <p:sp>
        <p:nvSpPr>
          <p:cNvPr id="16" name="object 16"/>
          <p:cNvSpPr txBox="1"/>
          <p:nvPr/>
        </p:nvSpPr>
        <p:spPr>
          <a:xfrm>
            <a:off x="5170469" y="1982392"/>
            <a:ext cx="985838" cy="216341"/>
          </a:xfrm>
          <a:prstGeom prst="rect">
            <a:avLst/>
          </a:prstGeom>
        </p:spPr>
        <p:txBody>
          <a:bodyPr vert="horz" wrap="square" lIns="0" tIns="0" rIns="0" bIns="0" rtlCol="0">
            <a:spAutoFit/>
          </a:bodyPr>
          <a:lstStyle/>
          <a:p>
            <a:pPr marL="8929">
              <a:tabLst>
                <a:tab pos="331280" algn="l"/>
              </a:tabLst>
            </a:pPr>
            <a:r>
              <a:rPr sz="1406" dirty="0">
                <a:solidFill>
                  <a:srgbClr val="7AA8C7"/>
                </a:solidFill>
                <a:latin typeface="Menlo"/>
                <a:cs typeface="Menlo"/>
              </a:rPr>
              <a:t>5</a:t>
            </a:r>
            <a:r>
              <a:rPr sz="1406" dirty="0">
                <a:solidFill>
                  <a:srgbClr val="D78B40"/>
                </a:solidFill>
                <a:latin typeface="Menlo"/>
                <a:cs typeface="Menlo"/>
              </a:rPr>
              <a:t>,	</a:t>
            </a:r>
            <a:r>
              <a:rPr sz="1406" dirty="0">
                <a:solidFill>
                  <a:srgbClr val="B7C4D1"/>
                </a:solidFill>
                <a:latin typeface="Menlo"/>
                <a:cs typeface="Menlo"/>
              </a:rPr>
              <a:t>{</a:t>
            </a:r>
            <a:r>
              <a:rPr sz="1406" dirty="0">
                <a:solidFill>
                  <a:srgbClr val="A98BB9"/>
                </a:solidFill>
                <a:latin typeface="Menlo"/>
                <a:cs typeface="Menlo"/>
              </a:rPr>
              <a:t>nam</a:t>
            </a:r>
            <a:r>
              <a:rPr sz="1406" spc="-4" dirty="0">
                <a:solidFill>
                  <a:srgbClr val="A98BB9"/>
                </a:solidFill>
                <a:latin typeface="Menlo"/>
                <a:cs typeface="Menlo"/>
              </a:rPr>
              <a:t>e</a:t>
            </a:r>
            <a:r>
              <a:rPr sz="1406" dirty="0">
                <a:solidFill>
                  <a:srgbClr val="B7C4D1"/>
                </a:solidFill>
                <a:latin typeface="Menlo"/>
                <a:cs typeface="Menlo"/>
              </a:rPr>
              <a:t>:</a:t>
            </a:r>
            <a:endParaRPr sz="1406">
              <a:latin typeface="Menlo"/>
              <a:cs typeface="Menlo"/>
            </a:endParaRPr>
          </a:p>
        </p:txBody>
      </p:sp>
      <p:sp>
        <p:nvSpPr>
          <p:cNvPr id="17" name="object 17"/>
          <p:cNvSpPr txBox="1"/>
          <p:nvPr/>
        </p:nvSpPr>
        <p:spPr>
          <a:xfrm>
            <a:off x="6245694" y="1982392"/>
            <a:ext cx="1093440"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'Jason'</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18" name="object 18"/>
          <p:cNvSpPr txBox="1"/>
          <p:nvPr/>
        </p:nvSpPr>
        <p:spPr>
          <a:xfrm>
            <a:off x="1622226" y="2196704"/>
            <a:ext cx="1200596"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a:t>
            </a:r>
            <a:endParaRPr sz="1406">
              <a:latin typeface="Menlo"/>
              <a:cs typeface="Menlo"/>
            </a:endParaRPr>
          </a:p>
        </p:txBody>
      </p:sp>
      <p:sp>
        <p:nvSpPr>
          <p:cNvPr id="19" name="object 19"/>
          <p:cNvSpPr txBox="1"/>
          <p:nvPr/>
        </p:nvSpPr>
        <p:spPr>
          <a:xfrm>
            <a:off x="2912566" y="2196704"/>
            <a:ext cx="77063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0" dirty="0">
                <a:solidFill>
                  <a:srgbClr val="B7C4D1"/>
                </a:solidFill>
                <a:latin typeface="Menlo"/>
                <a:cs typeface="Menlo"/>
              </a:rPr>
              <a:t> </a:t>
            </a:r>
            <a:r>
              <a:rPr sz="1406" spc="-4" dirty="0">
                <a:solidFill>
                  <a:srgbClr val="B7C4D1"/>
                </a:solidFill>
                <a:latin typeface="Menlo"/>
                <a:cs typeface="Menlo"/>
              </a:rPr>
              <a:t>[</a:t>
            </a:r>
            <a:r>
              <a:rPr sz="1406" spc="-4" dirty="0">
                <a:solidFill>
                  <a:srgbClr val="7C976C"/>
                </a:solidFill>
                <a:latin typeface="Menlo"/>
                <a:cs typeface="Menlo"/>
              </a:rPr>
              <a:t>'A'</a:t>
            </a:r>
            <a:r>
              <a:rPr sz="1406" spc="-4" dirty="0">
                <a:solidFill>
                  <a:srgbClr val="D78B40"/>
                </a:solidFill>
                <a:latin typeface="Menlo"/>
                <a:cs typeface="Menlo"/>
              </a:rPr>
              <a:t>,</a:t>
            </a:r>
            <a:endParaRPr sz="1406">
              <a:latin typeface="Menlo"/>
              <a:cs typeface="Menlo"/>
            </a:endParaRPr>
          </a:p>
        </p:txBody>
      </p:sp>
      <p:sp>
        <p:nvSpPr>
          <p:cNvPr id="20" name="object 20"/>
          <p:cNvSpPr txBox="1"/>
          <p:nvPr/>
        </p:nvSpPr>
        <p:spPr>
          <a:xfrm>
            <a:off x="3772676" y="2196704"/>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'B</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'C</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1" name="object 21"/>
          <p:cNvSpPr txBox="1"/>
          <p:nvPr/>
        </p:nvSpPr>
        <p:spPr>
          <a:xfrm>
            <a:off x="4847902"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'D</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2" name="object 22"/>
          <p:cNvSpPr txBox="1"/>
          <p:nvPr/>
        </p:nvSpPr>
        <p:spPr>
          <a:xfrm>
            <a:off x="5385513"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'E</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3" name="object 23"/>
          <p:cNvSpPr txBox="1"/>
          <p:nvPr/>
        </p:nvSpPr>
        <p:spPr>
          <a:xfrm>
            <a:off x="5923127" y="2196704"/>
            <a:ext cx="1523405" cy="216341"/>
          </a:xfrm>
          <a:prstGeom prst="rect">
            <a:avLst/>
          </a:prstGeom>
        </p:spPr>
        <p:txBody>
          <a:bodyPr vert="horz" wrap="square" lIns="0" tIns="0" rIns="0" bIns="0" rtlCol="0">
            <a:spAutoFit/>
          </a:bodyPr>
          <a:lstStyle/>
          <a:p>
            <a:pPr marL="8929">
              <a:tabLst>
                <a:tab pos="546477" algn="l"/>
                <a:tab pos="1084026" algn="l"/>
              </a:tabLst>
            </a:pPr>
            <a:r>
              <a:rPr sz="1406" dirty="0">
                <a:solidFill>
                  <a:srgbClr val="7C976C"/>
                </a:solidFill>
                <a:latin typeface="Menlo"/>
                <a:cs typeface="Menlo"/>
              </a:rPr>
              <a:t>'F</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'G</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'H</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4" name="object 24"/>
          <p:cNvSpPr txBox="1"/>
          <p:nvPr/>
        </p:nvSpPr>
        <p:spPr>
          <a:xfrm>
            <a:off x="7535965" y="2196704"/>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'I</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'J</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5" name="object 25"/>
          <p:cNvSpPr txBox="1"/>
          <p:nvPr/>
        </p:nvSpPr>
        <p:spPr>
          <a:xfrm>
            <a:off x="8611191" y="2196704"/>
            <a:ext cx="555873"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'K</a:t>
            </a:r>
            <a:r>
              <a:rPr sz="1406" spc="-4" dirty="0">
                <a:solidFill>
                  <a:srgbClr val="7C976C"/>
                </a:solidFill>
                <a:latin typeface="Menlo"/>
                <a:cs typeface="Menlo"/>
              </a:rPr>
              <a:t>'</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6" name="object 26"/>
          <p:cNvSpPr txBox="1"/>
          <p:nvPr/>
        </p:nvSpPr>
        <p:spPr>
          <a:xfrm>
            <a:off x="3880200"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5</a:t>
            </a:r>
            <a:r>
              <a:rPr sz="1406" dirty="0">
                <a:solidFill>
                  <a:srgbClr val="D78B40"/>
                </a:solidFill>
                <a:latin typeface="Menlo"/>
                <a:cs typeface="Menlo"/>
              </a:rPr>
              <a:t>,	</a:t>
            </a:r>
            <a:r>
              <a:rPr sz="1406"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27" name="object 27"/>
          <p:cNvSpPr txBox="1"/>
          <p:nvPr/>
        </p:nvSpPr>
        <p:spPr>
          <a:xfrm>
            <a:off x="4847903"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7</a:t>
            </a:r>
            <a:r>
              <a:rPr sz="1406" dirty="0">
                <a:solidFill>
                  <a:srgbClr val="D78B40"/>
                </a:solidFill>
                <a:latin typeface="Menlo"/>
                <a:cs typeface="Menlo"/>
              </a:rPr>
              <a:t>,	</a:t>
            </a:r>
            <a:r>
              <a:rPr sz="1406"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9</a:t>
            </a:r>
            <a:r>
              <a:rPr sz="1406" dirty="0">
                <a:solidFill>
                  <a:srgbClr val="D78B40"/>
                </a:solidFill>
                <a:latin typeface="Menlo"/>
                <a:cs typeface="Menlo"/>
              </a:rPr>
              <a:t>,</a:t>
            </a:r>
            <a:endParaRPr sz="1406">
              <a:latin typeface="Menlo"/>
              <a:cs typeface="Menlo"/>
            </a:endParaRPr>
          </a:p>
        </p:txBody>
      </p:sp>
      <p:sp>
        <p:nvSpPr>
          <p:cNvPr id="28" name="object 28"/>
          <p:cNvSpPr txBox="1"/>
          <p:nvPr/>
        </p:nvSpPr>
        <p:spPr>
          <a:xfrm>
            <a:off x="5815606" y="241101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0</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12</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3</a:t>
            </a:r>
            <a:r>
              <a:rPr sz="1406" dirty="0">
                <a:solidFill>
                  <a:srgbClr val="D78B40"/>
                </a:solidFill>
                <a:latin typeface="Menlo"/>
                <a:cs typeface="Menlo"/>
              </a:rPr>
              <a:t>,</a:t>
            </a:r>
            <a:endParaRPr sz="1406">
              <a:latin typeface="Menlo"/>
              <a:cs typeface="Menlo"/>
            </a:endParaRPr>
          </a:p>
        </p:txBody>
      </p:sp>
      <p:sp>
        <p:nvSpPr>
          <p:cNvPr id="29" name="object 29"/>
          <p:cNvSpPr txBox="1"/>
          <p:nvPr/>
        </p:nvSpPr>
        <p:spPr>
          <a:xfrm>
            <a:off x="7535966" y="2411017"/>
            <a:ext cx="1201043" cy="216341"/>
          </a:xfrm>
          <a:prstGeom prst="rect">
            <a:avLst/>
          </a:prstGeom>
        </p:spPr>
        <p:txBody>
          <a:bodyPr vert="horz" wrap="square" lIns="0" tIns="0" rIns="0" bIns="0" rtlCol="0">
            <a:spAutoFit/>
          </a:bodyPr>
          <a:lstStyle/>
          <a:p>
            <a:pPr marL="8929">
              <a:tabLst>
                <a:tab pos="438879" algn="l"/>
                <a:tab pos="868828" algn="l"/>
              </a:tabLst>
            </a:pPr>
            <a:r>
              <a:rPr sz="1406" dirty="0">
                <a:solidFill>
                  <a:srgbClr val="7AA8C7"/>
                </a:solidFill>
                <a:latin typeface="Menlo"/>
                <a:cs typeface="Menlo"/>
              </a:rPr>
              <a:t>1</a:t>
            </a:r>
            <a:r>
              <a:rPr sz="1406" spc="-4"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15</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30" name="object 30"/>
          <p:cNvSpPr txBox="1"/>
          <p:nvPr/>
        </p:nvSpPr>
        <p:spPr>
          <a:xfrm>
            <a:off x="8826234" y="2411017"/>
            <a:ext cx="1738610"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17</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9</a:t>
            </a:r>
            <a:r>
              <a:rPr sz="1406" dirty="0">
                <a:solidFill>
                  <a:srgbClr val="D78B40"/>
                </a:solidFill>
                <a:latin typeface="Menlo"/>
                <a:cs typeface="Menlo"/>
              </a:rPr>
              <a:t>,	</a:t>
            </a:r>
            <a:r>
              <a:rPr sz="1406" dirty="0">
                <a:solidFill>
                  <a:srgbClr val="7AA8C7"/>
                </a:solidFill>
                <a:latin typeface="Menlo"/>
                <a:cs typeface="Menlo"/>
              </a:rPr>
              <a:t>20</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31" name="object 31"/>
          <p:cNvSpPr txBox="1"/>
          <p:nvPr/>
        </p:nvSpPr>
        <p:spPr>
          <a:xfrm>
            <a:off x="1622228" y="2411017"/>
            <a:ext cx="2168575" cy="432683"/>
          </a:xfrm>
          <a:prstGeom prst="rect">
            <a:avLst/>
          </a:prstGeom>
        </p:spPr>
        <p:txBody>
          <a:bodyPr vert="horz" wrap="square" lIns="0" tIns="0" rIns="0" bIns="0" rtlCol="0">
            <a:spAutoFit/>
          </a:bodyPr>
          <a:lstStyle/>
          <a:p>
            <a:pPr marL="8929" marR="3572">
              <a:tabLst>
                <a:tab pos="438879" algn="l"/>
                <a:tab pos="1621574" algn="l"/>
                <a:tab pos="1943924" algn="l"/>
              </a:tabLst>
            </a:pPr>
            <a:r>
              <a:rPr sz="1406" b="1" dirty="0">
                <a:solidFill>
                  <a:srgbClr val="D78B40"/>
                </a:solidFill>
                <a:latin typeface="Menlo"/>
                <a:cs typeface="Menlo"/>
              </a:rPr>
              <a:t>let	</a:t>
            </a:r>
            <a:r>
              <a:rPr sz="1406" dirty="0">
                <a:solidFill>
                  <a:srgbClr val="B7C4D1"/>
                </a:solidFill>
                <a:latin typeface="Menlo"/>
                <a:cs typeface="Menlo"/>
              </a:rPr>
              <a:t>nums = </a:t>
            </a: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a:t>
            </a:r>
            <a:r>
              <a:rPr sz="1406" spc="-4" dirty="0">
                <a:solidFill>
                  <a:srgbClr val="D78B40"/>
                </a:solidFill>
                <a:latin typeface="Menlo"/>
                <a:cs typeface="Menlo"/>
              </a:rPr>
              <a:t>;</a:t>
            </a:r>
            <a:endParaRPr sz="1406">
              <a:latin typeface="Menlo"/>
              <a:cs typeface="Menlo"/>
            </a:endParaRPr>
          </a:p>
        </p:txBody>
      </p:sp>
      <p:sp>
        <p:nvSpPr>
          <p:cNvPr id="32" name="object 32"/>
          <p:cNvSpPr txBox="1"/>
          <p:nvPr/>
        </p:nvSpPr>
        <p:spPr>
          <a:xfrm>
            <a:off x="4202977" y="3053954"/>
            <a:ext cx="985838"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array</a:t>
            </a:r>
            <a:endParaRPr sz="1406">
              <a:latin typeface="Menlo"/>
              <a:cs typeface="Menlo"/>
            </a:endParaRPr>
          </a:p>
        </p:txBody>
      </p:sp>
      <p:sp>
        <p:nvSpPr>
          <p:cNvPr id="33" name="object 33"/>
          <p:cNvSpPr txBox="1"/>
          <p:nvPr/>
        </p:nvSpPr>
        <p:spPr>
          <a:xfrm>
            <a:off x="5278291" y="3053954"/>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and</a:t>
            </a:r>
            <a:r>
              <a:rPr sz="1406" spc="-70" dirty="0">
                <a:solidFill>
                  <a:srgbClr val="929292"/>
                </a:solidFill>
                <a:latin typeface="Menlo"/>
                <a:cs typeface="Menlo"/>
              </a:rPr>
              <a:t> </a:t>
            </a:r>
            <a:r>
              <a:rPr sz="1406" dirty="0">
                <a:solidFill>
                  <a:srgbClr val="929292"/>
                </a:solidFill>
                <a:latin typeface="Menlo"/>
                <a:cs typeface="Menlo"/>
              </a:rPr>
              <a:t>returns</a:t>
            </a:r>
            <a:endParaRPr sz="1406">
              <a:latin typeface="Menlo"/>
              <a:cs typeface="Menlo"/>
            </a:endParaRPr>
          </a:p>
        </p:txBody>
      </p:sp>
      <p:sp>
        <p:nvSpPr>
          <p:cNvPr id="34" name="object 34"/>
          <p:cNvSpPr txBox="1"/>
          <p:nvPr/>
        </p:nvSpPr>
        <p:spPr>
          <a:xfrm>
            <a:off x="6568667" y="3053954"/>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 new</a:t>
            </a:r>
            <a:r>
              <a:rPr sz="1406" spc="-70" dirty="0">
                <a:solidFill>
                  <a:srgbClr val="929292"/>
                </a:solidFill>
                <a:latin typeface="Menlo"/>
                <a:cs typeface="Menlo"/>
              </a:rPr>
              <a:t> </a:t>
            </a:r>
            <a:r>
              <a:rPr sz="1406" dirty="0">
                <a:solidFill>
                  <a:srgbClr val="929292"/>
                </a:solidFill>
                <a:latin typeface="Menlo"/>
                <a:cs typeface="Menlo"/>
              </a:rPr>
              <a:t>array</a:t>
            </a:r>
            <a:endParaRPr sz="1406">
              <a:latin typeface="Menlo"/>
              <a:cs typeface="Menlo"/>
            </a:endParaRPr>
          </a:p>
        </p:txBody>
      </p:sp>
      <p:sp>
        <p:nvSpPr>
          <p:cNvPr id="35" name="object 35"/>
          <p:cNvSpPr txBox="1"/>
          <p:nvPr/>
        </p:nvSpPr>
        <p:spPr>
          <a:xfrm>
            <a:off x="7859042" y="3053954"/>
            <a:ext cx="44827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with</a:t>
            </a:r>
            <a:endParaRPr sz="1406">
              <a:latin typeface="Menlo"/>
              <a:cs typeface="Menlo"/>
            </a:endParaRPr>
          </a:p>
        </p:txBody>
      </p:sp>
      <p:sp>
        <p:nvSpPr>
          <p:cNvPr id="36" name="object 36"/>
          <p:cNvSpPr txBox="1"/>
          <p:nvPr/>
        </p:nvSpPr>
        <p:spPr>
          <a:xfrm>
            <a:off x="8396698" y="3053954"/>
            <a:ext cx="44827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only</a:t>
            </a:r>
            <a:endParaRPr sz="1406">
              <a:latin typeface="Menlo"/>
              <a:cs typeface="Menlo"/>
            </a:endParaRPr>
          </a:p>
        </p:txBody>
      </p:sp>
      <p:sp>
        <p:nvSpPr>
          <p:cNvPr id="37" name="object 37"/>
          <p:cNvSpPr txBox="1"/>
          <p:nvPr/>
        </p:nvSpPr>
        <p:spPr>
          <a:xfrm>
            <a:off x="8934356" y="3053954"/>
            <a:ext cx="1308199"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elements</a:t>
            </a:r>
            <a:endParaRPr sz="1406">
              <a:latin typeface="Menlo"/>
              <a:cs typeface="Menlo"/>
            </a:endParaRPr>
          </a:p>
        </p:txBody>
      </p:sp>
      <p:sp>
        <p:nvSpPr>
          <p:cNvPr id="38" name="object 38"/>
          <p:cNvSpPr txBox="1"/>
          <p:nvPr/>
        </p:nvSpPr>
        <p:spPr>
          <a:xfrm>
            <a:off x="1622227" y="3053955"/>
            <a:ext cx="2491383" cy="432683"/>
          </a:xfrm>
          <a:prstGeom prst="rect">
            <a:avLst/>
          </a:prstGeom>
        </p:spPr>
        <p:txBody>
          <a:bodyPr vert="horz" wrap="square" lIns="0" tIns="0" rIns="0" bIns="0" rtlCol="0">
            <a:spAutoFit/>
          </a:bodyPr>
          <a:lstStyle/>
          <a:p>
            <a:pPr marL="8929"/>
            <a:r>
              <a:rPr sz="1406" dirty="0">
                <a:solidFill>
                  <a:srgbClr val="929292"/>
                </a:solidFill>
                <a:latin typeface="Menlo"/>
                <a:cs typeface="Menlo"/>
              </a:rPr>
              <a:t>// filter iterates</a:t>
            </a:r>
            <a:r>
              <a:rPr sz="1406" spc="-70" dirty="0">
                <a:solidFill>
                  <a:srgbClr val="929292"/>
                </a:solidFill>
                <a:latin typeface="Menlo"/>
                <a:cs typeface="Menlo"/>
              </a:rPr>
              <a:t> </a:t>
            </a:r>
            <a:r>
              <a:rPr sz="1406" dirty="0">
                <a:solidFill>
                  <a:srgbClr val="929292"/>
                </a:solidFill>
                <a:latin typeface="Menlo"/>
                <a:cs typeface="Menlo"/>
              </a:rPr>
              <a:t>over</a:t>
            </a:r>
            <a:endParaRPr sz="1406">
              <a:latin typeface="Menlo"/>
              <a:cs typeface="Menlo"/>
            </a:endParaRPr>
          </a:p>
          <a:p>
            <a:pPr marL="8929"/>
            <a:r>
              <a:rPr sz="1406" dirty="0">
                <a:solidFill>
                  <a:srgbClr val="929292"/>
                </a:solidFill>
                <a:latin typeface="Menlo"/>
                <a:cs typeface="Menlo"/>
              </a:rPr>
              <a:t>// that pass the</a:t>
            </a:r>
            <a:r>
              <a:rPr sz="1406" spc="-70" dirty="0">
                <a:solidFill>
                  <a:srgbClr val="929292"/>
                </a:solidFill>
                <a:latin typeface="Menlo"/>
                <a:cs typeface="Menlo"/>
              </a:rPr>
              <a:t> </a:t>
            </a:r>
            <a:r>
              <a:rPr sz="1406" dirty="0">
                <a:solidFill>
                  <a:srgbClr val="929292"/>
                </a:solidFill>
                <a:latin typeface="Menlo"/>
                <a:cs typeface="Menlo"/>
              </a:rPr>
              <a:t>test</a:t>
            </a:r>
            <a:endParaRPr sz="1406">
              <a:latin typeface="Menlo"/>
              <a:cs typeface="Menlo"/>
            </a:endParaRPr>
          </a:p>
        </p:txBody>
      </p:sp>
      <p:sp>
        <p:nvSpPr>
          <p:cNvPr id="39" name="object 39"/>
          <p:cNvSpPr txBox="1"/>
          <p:nvPr/>
        </p:nvSpPr>
        <p:spPr>
          <a:xfrm>
            <a:off x="4955495" y="3482579"/>
            <a:ext cx="1093440"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=&gt;</a:t>
            </a:r>
            <a:r>
              <a:rPr sz="1406" spc="-70" dirty="0">
                <a:solidFill>
                  <a:srgbClr val="B7C4D1"/>
                </a:solidFill>
                <a:latin typeface="Menlo"/>
                <a:cs typeface="Menlo"/>
              </a:rPr>
              <a:t> </a:t>
            </a:r>
            <a:r>
              <a:rPr sz="1406" dirty="0">
                <a:solidFill>
                  <a:srgbClr val="B7C4D1"/>
                </a:solidFill>
                <a:latin typeface="Menlo"/>
                <a:cs typeface="Menlo"/>
              </a:rPr>
              <a:t>!!(elem</a:t>
            </a:r>
            <a:endParaRPr sz="1406">
              <a:latin typeface="Menlo"/>
              <a:cs typeface="Menlo"/>
            </a:endParaRPr>
          </a:p>
        </p:txBody>
      </p:sp>
      <p:sp>
        <p:nvSpPr>
          <p:cNvPr id="40" name="object 40"/>
          <p:cNvSpPr txBox="1"/>
          <p:nvPr/>
        </p:nvSpPr>
        <p:spPr>
          <a:xfrm>
            <a:off x="6138340" y="3482579"/>
            <a:ext cx="663029"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3" dirty="0">
                <a:solidFill>
                  <a:srgbClr val="B7C4D1"/>
                </a:solidFill>
                <a:latin typeface="Menlo"/>
                <a:cs typeface="Menlo"/>
              </a:rPr>
              <a:t> </a:t>
            </a:r>
            <a:r>
              <a:rPr sz="1406" spc="-4" dirty="0">
                <a:solidFill>
                  <a:srgbClr val="7AA8C7"/>
                </a:solidFill>
                <a:latin typeface="Menlo"/>
                <a:cs typeface="Menlo"/>
              </a:rPr>
              <a:t>2</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41" name="object 41"/>
          <p:cNvSpPr txBox="1"/>
          <p:nvPr/>
        </p:nvSpPr>
        <p:spPr>
          <a:xfrm>
            <a:off x="1622228" y="3482580"/>
            <a:ext cx="3243709" cy="432683"/>
          </a:xfrm>
          <a:prstGeom prst="rect">
            <a:avLst/>
          </a:prstGeom>
        </p:spPr>
        <p:txBody>
          <a:bodyPr vert="horz" wrap="square" lIns="0" tIns="0" rIns="0" bIns="0" rtlCol="0">
            <a:spAutoFit/>
          </a:bodyPr>
          <a:lstStyle/>
          <a:p>
            <a:pPr marL="8929" marR="3572">
              <a:tabLst>
                <a:tab pos="438879" algn="l"/>
              </a:tabLst>
            </a:pPr>
            <a:r>
              <a:rPr sz="1406" b="1" dirty="0">
                <a:solidFill>
                  <a:srgbClr val="D78B40"/>
                </a:solidFill>
                <a:latin typeface="Menlo"/>
                <a:cs typeface="Menlo"/>
              </a:rPr>
              <a:t>let	</a:t>
            </a:r>
            <a:r>
              <a:rPr sz="1406" dirty="0">
                <a:solidFill>
                  <a:srgbClr val="B7C4D1"/>
                </a:solidFill>
                <a:latin typeface="Menlo"/>
                <a:cs typeface="Menlo"/>
              </a:rPr>
              <a:t>nums3</a:t>
            </a:r>
            <a:r>
              <a:rPr sz="1406" spc="-7" dirty="0">
                <a:solidFill>
                  <a:srgbClr val="B7C4D1"/>
                </a:solidFill>
                <a:latin typeface="Menlo"/>
                <a:cs typeface="Menlo"/>
              </a:rPr>
              <a:t> </a:t>
            </a:r>
            <a:r>
              <a:rPr sz="1406" dirty="0">
                <a:solidFill>
                  <a:srgbClr val="B7C4D1"/>
                </a:solidFill>
                <a:latin typeface="Menlo"/>
                <a:cs typeface="Menlo"/>
              </a:rPr>
              <a:t>=</a:t>
            </a:r>
            <a:r>
              <a:rPr sz="1406" spc="-7" dirty="0">
                <a:solidFill>
                  <a:srgbClr val="B7C4D1"/>
                </a:solidFill>
                <a:latin typeface="Menlo"/>
                <a:cs typeface="Menlo"/>
              </a:rPr>
              <a:t> </a:t>
            </a:r>
            <a:r>
              <a:rPr sz="1406" spc="-4" dirty="0">
                <a:solidFill>
                  <a:srgbClr val="B7C4D1"/>
                </a:solidFill>
                <a:latin typeface="Menlo"/>
                <a:cs typeface="Menlo"/>
              </a:rPr>
              <a:t>nums.</a:t>
            </a:r>
            <a:r>
              <a:rPr sz="1406" spc="-4" dirty="0">
                <a:solidFill>
                  <a:srgbClr val="FFD080"/>
                </a:solidFill>
                <a:latin typeface="Menlo"/>
                <a:cs typeface="Menlo"/>
              </a:rPr>
              <a:t>filter</a:t>
            </a:r>
            <a:r>
              <a:rPr sz="1406" spc="-4" dirty="0">
                <a:solidFill>
                  <a:srgbClr val="B7C4D1"/>
                </a:solidFill>
                <a:latin typeface="Menlo"/>
                <a:cs typeface="Menlo"/>
              </a:rPr>
              <a:t>((elem) </a:t>
            </a:r>
            <a:r>
              <a:rPr sz="1406" dirty="0">
                <a:solidFill>
                  <a:srgbClr val="B7C4D1"/>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(nums3)</a:t>
            </a:r>
            <a:r>
              <a:rPr sz="1406" spc="-4" dirty="0">
                <a:solidFill>
                  <a:srgbClr val="D78B40"/>
                </a:solidFill>
                <a:latin typeface="Menlo"/>
                <a:cs typeface="Menlo"/>
              </a:rPr>
              <a:t>;</a:t>
            </a:r>
            <a:endParaRPr sz="1406">
              <a:latin typeface="Menlo"/>
              <a:cs typeface="Menlo"/>
            </a:endParaRPr>
          </a:p>
        </p:txBody>
      </p:sp>
      <p:sp>
        <p:nvSpPr>
          <p:cNvPr id="42" name="Title 41"/>
          <p:cNvSpPr>
            <a:spLocks noGrp="1"/>
          </p:cNvSpPr>
          <p:nvPr>
            <p:ph type="title"/>
          </p:nvPr>
        </p:nvSpPr>
        <p:spPr/>
        <p:txBody>
          <a:bodyPr>
            <a:normAutofit fontScale="90000"/>
          </a:bodyPr>
          <a:lstStyle/>
          <a:p>
            <a:r>
              <a:rPr lang="en-US" dirty="0" smtClean="0"/>
              <a:t>FILTER</a:t>
            </a:r>
            <a:endParaRPr lang="en-US" dirty="0"/>
          </a:p>
        </p:txBody>
      </p:sp>
    </p:spTree>
    <p:extLst>
      <p:ext uri="{BB962C8B-B14F-4D97-AF65-F5344CB8AC3E}">
        <p14:creationId xmlns:p14="http://schemas.microsoft.com/office/powerpoint/2010/main" val="10578400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428751" y="1955013"/>
            <a:ext cx="9695932" cy="4358701"/>
          </a:xfrm>
          <a:custGeom>
            <a:avLst/>
            <a:gdLst/>
            <a:ahLst/>
            <a:cxnLst/>
            <a:rect l="l" t="t" r="r" b="b"/>
            <a:pathLst>
              <a:path w="12807315" h="4673600">
                <a:moveTo>
                  <a:pt x="0" y="0"/>
                </a:moveTo>
                <a:lnTo>
                  <a:pt x="12806732" y="0"/>
                </a:lnTo>
                <a:lnTo>
                  <a:pt x="12806732" y="4673601"/>
                </a:lnTo>
                <a:lnTo>
                  <a:pt x="0" y="4673601"/>
                </a:lnTo>
                <a:lnTo>
                  <a:pt x="0" y="0"/>
                </a:lnTo>
                <a:close/>
              </a:path>
            </a:pathLst>
          </a:custGeom>
          <a:solidFill>
            <a:srgbClr val="36393E"/>
          </a:solidFill>
        </p:spPr>
        <p:txBody>
          <a:bodyPr wrap="square" lIns="0" tIns="0" rIns="0" bIns="0" rtlCol="0"/>
          <a:lstStyle/>
          <a:p>
            <a:endParaRPr sz="1687"/>
          </a:p>
        </p:txBody>
      </p:sp>
      <p:sp>
        <p:nvSpPr>
          <p:cNvPr id="5" name="object 5"/>
          <p:cNvSpPr/>
          <p:nvPr/>
        </p:nvSpPr>
        <p:spPr>
          <a:xfrm>
            <a:off x="1629351" y="1990731"/>
            <a:ext cx="5698927" cy="214313"/>
          </a:xfrm>
          <a:custGeom>
            <a:avLst/>
            <a:gdLst/>
            <a:ahLst/>
            <a:cxnLst/>
            <a:rect l="l" t="t" r="r" b="b"/>
            <a:pathLst>
              <a:path w="8105140" h="304800">
                <a:moveTo>
                  <a:pt x="0" y="0"/>
                </a:moveTo>
                <a:lnTo>
                  <a:pt x="8104807" y="0"/>
                </a:lnTo>
                <a:lnTo>
                  <a:pt x="8104807" y="304800"/>
                </a:lnTo>
                <a:lnTo>
                  <a:pt x="0" y="3048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1629350" y="2205044"/>
            <a:ext cx="7526834" cy="214313"/>
          </a:xfrm>
          <a:custGeom>
            <a:avLst/>
            <a:gdLst/>
            <a:ahLst/>
            <a:cxnLst/>
            <a:rect l="l" t="t" r="r" b="b"/>
            <a:pathLst>
              <a:path w="10704830" h="304800">
                <a:moveTo>
                  <a:pt x="0" y="0"/>
                </a:moveTo>
                <a:lnTo>
                  <a:pt x="10704463" y="0"/>
                </a:lnTo>
                <a:lnTo>
                  <a:pt x="10704463" y="304800"/>
                </a:lnTo>
                <a:lnTo>
                  <a:pt x="0" y="3048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1629351" y="2419356"/>
            <a:ext cx="8924776" cy="214313"/>
          </a:xfrm>
          <a:custGeom>
            <a:avLst/>
            <a:gdLst/>
            <a:ahLst/>
            <a:cxnLst/>
            <a:rect l="l" t="t" r="r" b="b"/>
            <a:pathLst>
              <a:path w="12693015" h="304800">
                <a:moveTo>
                  <a:pt x="0" y="0"/>
                </a:moveTo>
                <a:lnTo>
                  <a:pt x="12692432" y="0"/>
                </a:lnTo>
                <a:lnTo>
                  <a:pt x="12692432" y="304800"/>
                </a:lnTo>
                <a:lnTo>
                  <a:pt x="0" y="3048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1629351" y="2633669"/>
            <a:ext cx="1935510" cy="214313"/>
          </a:xfrm>
          <a:custGeom>
            <a:avLst/>
            <a:gdLst/>
            <a:ahLst/>
            <a:cxnLst/>
            <a:rect l="l" t="t" r="r" b="b"/>
            <a:pathLst>
              <a:path w="2752725" h="304800">
                <a:moveTo>
                  <a:pt x="0" y="0"/>
                </a:moveTo>
                <a:lnTo>
                  <a:pt x="2752576" y="0"/>
                </a:lnTo>
                <a:lnTo>
                  <a:pt x="2752576" y="304800"/>
                </a:lnTo>
                <a:lnTo>
                  <a:pt x="0" y="3048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1629351" y="3062294"/>
            <a:ext cx="8172004" cy="214313"/>
          </a:xfrm>
          <a:custGeom>
            <a:avLst/>
            <a:gdLst/>
            <a:ahLst/>
            <a:cxnLst/>
            <a:rect l="l" t="t" r="r" b="b"/>
            <a:pathLst>
              <a:path w="11622405" h="304800">
                <a:moveTo>
                  <a:pt x="0" y="0"/>
                </a:moveTo>
                <a:lnTo>
                  <a:pt x="11621988" y="0"/>
                </a:lnTo>
                <a:lnTo>
                  <a:pt x="11621988" y="304800"/>
                </a:lnTo>
                <a:lnTo>
                  <a:pt x="0" y="3048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1629352" y="3276606"/>
            <a:ext cx="8709571" cy="214313"/>
          </a:xfrm>
          <a:custGeom>
            <a:avLst/>
            <a:gdLst/>
            <a:ahLst/>
            <a:cxnLst/>
            <a:rect l="l" t="t" r="r" b="b"/>
            <a:pathLst>
              <a:path w="12386945" h="304800">
                <a:moveTo>
                  <a:pt x="0" y="0"/>
                </a:moveTo>
                <a:lnTo>
                  <a:pt x="12386592" y="0"/>
                </a:lnTo>
                <a:lnTo>
                  <a:pt x="12386592" y="304800"/>
                </a:lnTo>
                <a:lnTo>
                  <a:pt x="0" y="3048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1629352" y="3490919"/>
            <a:ext cx="7849195" cy="214313"/>
          </a:xfrm>
          <a:custGeom>
            <a:avLst/>
            <a:gdLst/>
            <a:ahLst/>
            <a:cxnLst/>
            <a:rect l="l" t="t" r="r" b="b"/>
            <a:pathLst>
              <a:path w="11163300" h="304800">
                <a:moveTo>
                  <a:pt x="0" y="0"/>
                </a:moveTo>
                <a:lnTo>
                  <a:pt x="11163225" y="0"/>
                </a:lnTo>
                <a:lnTo>
                  <a:pt x="11163225" y="304800"/>
                </a:lnTo>
                <a:lnTo>
                  <a:pt x="0" y="3048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1629352" y="3705231"/>
            <a:ext cx="2365921" cy="214313"/>
          </a:xfrm>
          <a:custGeom>
            <a:avLst/>
            <a:gdLst/>
            <a:ahLst/>
            <a:cxnLst/>
            <a:rect l="l" t="t" r="r" b="b"/>
            <a:pathLst>
              <a:path w="3364865" h="304800">
                <a:moveTo>
                  <a:pt x="0" y="0"/>
                </a:moveTo>
                <a:lnTo>
                  <a:pt x="3364259" y="0"/>
                </a:lnTo>
                <a:lnTo>
                  <a:pt x="3364259" y="304800"/>
                </a:lnTo>
                <a:lnTo>
                  <a:pt x="0" y="304800"/>
                </a:lnTo>
                <a:lnTo>
                  <a:pt x="0" y="0"/>
                </a:lnTo>
                <a:close/>
              </a:path>
            </a:pathLst>
          </a:custGeom>
          <a:solidFill>
            <a:srgbClr val="393939"/>
          </a:solidFill>
        </p:spPr>
        <p:txBody>
          <a:bodyPr wrap="square" lIns="0" tIns="0" rIns="0" bIns="0" rtlCol="0"/>
          <a:lstStyle/>
          <a:p>
            <a:endParaRPr sz="1687"/>
          </a:p>
        </p:txBody>
      </p:sp>
      <p:sp>
        <p:nvSpPr>
          <p:cNvPr id="13" name="object 13"/>
          <p:cNvSpPr txBox="1"/>
          <p:nvPr/>
        </p:nvSpPr>
        <p:spPr>
          <a:xfrm>
            <a:off x="1622227" y="1982392"/>
            <a:ext cx="1093440"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junk</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14" name="object 14"/>
          <p:cNvSpPr txBox="1"/>
          <p:nvPr/>
        </p:nvSpPr>
        <p:spPr>
          <a:xfrm>
            <a:off x="2805037" y="1982392"/>
            <a:ext cx="1308199" cy="216341"/>
          </a:xfrm>
          <a:prstGeom prst="rect">
            <a:avLst/>
          </a:prstGeom>
        </p:spPr>
        <p:txBody>
          <a:bodyPr vert="horz" wrap="square" lIns="0" tIns="0" rIns="0" bIns="0" rtlCol="0">
            <a:spAutoFit/>
          </a:bodyPr>
          <a:lstStyle/>
          <a:p>
            <a:pPr marL="8929">
              <a:tabLst>
                <a:tab pos="438879" algn="l"/>
                <a:tab pos="761229" algn="l"/>
                <a:tab pos="1083579" algn="l"/>
              </a:tabLst>
            </a:pP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dirty="0">
                <a:solidFill>
                  <a:srgbClr val="7AA8C7"/>
                </a:solidFill>
                <a:latin typeface="Menlo"/>
                <a:cs typeface="Menlo"/>
              </a:rPr>
              <a:t>4</a:t>
            </a:r>
            <a:r>
              <a:rPr sz="1406" dirty="0">
                <a:solidFill>
                  <a:srgbClr val="D78B40"/>
                </a:solidFill>
                <a:latin typeface="Menlo"/>
                <a:cs typeface="Menlo"/>
              </a:rPr>
              <a:t>,</a:t>
            </a:r>
            <a:endParaRPr sz="1406">
              <a:latin typeface="Menlo"/>
              <a:cs typeface="Menlo"/>
            </a:endParaRPr>
          </a:p>
        </p:txBody>
      </p:sp>
      <p:sp>
        <p:nvSpPr>
          <p:cNvPr id="15" name="object 15"/>
          <p:cNvSpPr txBox="1"/>
          <p:nvPr/>
        </p:nvSpPr>
        <p:spPr>
          <a:xfrm>
            <a:off x="4202768" y="1982392"/>
            <a:ext cx="878235"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'Alpha'</a:t>
            </a:r>
            <a:r>
              <a:rPr sz="1406" spc="-4" dirty="0">
                <a:solidFill>
                  <a:srgbClr val="D78B40"/>
                </a:solidFill>
                <a:latin typeface="Menlo"/>
                <a:cs typeface="Menlo"/>
              </a:rPr>
              <a:t>,</a:t>
            </a:r>
            <a:endParaRPr sz="1406">
              <a:latin typeface="Menlo"/>
              <a:cs typeface="Menlo"/>
            </a:endParaRPr>
          </a:p>
        </p:txBody>
      </p:sp>
      <p:sp>
        <p:nvSpPr>
          <p:cNvPr id="16" name="object 16"/>
          <p:cNvSpPr txBox="1"/>
          <p:nvPr/>
        </p:nvSpPr>
        <p:spPr>
          <a:xfrm>
            <a:off x="5170469" y="1982392"/>
            <a:ext cx="985838" cy="216341"/>
          </a:xfrm>
          <a:prstGeom prst="rect">
            <a:avLst/>
          </a:prstGeom>
        </p:spPr>
        <p:txBody>
          <a:bodyPr vert="horz" wrap="square" lIns="0" tIns="0" rIns="0" bIns="0" rtlCol="0">
            <a:spAutoFit/>
          </a:bodyPr>
          <a:lstStyle/>
          <a:p>
            <a:pPr marL="8929">
              <a:tabLst>
                <a:tab pos="331280" algn="l"/>
              </a:tabLst>
            </a:pPr>
            <a:r>
              <a:rPr sz="1406" dirty="0">
                <a:solidFill>
                  <a:srgbClr val="7AA8C7"/>
                </a:solidFill>
                <a:latin typeface="Menlo"/>
                <a:cs typeface="Menlo"/>
              </a:rPr>
              <a:t>5</a:t>
            </a:r>
            <a:r>
              <a:rPr sz="1406" dirty="0">
                <a:solidFill>
                  <a:srgbClr val="D78B40"/>
                </a:solidFill>
                <a:latin typeface="Menlo"/>
                <a:cs typeface="Menlo"/>
              </a:rPr>
              <a:t>,	</a:t>
            </a:r>
            <a:r>
              <a:rPr sz="1406" dirty="0">
                <a:solidFill>
                  <a:srgbClr val="B7C4D1"/>
                </a:solidFill>
                <a:latin typeface="Menlo"/>
                <a:cs typeface="Menlo"/>
              </a:rPr>
              <a:t>{</a:t>
            </a:r>
            <a:r>
              <a:rPr sz="1406" dirty="0">
                <a:solidFill>
                  <a:srgbClr val="A98BB9"/>
                </a:solidFill>
                <a:latin typeface="Menlo"/>
                <a:cs typeface="Menlo"/>
              </a:rPr>
              <a:t>nam</a:t>
            </a:r>
            <a:r>
              <a:rPr sz="1406" spc="-4" dirty="0">
                <a:solidFill>
                  <a:srgbClr val="A98BB9"/>
                </a:solidFill>
                <a:latin typeface="Menlo"/>
                <a:cs typeface="Menlo"/>
              </a:rPr>
              <a:t>e</a:t>
            </a:r>
            <a:r>
              <a:rPr sz="1406" dirty="0">
                <a:solidFill>
                  <a:srgbClr val="B7C4D1"/>
                </a:solidFill>
                <a:latin typeface="Menlo"/>
                <a:cs typeface="Menlo"/>
              </a:rPr>
              <a:t>:</a:t>
            </a:r>
            <a:endParaRPr sz="1406">
              <a:latin typeface="Menlo"/>
              <a:cs typeface="Menlo"/>
            </a:endParaRPr>
          </a:p>
        </p:txBody>
      </p:sp>
      <p:sp>
        <p:nvSpPr>
          <p:cNvPr id="17" name="object 17"/>
          <p:cNvSpPr txBox="1"/>
          <p:nvPr/>
        </p:nvSpPr>
        <p:spPr>
          <a:xfrm>
            <a:off x="6245694" y="1982392"/>
            <a:ext cx="1093440"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'Jason'</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18" name="object 18"/>
          <p:cNvSpPr txBox="1"/>
          <p:nvPr/>
        </p:nvSpPr>
        <p:spPr>
          <a:xfrm>
            <a:off x="1622226" y="2196704"/>
            <a:ext cx="1200596"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a:t>
            </a:r>
            <a:endParaRPr sz="1406">
              <a:latin typeface="Menlo"/>
              <a:cs typeface="Menlo"/>
            </a:endParaRPr>
          </a:p>
        </p:txBody>
      </p:sp>
      <p:sp>
        <p:nvSpPr>
          <p:cNvPr id="19" name="object 19"/>
          <p:cNvSpPr txBox="1"/>
          <p:nvPr/>
        </p:nvSpPr>
        <p:spPr>
          <a:xfrm>
            <a:off x="2912566" y="2196704"/>
            <a:ext cx="77063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0" dirty="0">
                <a:solidFill>
                  <a:srgbClr val="B7C4D1"/>
                </a:solidFill>
                <a:latin typeface="Menlo"/>
                <a:cs typeface="Menlo"/>
              </a:rPr>
              <a:t> </a:t>
            </a:r>
            <a:r>
              <a:rPr sz="1406" spc="-4" dirty="0">
                <a:solidFill>
                  <a:srgbClr val="B7C4D1"/>
                </a:solidFill>
                <a:latin typeface="Menlo"/>
                <a:cs typeface="Menlo"/>
              </a:rPr>
              <a:t>[</a:t>
            </a:r>
            <a:r>
              <a:rPr sz="1406" spc="-4" dirty="0">
                <a:solidFill>
                  <a:srgbClr val="7C976C"/>
                </a:solidFill>
                <a:latin typeface="Menlo"/>
                <a:cs typeface="Menlo"/>
              </a:rPr>
              <a:t>'A'</a:t>
            </a:r>
            <a:r>
              <a:rPr sz="1406" spc="-4" dirty="0">
                <a:solidFill>
                  <a:srgbClr val="D78B40"/>
                </a:solidFill>
                <a:latin typeface="Menlo"/>
                <a:cs typeface="Menlo"/>
              </a:rPr>
              <a:t>,</a:t>
            </a:r>
            <a:endParaRPr sz="1406">
              <a:latin typeface="Menlo"/>
              <a:cs typeface="Menlo"/>
            </a:endParaRPr>
          </a:p>
        </p:txBody>
      </p:sp>
      <p:sp>
        <p:nvSpPr>
          <p:cNvPr id="20" name="object 20"/>
          <p:cNvSpPr txBox="1"/>
          <p:nvPr/>
        </p:nvSpPr>
        <p:spPr>
          <a:xfrm>
            <a:off x="3772676" y="2196704"/>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'B</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'C</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1" name="object 21"/>
          <p:cNvSpPr txBox="1"/>
          <p:nvPr/>
        </p:nvSpPr>
        <p:spPr>
          <a:xfrm>
            <a:off x="4847902"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'D</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2" name="object 22"/>
          <p:cNvSpPr txBox="1"/>
          <p:nvPr/>
        </p:nvSpPr>
        <p:spPr>
          <a:xfrm>
            <a:off x="5385513"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'E</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3" name="object 23"/>
          <p:cNvSpPr txBox="1"/>
          <p:nvPr/>
        </p:nvSpPr>
        <p:spPr>
          <a:xfrm>
            <a:off x="5923127" y="2196704"/>
            <a:ext cx="1523405" cy="216341"/>
          </a:xfrm>
          <a:prstGeom prst="rect">
            <a:avLst/>
          </a:prstGeom>
        </p:spPr>
        <p:txBody>
          <a:bodyPr vert="horz" wrap="square" lIns="0" tIns="0" rIns="0" bIns="0" rtlCol="0">
            <a:spAutoFit/>
          </a:bodyPr>
          <a:lstStyle/>
          <a:p>
            <a:pPr marL="8929">
              <a:tabLst>
                <a:tab pos="546477" algn="l"/>
                <a:tab pos="1084026" algn="l"/>
              </a:tabLst>
            </a:pPr>
            <a:r>
              <a:rPr sz="1406" dirty="0">
                <a:solidFill>
                  <a:srgbClr val="7C976C"/>
                </a:solidFill>
                <a:latin typeface="Menlo"/>
                <a:cs typeface="Menlo"/>
              </a:rPr>
              <a:t>'F</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'G</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'H</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4" name="object 24"/>
          <p:cNvSpPr txBox="1"/>
          <p:nvPr/>
        </p:nvSpPr>
        <p:spPr>
          <a:xfrm>
            <a:off x="7535965"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'I</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5" name="object 25"/>
          <p:cNvSpPr txBox="1"/>
          <p:nvPr/>
        </p:nvSpPr>
        <p:spPr>
          <a:xfrm>
            <a:off x="8073576" y="2196704"/>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'J</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6" name="object 26"/>
          <p:cNvSpPr txBox="1"/>
          <p:nvPr/>
        </p:nvSpPr>
        <p:spPr>
          <a:xfrm>
            <a:off x="8611191" y="2196704"/>
            <a:ext cx="555873"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'K</a:t>
            </a:r>
            <a:r>
              <a:rPr sz="1406" spc="-4" dirty="0">
                <a:solidFill>
                  <a:srgbClr val="7C976C"/>
                </a:solidFill>
                <a:latin typeface="Menlo"/>
                <a:cs typeface="Menlo"/>
              </a:rPr>
              <a:t>'</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7" name="object 27"/>
          <p:cNvSpPr txBox="1"/>
          <p:nvPr/>
        </p:nvSpPr>
        <p:spPr>
          <a:xfrm>
            <a:off x="3880200"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5</a:t>
            </a:r>
            <a:r>
              <a:rPr sz="1406" dirty="0">
                <a:solidFill>
                  <a:srgbClr val="D78B40"/>
                </a:solidFill>
                <a:latin typeface="Menlo"/>
                <a:cs typeface="Menlo"/>
              </a:rPr>
              <a:t>,	</a:t>
            </a:r>
            <a:r>
              <a:rPr sz="1406"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28" name="object 28"/>
          <p:cNvSpPr txBox="1"/>
          <p:nvPr/>
        </p:nvSpPr>
        <p:spPr>
          <a:xfrm>
            <a:off x="4847903" y="241101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7</a:t>
            </a:r>
            <a:r>
              <a:rPr sz="1406" dirty="0">
                <a:solidFill>
                  <a:srgbClr val="D78B40"/>
                </a:solidFill>
                <a:latin typeface="Menlo"/>
                <a:cs typeface="Menlo"/>
              </a:rPr>
              <a:t>,	</a:t>
            </a:r>
            <a:r>
              <a:rPr sz="1406"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9</a:t>
            </a:r>
            <a:r>
              <a:rPr sz="1406" dirty="0">
                <a:solidFill>
                  <a:srgbClr val="D78B40"/>
                </a:solidFill>
                <a:latin typeface="Menlo"/>
                <a:cs typeface="Menlo"/>
              </a:rPr>
              <a:t>,</a:t>
            </a:r>
            <a:endParaRPr sz="1406">
              <a:latin typeface="Menlo"/>
              <a:cs typeface="Menlo"/>
            </a:endParaRPr>
          </a:p>
        </p:txBody>
      </p:sp>
      <p:sp>
        <p:nvSpPr>
          <p:cNvPr id="29" name="object 29"/>
          <p:cNvSpPr txBox="1"/>
          <p:nvPr/>
        </p:nvSpPr>
        <p:spPr>
          <a:xfrm>
            <a:off x="5815606" y="241101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0</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12</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3</a:t>
            </a:r>
            <a:r>
              <a:rPr sz="1406" dirty="0">
                <a:solidFill>
                  <a:srgbClr val="D78B40"/>
                </a:solidFill>
                <a:latin typeface="Menlo"/>
                <a:cs typeface="Menlo"/>
              </a:rPr>
              <a:t>,</a:t>
            </a:r>
            <a:endParaRPr sz="1406">
              <a:latin typeface="Menlo"/>
              <a:cs typeface="Menlo"/>
            </a:endParaRPr>
          </a:p>
        </p:txBody>
      </p:sp>
      <p:sp>
        <p:nvSpPr>
          <p:cNvPr id="30" name="object 30"/>
          <p:cNvSpPr txBox="1"/>
          <p:nvPr/>
        </p:nvSpPr>
        <p:spPr>
          <a:xfrm>
            <a:off x="7535966" y="241101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15</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6</a:t>
            </a:r>
            <a:r>
              <a:rPr sz="1406" dirty="0">
                <a:solidFill>
                  <a:srgbClr val="D78B40"/>
                </a:solidFill>
                <a:latin typeface="Menlo"/>
                <a:cs typeface="Menlo"/>
              </a:rPr>
              <a:t>,	</a:t>
            </a:r>
            <a:r>
              <a:rPr sz="1406" dirty="0">
                <a:solidFill>
                  <a:srgbClr val="7AA8C7"/>
                </a:solidFill>
                <a:latin typeface="Menlo"/>
                <a:cs typeface="Menlo"/>
              </a:rPr>
              <a:t>17</a:t>
            </a:r>
            <a:r>
              <a:rPr sz="1406" dirty="0">
                <a:solidFill>
                  <a:srgbClr val="D78B40"/>
                </a:solidFill>
                <a:latin typeface="Menlo"/>
                <a:cs typeface="Menlo"/>
              </a:rPr>
              <a:t>,</a:t>
            </a:r>
            <a:endParaRPr sz="1406">
              <a:latin typeface="Menlo"/>
              <a:cs typeface="Menlo"/>
            </a:endParaRPr>
          </a:p>
        </p:txBody>
      </p:sp>
      <p:sp>
        <p:nvSpPr>
          <p:cNvPr id="31" name="object 31"/>
          <p:cNvSpPr txBox="1"/>
          <p:nvPr/>
        </p:nvSpPr>
        <p:spPr>
          <a:xfrm>
            <a:off x="9256325" y="2411017"/>
            <a:ext cx="1308199" cy="216341"/>
          </a:xfrm>
          <a:prstGeom prst="rect">
            <a:avLst/>
          </a:prstGeom>
        </p:spPr>
        <p:txBody>
          <a:bodyPr vert="horz" wrap="square" lIns="0" tIns="0" rIns="0" bIns="0" rtlCol="0">
            <a:spAutoFit/>
          </a:bodyPr>
          <a:lstStyle/>
          <a:p>
            <a:pPr marL="8929">
              <a:tabLst>
                <a:tab pos="438879" algn="l"/>
                <a:tab pos="868828" algn="l"/>
              </a:tabLst>
            </a:pPr>
            <a:r>
              <a:rPr sz="1406" dirty="0">
                <a:solidFill>
                  <a:srgbClr val="7AA8C7"/>
                </a:solidFill>
                <a:latin typeface="Menlo"/>
                <a:cs typeface="Menlo"/>
              </a:rPr>
              <a:t>1</a:t>
            </a:r>
            <a:r>
              <a:rPr sz="1406" spc="-4"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9</a:t>
            </a:r>
            <a:r>
              <a:rPr sz="1406" dirty="0">
                <a:solidFill>
                  <a:srgbClr val="D78B40"/>
                </a:solidFill>
                <a:latin typeface="Menlo"/>
                <a:cs typeface="Menlo"/>
              </a:rPr>
              <a:t>,	</a:t>
            </a:r>
            <a:r>
              <a:rPr sz="1406" dirty="0">
                <a:solidFill>
                  <a:srgbClr val="7AA8C7"/>
                </a:solidFill>
                <a:latin typeface="Menlo"/>
                <a:cs typeface="Menlo"/>
              </a:rPr>
              <a:t>20</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32" name="object 32"/>
          <p:cNvSpPr txBox="1"/>
          <p:nvPr/>
        </p:nvSpPr>
        <p:spPr>
          <a:xfrm>
            <a:off x="1622228" y="2411017"/>
            <a:ext cx="2168575" cy="432683"/>
          </a:xfrm>
          <a:prstGeom prst="rect">
            <a:avLst/>
          </a:prstGeom>
        </p:spPr>
        <p:txBody>
          <a:bodyPr vert="horz" wrap="square" lIns="0" tIns="0" rIns="0" bIns="0" rtlCol="0">
            <a:spAutoFit/>
          </a:bodyPr>
          <a:lstStyle/>
          <a:p>
            <a:pPr marL="8929" marR="3572">
              <a:tabLst>
                <a:tab pos="438879" algn="l"/>
                <a:tab pos="1621574" algn="l"/>
                <a:tab pos="1943924" algn="l"/>
              </a:tabLst>
            </a:pPr>
            <a:r>
              <a:rPr sz="1406" b="1" dirty="0">
                <a:solidFill>
                  <a:srgbClr val="D78B40"/>
                </a:solidFill>
                <a:latin typeface="Menlo"/>
                <a:cs typeface="Menlo"/>
              </a:rPr>
              <a:t>let	</a:t>
            </a:r>
            <a:r>
              <a:rPr sz="1406" dirty="0">
                <a:solidFill>
                  <a:srgbClr val="B7C4D1"/>
                </a:solidFill>
                <a:latin typeface="Menlo"/>
                <a:cs typeface="Menlo"/>
              </a:rPr>
              <a:t>nums = </a:t>
            </a: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a:t>
            </a:r>
            <a:r>
              <a:rPr sz="1406" spc="-4" dirty="0">
                <a:solidFill>
                  <a:srgbClr val="D78B40"/>
                </a:solidFill>
                <a:latin typeface="Menlo"/>
                <a:cs typeface="Menlo"/>
              </a:rPr>
              <a:t>;</a:t>
            </a:r>
            <a:endParaRPr sz="1406">
              <a:latin typeface="Menlo"/>
              <a:cs typeface="Menlo"/>
            </a:endParaRPr>
          </a:p>
        </p:txBody>
      </p:sp>
      <p:sp>
        <p:nvSpPr>
          <p:cNvPr id="33" name="object 33"/>
          <p:cNvSpPr txBox="1"/>
          <p:nvPr/>
        </p:nvSpPr>
        <p:spPr>
          <a:xfrm>
            <a:off x="1622227" y="3053954"/>
            <a:ext cx="249138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 reduce iterates</a:t>
            </a:r>
            <a:r>
              <a:rPr sz="1406" spc="-70" dirty="0">
                <a:solidFill>
                  <a:srgbClr val="929292"/>
                </a:solidFill>
                <a:latin typeface="Menlo"/>
                <a:cs typeface="Menlo"/>
              </a:rPr>
              <a:t> </a:t>
            </a:r>
            <a:r>
              <a:rPr sz="1406" dirty="0">
                <a:solidFill>
                  <a:srgbClr val="929292"/>
                </a:solidFill>
                <a:latin typeface="Menlo"/>
                <a:cs typeface="Menlo"/>
              </a:rPr>
              <a:t>over</a:t>
            </a:r>
            <a:endParaRPr sz="1406">
              <a:latin typeface="Menlo"/>
              <a:cs typeface="Menlo"/>
            </a:endParaRPr>
          </a:p>
        </p:txBody>
      </p:sp>
      <p:sp>
        <p:nvSpPr>
          <p:cNvPr id="34" name="object 34"/>
          <p:cNvSpPr txBox="1"/>
          <p:nvPr/>
        </p:nvSpPr>
        <p:spPr>
          <a:xfrm>
            <a:off x="4202977" y="3053954"/>
            <a:ext cx="985838"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array</a:t>
            </a:r>
            <a:endParaRPr sz="1406">
              <a:latin typeface="Menlo"/>
              <a:cs typeface="Menlo"/>
            </a:endParaRPr>
          </a:p>
        </p:txBody>
      </p:sp>
      <p:sp>
        <p:nvSpPr>
          <p:cNvPr id="35" name="object 35"/>
          <p:cNvSpPr txBox="1"/>
          <p:nvPr/>
        </p:nvSpPr>
        <p:spPr>
          <a:xfrm>
            <a:off x="5278291" y="3053954"/>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passing</a:t>
            </a:r>
            <a:r>
              <a:rPr sz="1406" spc="-70" dirty="0">
                <a:solidFill>
                  <a:srgbClr val="929292"/>
                </a:solidFill>
                <a:latin typeface="Menlo"/>
                <a:cs typeface="Menlo"/>
              </a:rPr>
              <a:t> </a:t>
            </a:r>
            <a:r>
              <a:rPr sz="1406" dirty="0">
                <a:solidFill>
                  <a:srgbClr val="929292"/>
                </a:solidFill>
                <a:latin typeface="Menlo"/>
                <a:cs typeface="Menlo"/>
              </a:rPr>
              <a:t>the</a:t>
            </a:r>
            <a:endParaRPr sz="1406">
              <a:latin typeface="Menlo"/>
              <a:cs typeface="Menlo"/>
            </a:endParaRPr>
          </a:p>
        </p:txBody>
      </p:sp>
      <p:sp>
        <p:nvSpPr>
          <p:cNvPr id="36" name="object 36"/>
          <p:cNvSpPr txBox="1"/>
          <p:nvPr/>
        </p:nvSpPr>
        <p:spPr>
          <a:xfrm>
            <a:off x="6568667" y="3053954"/>
            <a:ext cx="87823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previous</a:t>
            </a:r>
            <a:endParaRPr sz="1406">
              <a:latin typeface="Menlo"/>
              <a:cs typeface="Menlo"/>
            </a:endParaRPr>
          </a:p>
        </p:txBody>
      </p:sp>
      <p:sp>
        <p:nvSpPr>
          <p:cNvPr id="37" name="object 37"/>
          <p:cNvSpPr txBox="1"/>
          <p:nvPr/>
        </p:nvSpPr>
        <p:spPr>
          <a:xfrm>
            <a:off x="7536449" y="3053954"/>
            <a:ext cx="55587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value</a:t>
            </a:r>
            <a:endParaRPr sz="1406">
              <a:latin typeface="Menlo"/>
              <a:cs typeface="Menlo"/>
            </a:endParaRPr>
          </a:p>
        </p:txBody>
      </p:sp>
      <p:sp>
        <p:nvSpPr>
          <p:cNvPr id="38" name="object 38"/>
          <p:cNvSpPr txBox="1"/>
          <p:nvPr/>
        </p:nvSpPr>
        <p:spPr>
          <a:xfrm>
            <a:off x="8181635" y="3053954"/>
            <a:ext cx="770632"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and</a:t>
            </a:r>
            <a:r>
              <a:rPr sz="1406" spc="-70" dirty="0">
                <a:solidFill>
                  <a:srgbClr val="929292"/>
                </a:solidFill>
                <a:latin typeface="Menlo"/>
                <a:cs typeface="Menlo"/>
              </a:rPr>
              <a:t> </a:t>
            </a:r>
            <a:r>
              <a:rPr sz="1406" dirty="0">
                <a:solidFill>
                  <a:srgbClr val="929292"/>
                </a:solidFill>
                <a:latin typeface="Menlo"/>
                <a:cs typeface="Menlo"/>
              </a:rPr>
              <a:t>the</a:t>
            </a:r>
            <a:endParaRPr sz="1406">
              <a:latin typeface="Menlo"/>
              <a:cs typeface="Menlo"/>
            </a:endParaRPr>
          </a:p>
        </p:txBody>
      </p:sp>
      <p:sp>
        <p:nvSpPr>
          <p:cNvPr id="39" name="object 39"/>
          <p:cNvSpPr txBox="1"/>
          <p:nvPr/>
        </p:nvSpPr>
        <p:spPr>
          <a:xfrm>
            <a:off x="9041886" y="3053954"/>
            <a:ext cx="770632"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current</a:t>
            </a:r>
            <a:endParaRPr sz="1406">
              <a:latin typeface="Menlo"/>
              <a:cs typeface="Menlo"/>
            </a:endParaRPr>
          </a:p>
        </p:txBody>
      </p:sp>
      <p:sp>
        <p:nvSpPr>
          <p:cNvPr id="40" name="object 40"/>
          <p:cNvSpPr txBox="1"/>
          <p:nvPr/>
        </p:nvSpPr>
        <p:spPr>
          <a:xfrm>
            <a:off x="1622227" y="3268267"/>
            <a:ext cx="281374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 element it is up to</a:t>
            </a:r>
            <a:r>
              <a:rPr sz="1406" spc="-70" dirty="0">
                <a:solidFill>
                  <a:srgbClr val="929292"/>
                </a:solidFill>
                <a:latin typeface="Menlo"/>
                <a:cs typeface="Menlo"/>
              </a:rPr>
              <a:t> </a:t>
            </a:r>
            <a:r>
              <a:rPr sz="1406" dirty="0">
                <a:solidFill>
                  <a:srgbClr val="929292"/>
                </a:solidFill>
                <a:latin typeface="Menlo"/>
                <a:cs typeface="Menlo"/>
              </a:rPr>
              <a:t>you</a:t>
            </a:r>
            <a:endParaRPr sz="1406" dirty="0">
              <a:latin typeface="Menlo"/>
              <a:cs typeface="Menlo"/>
            </a:endParaRPr>
          </a:p>
        </p:txBody>
      </p:sp>
      <p:sp>
        <p:nvSpPr>
          <p:cNvPr id="41" name="object 41"/>
          <p:cNvSpPr txBox="1"/>
          <p:nvPr/>
        </p:nvSpPr>
        <p:spPr>
          <a:xfrm>
            <a:off x="4525572" y="3268267"/>
            <a:ext cx="1953369"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what the</a:t>
            </a:r>
            <a:r>
              <a:rPr sz="1406" spc="-70" dirty="0">
                <a:solidFill>
                  <a:srgbClr val="929292"/>
                </a:solidFill>
                <a:latin typeface="Menlo"/>
                <a:cs typeface="Menlo"/>
              </a:rPr>
              <a:t> </a:t>
            </a:r>
            <a:r>
              <a:rPr sz="1406" dirty="0">
                <a:solidFill>
                  <a:srgbClr val="929292"/>
                </a:solidFill>
                <a:latin typeface="Menlo"/>
                <a:cs typeface="Menlo"/>
              </a:rPr>
              <a:t>reduction</a:t>
            </a:r>
            <a:endParaRPr sz="1406">
              <a:latin typeface="Menlo"/>
              <a:cs typeface="Menlo"/>
            </a:endParaRPr>
          </a:p>
        </p:txBody>
      </p:sp>
      <p:sp>
        <p:nvSpPr>
          <p:cNvPr id="42" name="object 42"/>
          <p:cNvSpPr txBox="1"/>
          <p:nvPr/>
        </p:nvSpPr>
        <p:spPr>
          <a:xfrm>
            <a:off x="6568667" y="3268267"/>
            <a:ext cx="55587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does,</a:t>
            </a:r>
            <a:endParaRPr sz="1406">
              <a:latin typeface="Menlo"/>
              <a:cs typeface="Menlo"/>
            </a:endParaRPr>
          </a:p>
        </p:txBody>
      </p:sp>
      <p:sp>
        <p:nvSpPr>
          <p:cNvPr id="43" name="object 43"/>
          <p:cNvSpPr txBox="1"/>
          <p:nvPr/>
        </p:nvSpPr>
        <p:spPr>
          <a:xfrm>
            <a:off x="7213856" y="3268267"/>
            <a:ext cx="55587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let's</a:t>
            </a:r>
            <a:endParaRPr sz="1406">
              <a:latin typeface="Menlo"/>
              <a:cs typeface="Menlo"/>
            </a:endParaRPr>
          </a:p>
        </p:txBody>
      </p:sp>
      <p:sp>
        <p:nvSpPr>
          <p:cNvPr id="44" name="object 44"/>
          <p:cNvSpPr txBox="1"/>
          <p:nvPr/>
        </p:nvSpPr>
        <p:spPr>
          <a:xfrm>
            <a:off x="7859042" y="3268267"/>
            <a:ext cx="1200596"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concatenate</a:t>
            </a:r>
            <a:endParaRPr sz="1406">
              <a:latin typeface="Menlo"/>
              <a:cs typeface="Menlo"/>
            </a:endParaRPr>
          </a:p>
        </p:txBody>
      </p:sp>
      <p:sp>
        <p:nvSpPr>
          <p:cNvPr id="45" name="object 45"/>
          <p:cNvSpPr txBox="1"/>
          <p:nvPr/>
        </p:nvSpPr>
        <p:spPr>
          <a:xfrm>
            <a:off x="9149418" y="3268267"/>
            <a:ext cx="1201043"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strings</a:t>
            </a:r>
            <a:endParaRPr sz="1406">
              <a:latin typeface="Menlo"/>
              <a:cs typeface="Menlo"/>
            </a:endParaRPr>
          </a:p>
        </p:txBody>
      </p:sp>
      <p:sp>
        <p:nvSpPr>
          <p:cNvPr id="46" name="object 46"/>
          <p:cNvSpPr txBox="1"/>
          <p:nvPr/>
        </p:nvSpPr>
        <p:spPr>
          <a:xfrm>
            <a:off x="6030650" y="3482579"/>
            <a:ext cx="878235"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current)</a:t>
            </a:r>
            <a:endParaRPr sz="1406">
              <a:latin typeface="Menlo"/>
              <a:cs typeface="Menlo"/>
            </a:endParaRPr>
          </a:p>
        </p:txBody>
      </p:sp>
      <p:sp>
        <p:nvSpPr>
          <p:cNvPr id="47" name="object 47"/>
          <p:cNvSpPr txBox="1"/>
          <p:nvPr/>
        </p:nvSpPr>
        <p:spPr>
          <a:xfrm>
            <a:off x="6998432" y="3482579"/>
            <a:ext cx="1201043"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=&gt;</a:t>
            </a:r>
            <a:r>
              <a:rPr sz="1406" spc="-70" dirty="0">
                <a:solidFill>
                  <a:srgbClr val="B7C4D1"/>
                </a:solidFill>
                <a:latin typeface="Menlo"/>
                <a:cs typeface="Menlo"/>
              </a:rPr>
              <a:t> </a:t>
            </a:r>
            <a:r>
              <a:rPr sz="1406" dirty="0">
                <a:solidFill>
                  <a:srgbClr val="B7C4D1"/>
                </a:solidFill>
                <a:latin typeface="Menlo"/>
                <a:cs typeface="Menlo"/>
              </a:rPr>
              <a:t>previous</a:t>
            </a:r>
            <a:endParaRPr sz="1406">
              <a:latin typeface="Menlo"/>
              <a:cs typeface="Menlo"/>
            </a:endParaRPr>
          </a:p>
        </p:txBody>
      </p:sp>
      <p:sp>
        <p:nvSpPr>
          <p:cNvPr id="48" name="object 48"/>
          <p:cNvSpPr txBox="1"/>
          <p:nvPr/>
        </p:nvSpPr>
        <p:spPr>
          <a:xfrm>
            <a:off x="8288806" y="3482579"/>
            <a:ext cx="1200596"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42" dirty="0">
                <a:solidFill>
                  <a:srgbClr val="B7C4D1"/>
                </a:solidFill>
                <a:latin typeface="Menlo"/>
                <a:cs typeface="Menlo"/>
              </a:rPr>
              <a:t> </a:t>
            </a:r>
            <a:r>
              <a:rPr sz="1406" spc="-4" dirty="0">
                <a:solidFill>
                  <a:srgbClr val="B7C4D1"/>
                </a:solidFill>
                <a:latin typeface="Menlo"/>
                <a:cs typeface="Menlo"/>
              </a:rPr>
              <a:t>current)</a:t>
            </a:r>
            <a:r>
              <a:rPr sz="1406" spc="-4" dirty="0">
                <a:solidFill>
                  <a:srgbClr val="D78B40"/>
                </a:solidFill>
                <a:latin typeface="Menlo"/>
                <a:cs typeface="Menlo"/>
              </a:rPr>
              <a:t>;</a:t>
            </a:r>
            <a:endParaRPr sz="1406">
              <a:latin typeface="Menlo"/>
              <a:cs typeface="Menlo"/>
            </a:endParaRPr>
          </a:p>
        </p:txBody>
      </p:sp>
      <p:sp>
        <p:nvSpPr>
          <p:cNvPr id="49" name="object 49"/>
          <p:cNvSpPr txBox="1"/>
          <p:nvPr/>
        </p:nvSpPr>
        <p:spPr>
          <a:xfrm>
            <a:off x="1622228" y="3482580"/>
            <a:ext cx="4318843" cy="432683"/>
          </a:xfrm>
          <a:prstGeom prst="rect">
            <a:avLst/>
          </a:prstGeom>
        </p:spPr>
        <p:txBody>
          <a:bodyPr vert="horz" wrap="square" lIns="0" tIns="0" rIns="0" bIns="0" rtlCol="0">
            <a:spAutoFit/>
          </a:bodyPr>
          <a:lstStyle/>
          <a:p>
            <a:pPr marL="8929" marR="3572">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letters2</a:t>
            </a:r>
            <a:r>
              <a:rPr sz="1406" spc="4" dirty="0">
                <a:solidFill>
                  <a:srgbClr val="B7C4D1"/>
                </a:solidFill>
                <a:latin typeface="Menlo"/>
                <a:cs typeface="Menlo"/>
              </a:rPr>
              <a:t> </a:t>
            </a:r>
            <a:r>
              <a:rPr sz="1406" dirty="0">
                <a:solidFill>
                  <a:srgbClr val="B7C4D1"/>
                </a:solidFill>
                <a:latin typeface="Menlo"/>
                <a:cs typeface="Menlo"/>
              </a:rPr>
              <a:t>=</a:t>
            </a:r>
            <a:r>
              <a:rPr sz="1406" spc="4" dirty="0">
                <a:solidFill>
                  <a:srgbClr val="B7C4D1"/>
                </a:solidFill>
                <a:latin typeface="Menlo"/>
                <a:cs typeface="Menlo"/>
              </a:rPr>
              <a:t> </a:t>
            </a:r>
            <a:r>
              <a:rPr sz="1406" spc="-4" dirty="0">
                <a:solidFill>
                  <a:srgbClr val="B7C4D1"/>
                </a:solidFill>
                <a:latin typeface="Menlo"/>
                <a:cs typeface="Menlo"/>
              </a:rPr>
              <a:t>letters.</a:t>
            </a:r>
            <a:r>
              <a:rPr sz="1406" spc="-4" dirty="0">
                <a:solidFill>
                  <a:srgbClr val="FFD080"/>
                </a:solidFill>
                <a:latin typeface="Menlo"/>
                <a:cs typeface="Menlo"/>
              </a:rPr>
              <a:t>reduce</a:t>
            </a:r>
            <a:r>
              <a:rPr sz="1406" spc="-4" dirty="0">
                <a:solidFill>
                  <a:srgbClr val="B7C4D1"/>
                </a:solidFill>
                <a:latin typeface="Menlo"/>
                <a:cs typeface="Menlo"/>
              </a:rPr>
              <a:t>((previous</a:t>
            </a:r>
            <a:r>
              <a:rPr sz="1406" spc="-4" dirty="0">
                <a:solidFill>
                  <a:srgbClr val="D78B40"/>
                </a:solidFill>
                <a:latin typeface="Menlo"/>
                <a:cs typeface="Menlo"/>
              </a:rPr>
              <a:t>, </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(letters2)</a:t>
            </a:r>
            <a:r>
              <a:rPr sz="1406" spc="-4" dirty="0">
                <a:solidFill>
                  <a:srgbClr val="D78B40"/>
                </a:solidFill>
                <a:latin typeface="Menlo"/>
                <a:cs typeface="Menlo"/>
              </a:rPr>
              <a:t>;</a:t>
            </a:r>
            <a:endParaRPr sz="1406" dirty="0">
              <a:latin typeface="Menlo"/>
              <a:cs typeface="Menlo"/>
            </a:endParaRPr>
          </a:p>
        </p:txBody>
      </p:sp>
      <p:graphicFrame>
        <p:nvGraphicFramePr>
          <p:cNvPr id="50" name="object 50"/>
          <p:cNvGraphicFramePr>
            <a:graphicFrameLocks noGrp="1"/>
          </p:cNvGraphicFramePr>
          <p:nvPr>
            <p:extLst>
              <p:ext uri="{D42A27DB-BD31-4B8C-83A1-F6EECF244321}">
                <p14:modId xmlns:p14="http://schemas.microsoft.com/office/powerpoint/2010/main" val="601232652"/>
              </p:ext>
            </p:extLst>
          </p:nvPr>
        </p:nvGraphicFramePr>
        <p:xfrm>
          <a:off x="1629350" y="4133855"/>
          <a:ext cx="8969425" cy="1137842"/>
        </p:xfrm>
        <a:graphic>
          <a:graphicData uri="http://schemas.openxmlformats.org/drawingml/2006/table">
            <a:tbl>
              <a:tblPr firstRow="1" bandRow="1">
                <a:tableStyleId>{2D5ABB26-0587-4C30-8999-92F81FD0307C}</a:tableStyleId>
              </a:tblPr>
              <a:tblGrid>
                <a:gridCol w="346922"/>
                <a:gridCol w="1379844"/>
                <a:gridCol w="803071"/>
                <a:gridCol w="3515242"/>
                <a:gridCol w="936171"/>
                <a:gridCol w="283029"/>
                <a:gridCol w="1191565"/>
                <a:gridCol w="513581"/>
              </a:tblGrid>
              <a:tr h="276821">
                <a:tc>
                  <a:txBody>
                    <a:bodyPr/>
                    <a:lstStyle/>
                    <a:p>
                      <a:pPr marL="2540">
                        <a:lnSpc>
                          <a:spcPts val="2305"/>
                        </a:lnSpc>
                      </a:pPr>
                      <a:r>
                        <a:rPr sz="1400" dirty="0">
                          <a:solidFill>
                            <a:srgbClr val="929292"/>
                          </a:solidFill>
                          <a:latin typeface="Menlo"/>
                          <a:cs typeface="Menlo"/>
                        </a:rPr>
                        <a:t>//</a:t>
                      </a:r>
                      <a:endParaRPr sz="1400">
                        <a:latin typeface="Menlo"/>
                        <a:cs typeface="Menlo"/>
                      </a:endParaRPr>
                    </a:p>
                  </a:txBody>
                  <a:tcPr marL="0" marR="0" marT="0" marB="0">
                    <a:solidFill>
                      <a:srgbClr val="393939"/>
                    </a:solidFill>
                  </a:tcPr>
                </a:tc>
                <a:tc>
                  <a:txBody>
                    <a:bodyPr/>
                    <a:lstStyle/>
                    <a:p>
                      <a:pPr marR="68580" algn="r">
                        <a:lnSpc>
                          <a:spcPts val="2305"/>
                        </a:lnSpc>
                      </a:pPr>
                      <a:r>
                        <a:rPr sz="1400" dirty="0">
                          <a:solidFill>
                            <a:srgbClr val="929292"/>
                          </a:solidFill>
                          <a:latin typeface="Menlo"/>
                          <a:cs typeface="Menlo"/>
                        </a:rPr>
                        <a:t>reduceRight</a:t>
                      </a:r>
                      <a:endParaRPr sz="1400">
                        <a:latin typeface="Menlo"/>
                        <a:cs typeface="Menlo"/>
                      </a:endParaRPr>
                    </a:p>
                  </a:txBody>
                  <a:tcPr marL="0" marR="0" marT="0" marB="0">
                    <a:solidFill>
                      <a:srgbClr val="393939"/>
                    </a:solidFill>
                  </a:tcPr>
                </a:tc>
                <a:tc gridSpan="5">
                  <a:txBody>
                    <a:bodyPr/>
                    <a:lstStyle/>
                    <a:p>
                      <a:pPr marL="76200">
                        <a:lnSpc>
                          <a:spcPts val="2305"/>
                        </a:lnSpc>
                      </a:pPr>
                      <a:r>
                        <a:rPr sz="1400" dirty="0">
                          <a:solidFill>
                            <a:srgbClr val="929292"/>
                          </a:solidFill>
                          <a:latin typeface="Menlo"/>
                          <a:cs typeface="Menlo"/>
                        </a:rPr>
                        <a:t>does the same but goes from right to</a:t>
                      </a:r>
                      <a:r>
                        <a:rPr sz="1400" spc="-100" dirty="0">
                          <a:solidFill>
                            <a:srgbClr val="929292"/>
                          </a:solidFill>
                          <a:latin typeface="Menlo"/>
                          <a:cs typeface="Menlo"/>
                        </a:rPr>
                        <a:t> </a:t>
                      </a:r>
                      <a:r>
                        <a:rPr sz="1400" dirty="0">
                          <a:solidFill>
                            <a:srgbClr val="929292"/>
                          </a:solidFill>
                          <a:latin typeface="Menlo"/>
                          <a:cs typeface="Menlo"/>
                        </a:rPr>
                        <a:t>left</a:t>
                      </a:r>
                      <a:endParaRPr sz="1400">
                        <a:latin typeface="Menlo"/>
                        <a:cs typeface="Menlo"/>
                      </a:endParaRPr>
                    </a:p>
                  </a:txBody>
                  <a:tcPr marL="0" marR="0" marT="0" marB="0">
                    <a:solidFill>
                      <a:srgbClr val="39393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lang="en-US"/>
                    </a:p>
                  </a:txBody>
                  <a:tcPr marL="0" marR="0" marT="0" marB="0">
                    <a:solidFill>
                      <a:srgbClr val="36393E"/>
                    </a:solidFill>
                  </a:tcPr>
                </a:tc>
              </a:tr>
              <a:tr h="553642">
                <a:tc>
                  <a:txBody>
                    <a:bodyPr/>
                    <a:lstStyle/>
                    <a:p>
                      <a:pPr marL="2540">
                        <a:lnSpc>
                          <a:spcPts val="2305"/>
                        </a:lnSpc>
                      </a:pPr>
                      <a:r>
                        <a:rPr sz="1400" b="1" dirty="0">
                          <a:solidFill>
                            <a:srgbClr val="D78B40"/>
                          </a:solidFill>
                          <a:latin typeface="Menlo"/>
                          <a:cs typeface="Menlo"/>
                        </a:rPr>
                        <a:t>let</a:t>
                      </a:r>
                      <a:endParaRPr sz="1400">
                        <a:latin typeface="Menlo"/>
                        <a:cs typeface="Menlo"/>
                      </a:endParaRPr>
                    </a:p>
                  </a:txBody>
                  <a:tcPr marL="0" marR="0" marT="0" marB="0">
                    <a:solidFill>
                      <a:srgbClr val="393939"/>
                    </a:solidFill>
                  </a:tcPr>
                </a:tc>
                <a:tc>
                  <a:txBody>
                    <a:bodyPr/>
                    <a:lstStyle/>
                    <a:p>
                      <a:pPr marR="68580" algn="r">
                        <a:lnSpc>
                          <a:spcPts val="2305"/>
                        </a:lnSpc>
                      </a:pPr>
                      <a:r>
                        <a:rPr sz="1400" dirty="0">
                          <a:solidFill>
                            <a:srgbClr val="B7C4D1"/>
                          </a:solidFill>
                          <a:latin typeface="Menlo"/>
                          <a:cs typeface="Menlo"/>
                        </a:rPr>
                        <a:t>letters3</a:t>
                      </a:r>
                      <a:r>
                        <a:rPr sz="1400" spc="-100" dirty="0">
                          <a:solidFill>
                            <a:srgbClr val="B7C4D1"/>
                          </a:solidFill>
                          <a:latin typeface="Menlo"/>
                          <a:cs typeface="Menlo"/>
                        </a:rPr>
                        <a:t> </a:t>
                      </a:r>
                      <a:r>
                        <a:rPr sz="1400" dirty="0">
                          <a:solidFill>
                            <a:srgbClr val="B7C4D1"/>
                          </a:solidFill>
                          <a:latin typeface="Menlo"/>
                          <a:cs typeface="Menlo"/>
                        </a:rPr>
                        <a:t>=</a:t>
                      </a:r>
                      <a:endParaRPr sz="1400">
                        <a:latin typeface="Menlo"/>
                        <a:cs typeface="Menlo"/>
                      </a:endParaRPr>
                    </a:p>
                  </a:txBody>
                  <a:tcPr marL="0" marR="0" marT="0" marB="0">
                    <a:solidFill>
                      <a:srgbClr val="393939"/>
                    </a:solidFill>
                  </a:tcPr>
                </a:tc>
                <a:tc gridSpan="2">
                  <a:txBody>
                    <a:bodyPr/>
                    <a:lstStyle/>
                    <a:p>
                      <a:pPr marL="76200">
                        <a:lnSpc>
                          <a:spcPts val="2305"/>
                        </a:lnSpc>
                        <a:tabLst>
                          <a:tab pos="4816475" algn="l"/>
                        </a:tabLst>
                      </a:pPr>
                      <a:r>
                        <a:rPr sz="1400" spc="-5" dirty="0">
                          <a:solidFill>
                            <a:srgbClr val="B7C4D1"/>
                          </a:solidFill>
                          <a:latin typeface="Menlo"/>
                          <a:cs typeface="Menlo"/>
                        </a:rPr>
                        <a:t>letters.</a:t>
                      </a:r>
                      <a:r>
                        <a:rPr sz="1400" spc="-5" dirty="0">
                          <a:solidFill>
                            <a:srgbClr val="FFD080"/>
                          </a:solidFill>
                          <a:latin typeface="Menlo"/>
                          <a:cs typeface="Menlo"/>
                        </a:rPr>
                        <a:t>reduceRight</a:t>
                      </a:r>
                      <a:r>
                        <a:rPr sz="1400" spc="-5" dirty="0">
                          <a:solidFill>
                            <a:srgbClr val="B7C4D1"/>
                          </a:solidFill>
                          <a:latin typeface="Menlo"/>
                          <a:cs typeface="Menlo"/>
                        </a:rPr>
                        <a:t>((</a:t>
                      </a:r>
                      <a:r>
                        <a:rPr sz="1400" spc="-5" dirty="0" smtClean="0">
                          <a:solidFill>
                            <a:srgbClr val="B7C4D1"/>
                          </a:solidFill>
                          <a:latin typeface="Menlo"/>
                          <a:cs typeface="Menlo"/>
                        </a:rPr>
                        <a:t>previous</a:t>
                      </a:r>
                      <a:r>
                        <a:rPr sz="1400" spc="-5" dirty="0" smtClean="0">
                          <a:solidFill>
                            <a:srgbClr val="D78B40"/>
                          </a:solidFill>
                          <a:latin typeface="Menlo"/>
                          <a:cs typeface="Menlo"/>
                        </a:rPr>
                        <a:t>,</a:t>
                      </a:r>
                      <a:r>
                        <a:rPr sz="1400" dirty="0" smtClean="0">
                          <a:solidFill>
                            <a:srgbClr val="B7C4D1"/>
                          </a:solidFill>
                          <a:latin typeface="Menlo"/>
                          <a:cs typeface="Menlo"/>
                        </a:rPr>
                        <a:t>curren</a:t>
                      </a:r>
                      <a:r>
                        <a:rPr lang="en-US" sz="1400" dirty="0" smtClean="0">
                          <a:solidFill>
                            <a:srgbClr val="B7C4D1"/>
                          </a:solidFill>
                          <a:latin typeface="Menlo"/>
                          <a:cs typeface="Menlo"/>
                        </a:rPr>
                        <a:t>t)</a:t>
                      </a:r>
                      <a:r>
                        <a:rPr sz="1400" dirty="0" smtClean="0">
                          <a:solidFill>
                            <a:srgbClr val="B7C4D1"/>
                          </a:solidFill>
                          <a:latin typeface="Menlo"/>
                          <a:cs typeface="Menlo"/>
                        </a:rPr>
                        <a:t>=&gt;</a:t>
                      </a:r>
                      <a:endParaRPr sz="1400" dirty="0">
                        <a:latin typeface="Menlo"/>
                        <a:cs typeface="Menlo"/>
                      </a:endParaRPr>
                    </a:p>
                  </a:txBody>
                  <a:tcPr marL="0" marR="0" marT="0" marB="0">
                    <a:solidFill>
                      <a:srgbClr val="393939"/>
                    </a:solidFill>
                  </a:tcPr>
                </a:tc>
                <a:tc hMerge="1">
                  <a:txBody>
                    <a:bodyPr/>
                    <a:lstStyle/>
                    <a:p>
                      <a:endParaRPr/>
                    </a:p>
                  </a:txBody>
                  <a:tcPr marL="0" marR="0" marT="0" marB="0"/>
                </a:tc>
                <a:tc>
                  <a:txBody>
                    <a:bodyPr/>
                    <a:lstStyle/>
                    <a:p>
                      <a:pPr marL="76200">
                        <a:lnSpc>
                          <a:spcPts val="2305"/>
                        </a:lnSpc>
                      </a:pPr>
                      <a:r>
                        <a:rPr sz="1400" dirty="0">
                          <a:solidFill>
                            <a:srgbClr val="B7C4D1"/>
                          </a:solidFill>
                          <a:latin typeface="Menlo"/>
                          <a:cs typeface="Menlo"/>
                        </a:rPr>
                        <a:t>previous</a:t>
                      </a:r>
                      <a:endParaRPr sz="1400" dirty="0">
                        <a:latin typeface="Menlo"/>
                        <a:cs typeface="Menlo"/>
                      </a:endParaRPr>
                    </a:p>
                  </a:txBody>
                  <a:tcPr marL="0" marR="0" marT="0" marB="0">
                    <a:solidFill>
                      <a:srgbClr val="393939"/>
                    </a:solidFill>
                  </a:tcPr>
                </a:tc>
                <a:tc>
                  <a:txBody>
                    <a:bodyPr/>
                    <a:lstStyle/>
                    <a:p>
                      <a:pPr marL="76200">
                        <a:lnSpc>
                          <a:spcPts val="2305"/>
                        </a:lnSpc>
                      </a:pPr>
                      <a:r>
                        <a:rPr sz="1400" dirty="0">
                          <a:solidFill>
                            <a:srgbClr val="B7C4D1"/>
                          </a:solidFill>
                          <a:latin typeface="Menlo"/>
                          <a:cs typeface="Menlo"/>
                        </a:rPr>
                        <a:t>+</a:t>
                      </a:r>
                      <a:endParaRPr sz="1400" dirty="0">
                        <a:latin typeface="Menlo"/>
                        <a:cs typeface="Menlo"/>
                      </a:endParaRPr>
                    </a:p>
                  </a:txBody>
                  <a:tcPr marL="0" marR="0" marT="0" marB="0">
                    <a:solidFill>
                      <a:srgbClr val="393939"/>
                    </a:solidFill>
                  </a:tcPr>
                </a:tc>
                <a:tc gridSpan="2">
                  <a:txBody>
                    <a:bodyPr/>
                    <a:lstStyle/>
                    <a:p>
                      <a:pPr marL="76200">
                        <a:lnSpc>
                          <a:spcPts val="2305"/>
                        </a:lnSpc>
                      </a:pPr>
                      <a:r>
                        <a:rPr sz="1400" dirty="0">
                          <a:solidFill>
                            <a:srgbClr val="B7C4D1"/>
                          </a:solidFill>
                          <a:latin typeface="Menlo"/>
                          <a:cs typeface="Menlo"/>
                        </a:rPr>
                        <a:t>current</a:t>
                      </a:r>
                      <a:r>
                        <a:rPr sz="1400" spc="-5" dirty="0">
                          <a:solidFill>
                            <a:srgbClr val="B7C4D1"/>
                          </a:solidFill>
                          <a:latin typeface="Menlo"/>
                          <a:cs typeface="Menlo"/>
                        </a:rPr>
                        <a:t>)</a:t>
                      </a:r>
                      <a:r>
                        <a:rPr sz="1400" dirty="0">
                          <a:solidFill>
                            <a:srgbClr val="D78B40"/>
                          </a:solidFill>
                          <a:latin typeface="Menlo"/>
                          <a:cs typeface="Menlo"/>
                        </a:rPr>
                        <a:t>;</a:t>
                      </a:r>
                      <a:endParaRPr sz="1400">
                        <a:latin typeface="Menlo"/>
                        <a:cs typeface="Menlo"/>
                      </a:endParaRPr>
                    </a:p>
                  </a:txBody>
                  <a:tcPr marL="0" marR="0" marT="0" marB="0">
                    <a:solidFill>
                      <a:srgbClr val="393939"/>
                    </a:solidFill>
                  </a:tcPr>
                </a:tc>
                <a:tc hMerge="1">
                  <a:txBody>
                    <a:bodyPr/>
                    <a:lstStyle/>
                    <a:p>
                      <a:endParaRPr lang="en-US"/>
                    </a:p>
                  </a:txBody>
                  <a:tcPr/>
                </a:tc>
              </a:tr>
              <a:tr h="276821">
                <a:tc gridSpan="3">
                  <a:txBody>
                    <a:bodyPr/>
                    <a:lstStyle/>
                    <a:p>
                      <a:pPr marL="2540">
                        <a:lnSpc>
                          <a:spcPts val="2305"/>
                        </a:lnSpc>
                      </a:pPr>
                      <a:r>
                        <a:rPr sz="1400" spc="-5" dirty="0">
                          <a:solidFill>
                            <a:srgbClr val="A98BB9"/>
                          </a:solidFill>
                          <a:latin typeface="Menlo"/>
                          <a:cs typeface="Menlo"/>
                        </a:rPr>
                        <a:t>console</a:t>
                      </a:r>
                      <a:r>
                        <a:rPr sz="1400" spc="-5" dirty="0">
                          <a:solidFill>
                            <a:srgbClr val="B7C4D1"/>
                          </a:solidFill>
                          <a:latin typeface="Menlo"/>
                          <a:cs typeface="Menlo"/>
                        </a:rPr>
                        <a:t>.</a:t>
                      </a:r>
                      <a:r>
                        <a:rPr sz="1400" spc="-5" dirty="0">
                          <a:solidFill>
                            <a:srgbClr val="FFD080"/>
                          </a:solidFill>
                          <a:latin typeface="Menlo"/>
                          <a:cs typeface="Menlo"/>
                        </a:rPr>
                        <a:t>log</a:t>
                      </a:r>
                      <a:r>
                        <a:rPr sz="1400" spc="-5" dirty="0">
                          <a:solidFill>
                            <a:srgbClr val="B7C4D1"/>
                          </a:solidFill>
                          <a:latin typeface="Menlo"/>
                          <a:cs typeface="Menlo"/>
                        </a:rPr>
                        <a:t>(letters3)</a:t>
                      </a:r>
                      <a:r>
                        <a:rPr sz="1400" spc="-5" dirty="0">
                          <a:solidFill>
                            <a:srgbClr val="D78B40"/>
                          </a:solidFill>
                          <a:latin typeface="Menlo"/>
                          <a:cs typeface="Menlo"/>
                        </a:rPr>
                        <a:t>;</a:t>
                      </a:r>
                      <a:endParaRPr sz="1400">
                        <a:latin typeface="Menlo"/>
                        <a:cs typeface="Menlo"/>
                      </a:endParaRPr>
                    </a:p>
                  </a:txBody>
                  <a:tcPr marL="0" marR="0" marT="0" marB="0">
                    <a:solidFill>
                      <a:srgbClr val="393939"/>
                    </a:solidFill>
                  </a:tcPr>
                </a:tc>
                <a:tc hMerge="1">
                  <a:txBody>
                    <a:bodyPr/>
                    <a:lstStyle/>
                    <a:p>
                      <a:endParaRPr/>
                    </a:p>
                  </a:txBody>
                  <a:tcPr marL="0" marR="0" marT="0" marB="0"/>
                </a:tc>
                <a:tc hMerge="1">
                  <a:txBody>
                    <a:bodyPr/>
                    <a:lstStyle/>
                    <a:p>
                      <a:endParaRPr/>
                    </a:p>
                  </a:txBody>
                  <a:tcPr marL="0" marR="0" marT="0" marB="0"/>
                </a:tc>
                <a:tc gridSpan="5">
                  <a:txBody>
                    <a:bodyPr/>
                    <a:lstStyle/>
                    <a:p>
                      <a:endParaRPr sz="1400" dirty="0">
                        <a:latin typeface="Menlo"/>
                        <a:cs typeface="Menlo"/>
                      </a:endParaRPr>
                    </a:p>
                  </a:txBody>
                  <a:tcPr marL="0" marR="0" marT="0" marB="0">
                    <a:solidFill>
                      <a:srgbClr val="36393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lang="en-US"/>
                    </a:p>
                  </a:txBody>
                  <a:tcPr/>
                </a:tc>
              </a:tr>
            </a:tbl>
          </a:graphicData>
        </a:graphic>
      </p:graphicFrame>
      <p:sp>
        <p:nvSpPr>
          <p:cNvPr id="51" name="Title 50"/>
          <p:cNvSpPr>
            <a:spLocks noGrp="1"/>
          </p:cNvSpPr>
          <p:nvPr>
            <p:ph type="title"/>
          </p:nvPr>
        </p:nvSpPr>
        <p:spPr/>
        <p:txBody>
          <a:bodyPr>
            <a:normAutofit fontScale="90000"/>
          </a:bodyPr>
          <a:lstStyle/>
          <a:p>
            <a:r>
              <a:rPr lang="en-US" dirty="0" smtClean="0"/>
              <a:t>REDUCE</a:t>
            </a:r>
            <a:endParaRPr lang="en-US" dirty="0"/>
          </a:p>
        </p:txBody>
      </p:sp>
    </p:spTree>
    <p:extLst>
      <p:ext uri="{BB962C8B-B14F-4D97-AF65-F5344CB8AC3E}">
        <p14:creationId xmlns:p14="http://schemas.microsoft.com/office/powerpoint/2010/main" val="11773840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95501" y="928688"/>
            <a:ext cx="1518047" cy="544711"/>
          </a:xfrm>
          <a:prstGeom prst="rect">
            <a:avLst/>
          </a:prstGeom>
          <a:blipFill>
            <a:blip r:embed="rId2" cstate="print"/>
            <a:stretch>
              <a:fillRect/>
            </a:stretch>
          </a:blipFill>
        </p:spPr>
        <p:txBody>
          <a:bodyPr wrap="square" lIns="0" tIns="0" rIns="0" bIns="0" rtlCol="0"/>
          <a:lstStyle/>
          <a:p>
            <a:endParaRPr sz="1687"/>
          </a:p>
        </p:txBody>
      </p:sp>
      <p:sp>
        <p:nvSpPr>
          <p:cNvPr id="4" name="object 4"/>
          <p:cNvSpPr/>
          <p:nvPr/>
        </p:nvSpPr>
        <p:spPr>
          <a:xfrm>
            <a:off x="1600200" y="1946769"/>
            <a:ext cx="9524482" cy="4171002"/>
          </a:xfrm>
          <a:custGeom>
            <a:avLst/>
            <a:gdLst/>
            <a:ahLst/>
            <a:cxnLst/>
            <a:rect l="l" t="t" r="r" b="b"/>
            <a:pathLst>
              <a:path w="12807315" h="3759200">
                <a:moveTo>
                  <a:pt x="0" y="0"/>
                </a:moveTo>
                <a:lnTo>
                  <a:pt x="12806732" y="0"/>
                </a:lnTo>
                <a:lnTo>
                  <a:pt x="12806732" y="3759200"/>
                </a:lnTo>
                <a:lnTo>
                  <a:pt x="0" y="3759200"/>
                </a:lnTo>
                <a:lnTo>
                  <a:pt x="0" y="0"/>
                </a:lnTo>
                <a:close/>
              </a:path>
            </a:pathLst>
          </a:custGeom>
          <a:solidFill>
            <a:srgbClr val="36393E"/>
          </a:solidFill>
        </p:spPr>
        <p:txBody>
          <a:bodyPr wrap="square" lIns="0" tIns="0" rIns="0" bIns="0" rtlCol="0"/>
          <a:lstStyle/>
          <a:p>
            <a:endParaRPr sz="1687"/>
          </a:p>
        </p:txBody>
      </p:sp>
      <p:sp>
        <p:nvSpPr>
          <p:cNvPr id="5" name="object 5"/>
          <p:cNvSpPr/>
          <p:nvPr/>
        </p:nvSpPr>
        <p:spPr>
          <a:xfrm>
            <a:off x="1629351" y="1982489"/>
            <a:ext cx="5698927" cy="214313"/>
          </a:xfrm>
          <a:custGeom>
            <a:avLst/>
            <a:gdLst/>
            <a:ahLst/>
            <a:cxnLst/>
            <a:rect l="l" t="t" r="r" b="b"/>
            <a:pathLst>
              <a:path w="8105140" h="304800">
                <a:moveTo>
                  <a:pt x="0" y="0"/>
                </a:moveTo>
                <a:lnTo>
                  <a:pt x="8104807" y="0"/>
                </a:lnTo>
                <a:lnTo>
                  <a:pt x="8104807" y="304800"/>
                </a:lnTo>
                <a:lnTo>
                  <a:pt x="0" y="3048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1629350" y="2196802"/>
            <a:ext cx="7526834" cy="214313"/>
          </a:xfrm>
          <a:custGeom>
            <a:avLst/>
            <a:gdLst/>
            <a:ahLst/>
            <a:cxnLst/>
            <a:rect l="l" t="t" r="r" b="b"/>
            <a:pathLst>
              <a:path w="10704830" h="304800">
                <a:moveTo>
                  <a:pt x="0" y="0"/>
                </a:moveTo>
                <a:lnTo>
                  <a:pt x="10704463" y="0"/>
                </a:lnTo>
                <a:lnTo>
                  <a:pt x="10704463" y="304800"/>
                </a:lnTo>
                <a:lnTo>
                  <a:pt x="0" y="3048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1629351" y="2411114"/>
            <a:ext cx="8924776" cy="214313"/>
          </a:xfrm>
          <a:custGeom>
            <a:avLst/>
            <a:gdLst/>
            <a:ahLst/>
            <a:cxnLst/>
            <a:rect l="l" t="t" r="r" b="b"/>
            <a:pathLst>
              <a:path w="12693015" h="304800">
                <a:moveTo>
                  <a:pt x="0" y="0"/>
                </a:moveTo>
                <a:lnTo>
                  <a:pt x="12692432" y="0"/>
                </a:lnTo>
                <a:lnTo>
                  <a:pt x="12692432" y="304800"/>
                </a:lnTo>
                <a:lnTo>
                  <a:pt x="0" y="3048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1629351" y="2625427"/>
            <a:ext cx="1935510" cy="214313"/>
          </a:xfrm>
          <a:custGeom>
            <a:avLst/>
            <a:gdLst/>
            <a:ahLst/>
            <a:cxnLst/>
            <a:rect l="l" t="t" r="r" b="b"/>
            <a:pathLst>
              <a:path w="2752725" h="304800">
                <a:moveTo>
                  <a:pt x="0" y="0"/>
                </a:moveTo>
                <a:lnTo>
                  <a:pt x="2752576" y="0"/>
                </a:lnTo>
                <a:lnTo>
                  <a:pt x="2752576" y="304800"/>
                </a:lnTo>
                <a:lnTo>
                  <a:pt x="0" y="3048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1629351" y="3054052"/>
            <a:ext cx="6666458" cy="214313"/>
          </a:xfrm>
          <a:custGeom>
            <a:avLst/>
            <a:gdLst/>
            <a:ahLst/>
            <a:cxnLst/>
            <a:rect l="l" t="t" r="r" b="b"/>
            <a:pathLst>
              <a:path w="9481185" h="304800">
                <a:moveTo>
                  <a:pt x="0" y="0"/>
                </a:moveTo>
                <a:lnTo>
                  <a:pt x="9481095" y="0"/>
                </a:lnTo>
                <a:lnTo>
                  <a:pt x="9481095" y="304800"/>
                </a:lnTo>
                <a:lnTo>
                  <a:pt x="0" y="3048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1629351" y="3268364"/>
            <a:ext cx="7311628" cy="214313"/>
          </a:xfrm>
          <a:custGeom>
            <a:avLst/>
            <a:gdLst/>
            <a:ahLst/>
            <a:cxnLst/>
            <a:rect l="l" t="t" r="r" b="b"/>
            <a:pathLst>
              <a:path w="10398760" h="304800">
                <a:moveTo>
                  <a:pt x="0" y="0"/>
                </a:moveTo>
                <a:lnTo>
                  <a:pt x="10398620" y="0"/>
                </a:lnTo>
                <a:lnTo>
                  <a:pt x="10398620" y="304800"/>
                </a:lnTo>
                <a:lnTo>
                  <a:pt x="0" y="3048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1629352" y="3482677"/>
            <a:ext cx="7096869" cy="214313"/>
          </a:xfrm>
          <a:custGeom>
            <a:avLst/>
            <a:gdLst/>
            <a:ahLst/>
            <a:cxnLst/>
            <a:rect l="l" t="t" r="r" b="b"/>
            <a:pathLst>
              <a:path w="10093325" h="304800">
                <a:moveTo>
                  <a:pt x="0" y="0"/>
                </a:moveTo>
                <a:lnTo>
                  <a:pt x="10092779" y="0"/>
                </a:lnTo>
                <a:lnTo>
                  <a:pt x="10092779" y="304800"/>
                </a:lnTo>
                <a:lnTo>
                  <a:pt x="0" y="304800"/>
                </a:lnTo>
                <a:lnTo>
                  <a:pt x="0" y="0"/>
                </a:lnTo>
                <a:close/>
              </a:path>
            </a:pathLst>
          </a:custGeom>
          <a:solidFill>
            <a:srgbClr val="393939"/>
          </a:solidFill>
        </p:spPr>
        <p:txBody>
          <a:bodyPr wrap="square" lIns="0" tIns="0" rIns="0" bIns="0" rtlCol="0"/>
          <a:lstStyle/>
          <a:p>
            <a:endParaRPr sz="1687"/>
          </a:p>
        </p:txBody>
      </p:sp>
      <p:sp>
        <p:nvSpPr>
          <p:cNvPr id="12" name="object 12"/>
          <p:cNvSpPr txBox="1"/>
          <p:nvPr/>
        </p:nvSpPr>
        <p:spPr>
          <a:xfrm>
            <a:off x="1622227" y="1973462"/>
            <a:ext cx="1093440"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junk</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13" name="object 13"/>
          <p:cNvSpPr txBox="1"/>
          <p:nvPr/>
        </p:nvSpPr>
        <p:spPr>
          <a:xfrm>
            <a:off x="2805037" y="1973462"/>
            <a:ext cx="1308199" cy="216341"/>
          </a:xfrm>
          <a:prstGeom prst="rect">
            <a:avLst/>
          </a:prstGeom>
        </p:spPr>
        <p:txBody>
          <a:bodyPr vert="horz" wrap="square" lIns="0" tIns="0" rIns="0" bIns="0" rtlCol="0">
            <a:spAutoFit/>
          </a:bodyPr>
          <a:lstStyle/>
          <a:p>
            <a:pPr marL="8929">
              <a:tabLst>
                <a:tab pos="438879" algn="l"/>
                <a:tab pos="761229" algn="l"/>
                <a:tab pos="1083579" algn="l"/>
              </a:tabLst>
            </a:pP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dirty="0">
                <a:solidFill>
                  <a:srgbClr val="7AA8C7"/>
                </a:solidFill>
                <a:latin typeface="Menlo"/>
                <a:cs typeface="Menlo"/>
              </a:rPr>
              <a:t>4</a:t>
            </a:r>
            <a:r>
              <a:rPr sz="1406" dirty="0">
                <a:solidFill>
                  <a:srgbClr val="D78B40"/>
                </a:solidFill>
                <a:latin typeface="Menlo"/>
                <a:cs typeface="Menlo"/>
              </a:rPr>
              <a:t>,</a:t>
            </a:r>
            <a:endParaRPr sz="1406">
              <a:latin typeface="Menlo"/>
              <a:cs typeface="Menlo"/>
            </a:endParaRPr>
          </a:p>
        </p:txBody>
      </p:sp>
      <p:sp>
        <p:nvSpPr>
          <p:cNvPr id="14" name="object 14"/>
          <p:cNvSpPr txBox="1"/>
          <p:nvPr/>
        </p:nvSpPr>
        <p:spPr>
          <a:xfrm>
            <a:off x="4202768" y="1973462"/>
            <a:ext cx="878235"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'Alpha'</a:t>
            </a:r>
            <a:r>
              <a:rPr sz="1406" spc="-4" dirty="0">
                <a:solidFill>
                  <a:srgbClr val="D78B40"/>
                </a:solidFill>
                <a:latin typeface="Menlo"/>
                <a:cs typeface="Menlo"/>
              </a:rPr>
              <a:t>,</a:t>
            </a:r>
            <a:endParaRPr sz="1406">
              <a:latin typeface="Menlo"/>
              <a:cs typeface="Menlo"/>
            </a:endParaRPr>
          </a:p>
        </p:txBody>
      </p:sp>
      <p:sp>
        <p:nvSpPr>
          <p:cNvPr id="15" name="object 15"/>
          <p:cNvSpPr txBox="1"/>
          <p:nvPr/>
        </p:nvSpPr>
        <p:spPr>
          <a:xfrm>
            <a:off x="5170469" y="1973462"/>
            <a:ext cx="985838" cy="216341"/>
          </a:xfrm>
          <a:prstGeom prst="rect">
            <a:avLst/>
          </a:prstGeom>
        </p:spPr>
        <p:txBody>
          <a:bodyPr vert="horz" wrap="square" lIns="0" tIns="0" rIns="0" bIns="0" rtlCol="0">
            <a:spAutoFit/>
          </a:bodyPr>
          <a:lstStyle/>
          <a:p>
            <a:pPr marL="8929">
              <a:tabLst>
                <a:tab pos="331280" algn="l"/>
              </a:tabLst>
            </a:pPr>
            <a:r>
              <a:rPr sz="1406" dirty="0">
                <a:solidFill>
                  <a:srgbClr val="7AA8C7"/>
                </a:solidFill>
                <a:latin typeface="Menlo"/>
                <a:cs typeface="Menlo"/>
              </a:rPr>
              <a:t>5</a:t>
            </a:r>
            <a:r>
              <a:rPr sz="1406" dirty="0">
                <a:solidFill>
                  <a:srgbClr val="D78B40"/>
                </a:solidFill>
                <a:latin typeface="Menlo"/>
                <a:cs typeface="Menlo"/>
              </a:rPr>
              <a:t>,	</a:t>
            </a:r>
            <a:r>
              <a:rPr sz="1406" dirty="0">
                <a:solidFill>
                  <a:srgbClr val="B7C4D1"/>
                </a:solidFill>
                <a:latin typeface="Menlo"/>
                <a:cs typeface="Menlo"/>
              </a:rPr>
              <a:t>{</a:t>
            </a:r>
            <a:r>
              <a:rPr sz="1406" dirty="0">
                <a:solidFill>
                  <a:srgbClr val="A98BB9"/>
                </a:solidFill>
                <a:latin typeface="Menlo"/>
                <a:cs typeface="Menlo"/>
              </a:rPr>
              <a:t>nam</a:t>
            </a:r>
            <a:r>
              <a:rPr sz="1406" spc="-4" dirty="0">
                <a:solidFill>
                  <a:srgbClr val="A98BB9"/>
                </a:solidFill>
                <a:latin typeface="Menlo"/>
                <a:cs typeface="Menlo"/>
              </a:rPr>
              <a:t>e</a:t>
            </a:r>
            <a:r>
              <a:rPr sz="1406" dirty="0">
                <a:solidFill>
                  <a:srgbClr val="B7C4D1"/>
                </a:solidFill>
                <a:latin typeface="Menlo"/>
                <a:cs typeface="Menlo"/>
              </a:rPr>
              <a:t>:</a:t>
            </a:r>
            <a:endParaRPr sz="1406">
              <a:latin typeface="Menlo"/>
              <a:cs typeface="Menlo"/>
            </a:endParaRPr>
          </a:p>
        </p:txBody>
      </p:sp>
      <p:sp>
        <p:nvSpPr>
          <p:cNvPr id="16" name="object 16"/>
          <p:cNvSpPr txBox="1"/>
          <p:nvPr/>
        </p:nvSpPr>
        <p:spPr>
          <a:xfrm>
            <a:off x="6245694" y="1973462"/>
            <a:ext cx="1093440" cy="216341"/>
          </a:xfrm>
          <a:prstGeom prst="rect">
            <a:avLst/>
          </a:prstGeom>
        </p:spPr>
        <p:txBody>
          <a:bodyPr vert="horz" wrap="square" lIns="0" tIns="0" rIns="0" bIns="0" rtlCol="0">
            <a:spAutoFit/>
          </a:bodyPr>
          <a:lstStyle/>
          <a:p>
            <a:pPr marL="8929"/>
            <a:r>
              <a:rPr sz="1406" spc="-4" dirty="0">
                <a:solidFill>
                  <a:srgbClr val="7C976C"/>
                </a:solidFill>
                <a:latin typeface="Menlo"/>
                <a:cs typeface="Menlo"/>
              </a:rPr>
              <a:t>'Jason'</a:t>
            </a:r>
            <a:r>
              <a:rPr sz="1406" spc="-4" dirty="0">
                <a:solidFill>
                  <a:srgbClr val="B7C4D1"/>
                </a:solidFill>
                <a:latin typeface="Menlo"/>
                <a:cs typeface="Menlo"/>
              </a:rPr>
              <a:t>}]</a:t>
            </a:r>
            <a:r>
              <a:rPr sz="1406" spc="-4" dirty="0">
                <a:solidFill>
                  <a:srgbClr val="D78B40"/>
                </a:solidFill>
                <a:latin typeface="Menlo"/>
                <a:cs typeface="Menlo"/>
              </a:rPr>
              <a:t>;</a:t>
            </a:r>
            <a:endParaRPr sz="1406">
              <a:latin typeface="Menlo"/>
              <a:cs typeface="Menlo"/>
            </a:endParaRPr>
          </a:p>
        </p:txBody>
      </p:sp>
      <p:sp>
        <p:nvSpPr>
          <p:cNvPr id="17" name="object 17"/>
          <p:cNvSpPr txBox="1"/>
          <p:nvPr/>
        </p:nvSpPr>
        <p:spPr>
          <a:xfrm>
            <a:off x="1622226" y="2187775"/>
            <a:ext cx="1200596" cy="216341"/>
          </a:xfrm>
          <a:prstGeom prst="rect">
            <a:avLst/>
          </a:prstGeom>
        </p:spPr>
        <p:txBody>
          <a:bodyPr vert="horz" wrap="square" lIns="0" tIns="0" rIns="0" bIns="0" rtlCol="0">
            <a:spAutoFit/>
          </a:bodyPr>
          <a:lstStyle/>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letters</a:t>
            </a:r>
            <a:endParaRPr sz="1406">
              <a:latin typeface="Menlo"/>
              <a:cs typeface="Menlo"/>
            </a:endParaRPr>
          </a:p>
        </p:txBody>
      </p:sp>
      <p:sp>
        <p:nvSpPr>
          <p:cNvPr id="18" name="object 18"/>
          <p:cNvSpPr txBox="1"/>
          <p:nvPr/>
        </p:nvSpPr>
        <p:spPr>
          <a:xfrm>
            <a:off x="2912566" y="2187775"/>
            <a:ext cx="77063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a:t>
            </a:r>
            <a:r>
              <a:rPr sz="1406" spc="-60" dirty="0">
                <a:solidFill>
                  <a:srgbClr val="B7C4D1"/>
                </a:solidFill>
                <a:latin typeface="Menlo"/>
                <a:cs typeface="Menlo"/>
              </a:rPr>
              <a:t> </a:t>
            </a:r>
            <a:r>
              <a:rPr sz="1406" spc="-4" dirty="0">
                <a:solidFill>
                  <a:srgbClr val="B7C4D1"/>
                </a:solidFill>
                <a:latin typeface="Menlo"/>
                <a:cs typeface="Menlo"/>
              </a:rPr>
              <a:t>[</a:t>
            </a:r>
            <a:r>
              <a:rPr sz="1406" spc="-4" dirty="0">
                <a:solidFill>
                  <a:srgbClr val="7C976C"/>
                </a:solidFill>
                <a:latin typeface="Menlo"/>
                <a:cs typeface="Menlo"/>
              </a:rPr>
              <a:t>'A'</a:t>
            </a:r>
            <a:r>
              <a:rPr sz="1406" spc="-4" dirty="0">
                <a:solidFill>
                  <a:srgbClr val="D78B40"/>
                </a:solidFill>
                <a:latin typeface="Menlo"/>
                <a:cs typeface="Menlo"/>
              </a:rPr>
              <a:t>,</a:t>
            </a:r>
            <a:endParaRPr sz="1406">
              <a:latin typeface="Menlo"/>
              <a:cs typeface="Menlo"/>
            </a:endParaRPr>
          </a:p>
        </p:txBody>
      </p:sp>
      <p:sp>
        <p:nvSpPr>
          <p:cNvPr id="19" name="object 19"/>
          <p:cNvSpPr txBox="1"/>
          <p:nvPr/>
        </p:nvSpPr>
        <p:spPr>
          <a:xfrm>
            <a:off x="3772676" y="2187775"/>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'B</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'C</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0" name="object 20"/>
          <p:cNvSpPr txBox="1"/>
          <p:nvPr/>
        </p:nvSpPr>
        <p:spPr>
          <a:xfrm>
            <a:off x="4847902" y="2187775"/>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'D</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1" name="object 21"/>
          <p:cNvSpPr txBox="1"/>
          <p:nvPr/>
        </p:nvSpPr>
        <p:spPr>
          <a:xfrm>
            <a:off x="5385513" y="2187775"/>
            <a:ext cx="448270"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'E</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2" name="object 22"/>
          <p:cNvSpPr txBox="1"/>
          <p:nvPr/>
        </p:nvSpPr>
        <p:spPr>
          <a:xfrm>
            <a:off x="5923127" y="2187775"/>
            <a:ext cx="1523405" cy="216341"/>
          </a:xfrm>
          <a:prstGeom prst="rect">
            <a:avLst/>
          </a:prstGeom>
        </p:spPr>
        <p:txBody>
          <a:bodyPr vert="horz" wrap="square" lIns="0" tIns="0" rIns="0" bIns="0" rtlCol="0">
            <a:spAutoFit/>
          </a:bodyPr>
          <a:lstStyle/>
          <a:p>
            <a:pPr marL="8929">
              <a:tabLst>
                <a:tab pos="546477" algn="l"/>
                <a:tab pos="1084026" algn="l"/>
              </a:tabLst>
            </a:pPr>
            <a:r>
              <a:rPr sz="1406" dirty="0">
                <a:solidFill>
                  <a:srgbClr val="7C976C"/>
                </a:solidFill>
                <a:latin typeface="Menlo"/>
                <a:cs typeface="Menlo"/>
              </a:rPr>
              <a:t>'F</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'G</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'H</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3" name="object 23"/>
          <p:cNvSpPr txBox="1"/>
          <p:nvPr/>
        </p:nvSpPr>
        <p:spPr>
          <a:xfrm>
            <a:off x="7535965" y="2187775"/>
            <a:ext cx="985838" cy="216341"/>
          </a:xfrm>
          <a:prstGeom prst="rect">
            <a:avLst/>
          </a:prstGeom>
        </p:spPr>
        <p:txBody>
          <a:bodyPr vert="horz" wrap="square" lIns="0" tIns="0" rIns="0" bIns="0" rtlCol="0">
            <a:spAutoFit/>
          </a:bodyPr>
          <a:lstStyle/>
          <a:p>
            <a:pPr marL="8929">
              <a:tabLst>
                <a:tab pos="546477" algn="l"/>
              </a:tabLst>
            </a:pPr>
            <a:r>
              <a:rPr sz="1406" dirty="0">
                <a:solidFill>
                  <a:srgbClr val="7C976C"/>
                </a:solidFill>
                <a:latin typeface="Menlo"/>
                <a:cs typeface="Menlo"/>
              </a:rPr>
              <a:t>'I</a:t>
            </a:r>
            <a:r>
              <a:rPr sz="1406" spc="-4" dirty="0">
                <a:solidFill>
                  <a:srgbClr val="7C976C"/>
                </a:solidFill>
                <a:latin typeface="Menlo"/>
                <a:cs typeface="Menlo"/>
              </a:rPr>
              <a:t>'</a:t>
            </a:r>
            <a:r>
              <a:rPr sz="1406" dirty="0">
                <a:solidFill>
                  <a:srgbClr val="D78B40"/>
                </a:solidFill>
                <a:latin typeface="Menlo"/>
                <a:cs typeface="Menlo"/>
              </a:rPr>
              <a:t>,	</a:t>
            </a:r>
            <a:r>
              <a:rPr sz="1406" dirty="0">
                <a:solidFill>
                  <a:srgbClr val="7C976C"/>
                </a:solidFill>
                <a:latin typeface="Menlo"/>
                <a:cs typeface="Menlo"/>
              </a:rPr>
              <a:t>'J</a:t>
            </a:r>
            <a:r>
              <a:rPr sz="1406" spc="-4" dirty="0">
                <a:solidFill>
                  <a:srgbClr val="7C976C"/>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4" name="object 24"/>
          <p:cNvSpPr txBox="1"/>
          <p:nvPr/>
        </p:nvSpPr>
        <p:spPr>
          <a:xfrm>
            <a:off x="8611191" y="2187775"/>
            <a:ext cx="555873"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'K</a:t>
            </a:r>
            <a:r>
              <a:rPr sz="1406" spc="-4" dirty="0">
                <a:solidFill>
                  <a:srgbClr val="7C976C"/>
                </a:solidFill>
                <a:latin typeface="Menlo"/>
                <a:cs typeface="Menlo"/>
              </a:rPr>
              <a:t>'</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25" name="object 25"/>
          <p:cNvSpPr txBox="1"/>
          <p:nvPr/>
        </p:nvSpPr>
        <p:spPr>
          <a:xfrm>
            <a:off x="3880200" y="240208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5</a:t>
            </a:r>
            <a:r>
              <a:rPr sz="1406" dirty="0">
                <a:solidFill>
                  <a:srgbClr val="D78B40"/>
                </a:solidFill>
                <a:latin typeface="Menlo"/>
                <a:cs typeface="Menlo"/>
              </a:rPr>
              <a:t>,	</a:t>
            </a:r>
            <a:r>
              <a:rPr sz="1406"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26" name="object 26"/>
          <p:cNvSpPr txBox="1"/>
          <p:nvPr/>
        </p:nvSpPr>
        <p:spPr>
          <a:xfrm>
            <a:off x="4847903" y="2402087"/>
            <a:ext cx="878235" cy="216341"/>
          </a:xfrm>
          <a:prstGeom prst="rect">
            <a:avLst/>
          </a:prstGeom>
        </p:spPr>
        <p:txBody>
          <a:bodyPr vert="horz" wrap="square" lIns="0" tIns="0" rIns="0" bIns="0" rtlCol="0">
            <a:spAutoFit/>
          </a:bodyPr>
          <a:lstStyle/>
          <a:p>
            <a:pPr marL="8929">
              <a:tabLst>
                <a:tab pos="331280" algn="l"/>
                <a:tab pos="653630" algn="l"/>
              </a:tabLst>
            </a:pPr>
            <a:r>
              <a:rPr sz="1406" dirty="0">
                <a:solidFill>
                  <a:srgbClr val="7AA8C7"/>
                </a:solidFill>
                <a:latin typeface="Menlo"/>
                <a:cs typeface="Menlo"/>
              </a:rPr>
              <a:t>7</a:t>
            </a:r>
            <a:r>
              <a:rPr sz="1406" dirty="0">
                <a:solidFill>
                  <a:srgbClr val="D78B40"/>
                </a:solidFill>
                <a:latin typeface="Menlo"/>
                <a:cs typeface="Menlo"/>
              </a:rPr>
              <a:t>,	</a:t>
            </a:r>
            <a:r>
              <a:rPr sz="1406"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9</a:t>
            </a:r>
            <a:r>
              <a:rPr sz="1406" dirty="0">
                <a:solidFill>
                  <a:srgbClr val="D78B40"/>
                </a:solidFill>
                <a:latin typeface="Menlo"/>
                <a:cs typeface="Menlo"/>
              </a:rPr>
              <a:t>,</a:t>
            </a:r>
            <a:endParaRPr sz="1406">
              <a:latin typeface="Menlo"/>
              <a:cs typeface="Menlo"/>
            </a:endParaRPr>
          </a:p>
        </p:txBody>
      </p:sp>
      <p:sp>
        <p:nvSpPr>
          <p:cNvPr id="27" name="object 27"/>
          <p:cNvSpPr txBox="1"/>
          <p:nvPr/>
        </p:nvSpPr>
        <p:spPr>
          <a:xfrm>
            <a:off x="5815606" y="2402087"/>
            <a:ext cx="1631007"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a:t>
            </a:r>
            <a:r>
              <a:rPr sz="1406" spc="-4" dirty="0">
                <a:solidFill>
                  <a:srgbClr val="7AA8C7"/>
                </a:solidFill>
                <a:latin typeface="Menlo"/>
                <a:cs typeface="Menlo"/>
              </a:rPr>
              <a:t>0</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12</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3</a:t>
            </a:r>
            <a:r>
              <a:rPr sz="1406" dirty="0">
                <a:solidFill>
                  <a:srgbClr val="D78B40"/>
                </a:solidFill>
                <a:latin typeface="Menlo"/>
                <a:cs typeface="Menlo"/>
              </a:rPr>
              <a:t>,</a:t>
            </a:r>
            <a:endParaRPr sz="1406">
              <a:latin typeface="Menlo"/>
              <a:cs typeface="Menlo"/>
            </a:endParaRPr>
          </a:p>
        </p:txBody>
      </p:sp>
      <p:sp>
        <p:nvSpPr>
          <p:cNvPr id="28" name="object 28"/>
          <p:cNvSpPr txBox="1"/>
          <p:nvPr/>
        </p:nvSpPr>
        <p:spPr>
          <a:xfrm>
            <a:off x="7535966" y="2402087"/>
            <a:ext cx="1201043" cy="216341"/>
          </a:xfrm>
          <a:prstGeom prst="rect">
            <a:avLst/>
          </a:prstGeom>
        </p:spPr>
        <p:txBody>
          <a:bodyPr vert="horz" wrap="square" lIns="0" tIns="0" rIns="0" bIns="0" rtlCol="0">
            <a:spAutoFit/>
          </a:bodyPr>
          <a:lstStyle/>
          <a:p>
            <a:pPr marL="8929">
              <a:tabLst>
                <a:tab pos="438879" algn="l"/>
                <a:tab pos="868828" algn="l"/>
              </a:tabLst>
            </a:pPr>
            <a:r>
              <a:rPr sz="1406" dirty="0">
                <a:solidFill>
                  <a:srgbClr val="7AA8C7"/>
                </a:solidFill>
                <a:latin typeface="Menlo"/>
                <a:cs typeface="Menlo"/>
              </a:rPr>
              <a:t>1</a:t>
            </a:r>
            <a:r>
              <a:rPr sz="1406" spc="-4" dirty="0">
                <a:solidFill>
                  <a:srgbClr val="7AA8C7"/>
                </a:solidFill>
                <a:latin typeface="Menlo"/>
                <a:cs typeface="Menlo"/>
              </a:rPr>
              <a:t>4</a:t>
            </a:r>
            <a:r>
              <a:rPr sz="1406" dirty="0">
                <a:solidFill>
                  <a:srgbClr val="D78B40"/>
                </a:solidFill>
                <a:latin typeface="Menlo"/>
                <a:cs typeface="Menlo"/>
              </a:rPr>
              <a:t>,	</a:t>
            </a:r>
            <a:r>
              <a:rPr sz="1406" dirty="0">
                <a:solidFill>
                  <a:srgbClr val="7AA8C7"/>
                </a:solidFill>
                <a:latin typeface="Menlo"/>
                <a:cs typeface="Menlo"/>
              </a:rPr>
              <a:t>15</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6</a:t>
            </a:r>
            <a:r>
              <a:rPr sz="1406" dirty="0">
                <a:solidFill>
                  <a:srgbClr val="D78B40"/>
                </a:solidFill>
                <a:latin typeface="Menlo"/>
                <a:cs typeface="Menlo"/>
              </a:rPr>
              <a:t>,</a:t>
            </a:r>
            <a:endParaRPr sz="1406">
              <a:latin typeface="Menlo"/>
              <a:cs typeface="Menlo"/>
            </a:endParaRPr>
          </a:p>
        </p:txBody>
      </p:sp>
      <p:sp>
        <p:nvSpPr>
          <p:cNvPr id="29" name="object 29"/>
          <p:cNvSpPr txBox="1"/>
          <p:nvPr/>
        </p:nvSpPr>
        <p:spPr>
          <a:xfrm>
            <a:off x="8826234" y="2402087"/>
            <a:ext cx="1738610" cy="216341"/>
          </a:xfrm>
          <a:prstGeom prst="rect">
            <a:avLst/>
          </a:prstGeom>
        </p:spPr>
        <p:txBody>
          <a:bodyPr vert="horz" wrap="square" lIns="0" tIns="0" rIns="0" bIns="0" rtlCol="0">
            <a:spAutoFit/>
          </a:bodyPr>
          <a:lstStyle/>
          <a:p>
            <a:pPr marL="8929">
              <a:tabLst>
                <a:tab pos="438879" algn="l"/>
                <a:tab pos="868828" algn="l"/>
                <a:tab pos="1298776" algn="l"/>
              </a:tabLst>
            </a:pPr>
            <a:r>
              <a:rPr sz="1406" dirty="0">
                <a:solidFill>
                  <a:srgbClr val="7AA8C7"/>
                </a:solidFill>
                <a:latin typeface="Menlo"/>
                <a:cs typeface="Menlo"/>
              </a:rPr>
              <a:t>17</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8</a:t>
            </a:r>
            <a:r>
              <a:rPr sz="1406" dirty="0">
                <a:solidFill>
                  <a:srgbClr val="D78B40"/>
                </a:solidFill>
                <a:latin typeface="Menlo"/>
                <a:cs typeface="Menlo"/>
              </a:rPr>
              <a:t>,	</a:t>
            </a:r>
            <a:r>
              <a:rPr sz="1406" dirty="0">
                <a:solidFill>
                  <a:srgbClr val="7AA8C7"/>
                </a:solidFill>
                <a:latin typeface="Menlo"/>
                <a:cs typeface="Menlo"/>
              </a:rPr>
              <a:t>1</a:t>
            </a:r>
            <a:r>
              <a:rPr sz="1406" spc="-4" dirty="0">
                <a:solidFill>
                  <a:srgbClr val="7AA8C7"/>
                </a:solidFill>
                <a:latin typeface="Menlo"/>
                <a:cs typeface="Menlo"/>
              </a:rPr>
              <a:t>9</a:t>
            </a:r>
            <a:r>
              <a:rPr sz="1406" dirty="0">
                <a:solidFill>
                  <a:srgbClr val="D78B40"/>
                </a:solidFill>
                <a:latin typeface="Menlo"/>
                <a:cs typeface="Menlo"/>
              </a:rPr>
              <a:t>,	</a:t>
            </a:r>
            <a:r>
              <a:rPr sz="1406" dirty="0">
                <a:solidFill>
                  <a:srgbClr val="7AA8C7"/>
                </a:solidFill>
                <a:latin typeface="Menlo"/>
                <a:cs typeface="Menlo"/>
              </a:rPr>
              <a:t>20</a:t>
            </a:r>
            <a:r>
              <a:rPr sz="1406" dirty="0">
                <a:solidFill>
                  <a:srgbClr val="B7C4D1"/>
                </a:solidFill>
                <a:latin typeface="Menlo"/>
                <a:cs typeface="Menlo"/>
              </a:rPr>
              <a:t>]</a:t>
            </a:r>
            <a:r>
              <a:rPr sz="1406" dirty="0">
                <a:solidFill>
                  <a:srgbClr val="D78B40"/>
                </a:solidFill>
                <a:latin typeface="Menlo"/>
                <a:cs typeface="Menlo"/>
              </a:rPr>
              <a:t>;</a:t>
            </a:r>
            <a:endParaRPr sz="1406">
              <a:latin typeface="Menlo"/>
              <a:cs typeface="Menlo"/>
            </a:endParaRPr>
          </a:p>
        </p:txBody>
      </p:sp>
      <p:sp>
        <p:nvSpPr>
          <p:cNvPr id="30" name="object 30"/>
          <p:cNvSpPr txBox="1"/>
          <p:nvPr/>
        </p:nvSpPr>
        <p:spPr>
          <a:xfrm>
            <a:off x="1622228" y="2402087"/>
            <a:ext cx="2168575" cy="432683"/>
          </a:xfrm>
          <a:prstGeom prst="rect">
            <a:avLst/>
          </a:prstGeom>
        </p:spPr>
        <p:txBody>
          <a:bodyPr vert="horz" wrap="square" lIns="0" tIns="0" rIns="0" bIns="0" rtlCol="0">
            <a:spAutoFit/>
          </a:bodyPr>
          <a:lstStyle/>
          <a:p>
            <a:pPr marL="8929" marR="3572">
              <a:tabLst>
                <a:tab pos="438879" algn="l"/>
                <a:tab pos="1621574" algn="l"/>
                <a:tab pos="1943924" algn="l"/>
              </a:tabLst>
            </a:pPr>
            <a:r>
              <a:rPr sz="1406" b="1" dirty="0">
                <a:solidFill>
                  <a:srgbClr val="D78B40"/>
                </a:solidFill>
                <a:latin typeface="Menlo"/>
                <a:cs typeface="Menlo"/>
              </a:rPr>
              <a:t>let	</a:t>
            </a:r>
            <a:r>
              <a:rPr sz="1406" dirty="0">
                <a:solidFill>
                  <a:srgbClr val="B7C4D1"/>
                </a:solidFill>
                <a:latin typeface="Menlo"/>
                <a:cs typeface="Menlo"/>
              </a:rPr>
              <a:t>nums = </a:t>
            </a:r>
            <a:r>
              <a:rPr sz="1406" spc="-4" dirty="0">
                <a:solidFill>
                  <a:srgbClr val="B7C4D1"/>
                </a:solidFill>
                <a:latin typeface="Menlo"/>
                <a:cs typeface="Menlo"/>
              </a:rPr>
              <a:t>[</a:t>
            </a:r>
            <a:r>
              <a:rPr sz="1406" dirty="0">
                <a:solidFill>
                  <a:srgbClr val="7AA8C7"/>
                </a:solidFill>
                <a:latin typeface="Menlo"/>
                <a:cs typeface="Menlo"/>
              </a:rPr>
              <a:t>1</a:t>
            </a:r>
            <a:r>
              <a:rPr sz="1406" dirty="0">
                <a:solidFill>
                  <a:srgbClr val="D78B40"/>
                </a:solidFill>
                <a:latin typeface="Menlo"/>
                <a:cs typeface="Menlo"/>
              </a:rPr>
              <a:t>,	</a:t>
            </a:r>
            <a:r>
              <a:rPr sz="1406" dirty="0">
                <a:solidFill>
                  <a:srgbClr val="7AA8C7"/>
                </a:solidFill>
                <a:latin typeface="Menlo"/>
                <a:cs typeface="Menlo"/>
              </a:rPr>
              <a:t>2</a:t>
            </a:r>
            <a:r>
              <a:rPr sz="1406" dirty="0">
                <a:solidFill>
                  <a:srgbClr val="D78B40"/>
                </a:solidFill>
                <a:latin typeface="Menlo"/>
                <a:cs typeface="Menlo"/>
              </a:rPr>
              <a:t>,	</a:t>
            </a:r>
            <a:r>
              <a:rPr sz="1406" dirty="0">
                <a:solidFill>
                  <a:srgbClr val="7AA8C7"/>
                </a:solidFill>
                <a:latin typeface="Menlo"/>
                <a:cs typeface="Menlo"/>
              </a:rPr>
              <a:t>3</a:t>
            </a:r>
            <a:r>
              <a:rPr sz="1406" dirty="0">
                <a:solidFill>
                  <a:srgbClr val="D78B40"/>
                </a:solidFill>
                <a:latin typeface="Menlo"/>
                <a:cs typeface="Menlo"/>
              </a:rPr>
              <a:t>,  </a:t>
            </a:r>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(nums)</a:t>
            </a:r>
            <a:r>
              <a:rPr sz="1406" spc="-4" dirty="0">
                <a:solidFill>
                  <a:srgbClr val="D78B40"/>
                </a:solidFill>
                <a:latin typeface="Menlo"/>
                <a:cs typeface="Menlo"/>
              </a:rPr>
              <a:t>;</a:t>
            </a:r>
            <a:endParaRPr sz="1406">
              <a:latin typeface="Menlo"/>
              <a:cs typeface="Menlo"/>
            </a:endParaRPr>
          </a:p>
        </p:txBody>
      </p:sp>
      <p:sp>
        <p:nvSpPr>
          <p:cNvPr id="31" name="object 31"/>
          <p:cNvSpPr txBox="1"/>
          <p:nvPr/>
        </p:nvSpPr>
        <p:spPr>
          <a:xfrm>
            <a:off x="4310509" y="3045025"/>
            <a:ext cx="2383780"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all the elements</a:t>
            </a:r>
            <a:r>
              <a:rPr sz="1406" spc="-70" dirty="0">
                <a:solidFill>
                  <a:srgbClr val="929292"/>
                </a:solidFill>
                <a:latin typeface="Menlo"/>
                <a:cs typeface="Menlo"/>
              </a:rPr>
              <a:t> </a:t>
            </a:r>
            <a:r>
              <a:rPr sz="1406" dirty="0">
                <a:solidFill>
                  <a:srgbClr val="929292"/>
                </a:solidFill>
                <a:latin typeface="Menlo"/>
                <a:cs typeface="Menlo"/>
              </a:rPr>
              <a:t>match</a:t>
            </a:r>
            <a:endParaRPr sz="1406">
              <a:latin typeface="Menlo"/>
              <a:cs typeface="Menlo"/>
            </a:endParaRPr>
          </a:p>
        </p:txBody>
      </p:sp>
      <p:sp>
        <p:nvSpPr>
          <p:cNvPr id="32" name="object 32"/>
          <p:cNvSpPr txBox="1"/>
          <p:nvPr/>
        </p:nvSpPr>
        <p:spPr>
          <a:xfrm>
            <a:off x="6783730" y="3045025"/>
            <a:ext cx="1523405" cy="216341"/>
          </a:xfrm>
          <a:prstGeom prst="rect">
            <a:avLst/>
          </a:prstGeom>
        </p:spPr>
        <p:txBody>
          <a:bodyPr vert="horz" wrap="square" lIns="0" tIns="0" rIns="0" bIns="0" rtlCol="0">
            <a:spAutoFit/>
          </a:bodyPr>
          <a:lstStyle/>
          <a:p>
            <a:pPr marL="8929"/>
            <a:r>
              <a:rPr sz="1406" dirty="0">
                <a:solidFill>
                  <a:srgbClr val="929292"/>
                </a:solidFill>
                <a:latin typeface="Menlo"/>
                <a:cs typeface="Menlo"/>
              </a:rPr>
              <a:t>the</a:t>
            </a:r>
            <a:r>
              <a:rPr sz="1406" spc="-70" dirty="0">
                <a:solidFill>
                  <a:srgbClr val="929292"/>
                </a:solidFill>
                <a:latin typeface="Menlo"/>
                <a:cs typeface="Menlo"/>
              </a:rPr>
              <a:t> </a:t>
            </a:r>
            <a:r>
              <a:rPr sz="1406" dirty="0">
                <a:solidFill>
                  <a:srgbClr val="929292"/>
                </a:solidFill>
                <a:latin typeface="Menlo"/>
                <a:cs typeface="Menlo"/>
              </a:rPr>
              <a:t>expression</a:t>
            </a:r>
            <a:endParaRPr sz="1406">
              <a:latin typeface="Menlo"/>
              <a:cs typeface="Menlo"/>
            </a:endParaRPr>
          </a:p>
        </p:txBody>
      </p:sp>
      <p:sp>
        <p:nvSpPr>
          <p:cNvPr id="33" name="object 33"/>
          <p:cNvSpPr txBox="1"/>
          <p:nvPr/>
        </p:nvSpPr>
        <p:spPr>
          <a:xfrm>
            <a:off x="1622227" y="3045025"/>
            <a:ext cx="2598986" cy="432683"/>
          </a:xfrm>
          <a:prstGeom prst="rect">
            <a:avLst/>
          </a:prstGeom>
        </p:spPr>
        <p:txBody>
          <a:bodyPr vert="horz" wrap="square" lIns="0" tIns="0" rIns="0" bIns="0" rtlCol="0">
            <a:spAutoFit/>
          </a:bodyPr>
          <a:lstStyle/>
          <a:p>
            <a:pPr marL="8929"/>
            <a:r>
              <a:rPr sz="1406" dirty="0">
                <a:solidFill>
                  <a:srgbClr val="929292"/>
                </a:solidFill>
                <a:latin typeface="Menlo"/>
                <a:cs typeface="Menlo"/>
              </a:rPr>
              <a:t>// every makes sure</a:t>
            </a:r>
            <a:r>
              <a:rPr sz="1406" spc="-70" dirty="0">
                <a:solidFill>
                  <a:srgbClr val="929292"/>
                </a:solidFill>
                <a:latin typeface="Menlo"/>
                <a:cs typeface="Menlo"/>
              </a:rPr>
              <a:t> </a:t>
            </a:r>
            <a:r>
              <a:rPr sz="1406" dirty="0">
                <a:solidFill>
                  <a:srgbClr val="929292"/>
                </a:solidFill>
                <a:latin typeface="Menlo"/>
                <a:cs typeface="Menlo"/>
              </a:rPr>
              <a:t>that</a:t>
            </a:r>
            <a:endParaRPr sz="1406">
              <a:latin typeface="Menlo"/>
              <a:cs typeface="Menlo"/>
            </a:endParaRPr>
          </a:p>
          <a:p>
            <a:pPr marL="8929">
              <a:tabLst>
                <a:tab pos="438879" algn="l"/>
              </a:tabLst>
            </a:pPr>
            <a:r>
              <a:rPr sz="1406" b="1" dirty="0">
                <a:solidFill>
                  <a:srgbClr val="D78B40"/>
                </a:solidFill>
                <a:latin typeface="Menlo"/>
                <a:cs typeface="Menlo"/>
              </a:rPr>
              <a:t>let	</a:t>
            </a:r>
            <a:r>
              <a:rPr sz="1406" dirty="0">
                <a:solidFill>
                  <a:srgbClr val="B7C4D1"/>
                </a:solidFill>
                <a:latin typeface="Menlo"/>
                <a:cs typeface="Menlo"/>
              </a:rPr>
              <a:t>isEveryNumbers</a:t>
            </a:r>
            <a:r>
              <a:rPr sz="1406" spc="-70" dirty="0">
                <a:solidFill>
                  <a:srgbClr val="B7C4D1"/>
                </a:solidFill>
                <a:latin typeface="Menlo"/>
                <a:cs typeface="Menlo"/>
              </a:rPr>
              <a:t> </a:t>
            </a:r>
            <a:r>
              <a:rPr sz="1406" dirty="0">
                <a:solidFill>
                  <a:srgbClr val="B7C4D1"/>
                </a:solidFill>
                <a:latin typeface="Menlo"/>
                <a:cs typeface="Menlo"/>
              </a:rPr>
              <a:t>=</a:t>
            </a:r>
            <a:endParaRPr sz="1406">
              <a:latin typeface="Menlo"/>
              <a:cs typeface="Menlo"/>
            </a:endParaRPr>
          </a:p>
        </p:txBody>
      </p:sp>
      <p:sp>
        <p:nvSpPr>
          <p:cNvPr id="34" name="object 34"/>
          <p:cNvSpPr txBox="1"/>
          <p:nvPr/>
        </p:nvSpPr>
        <p:spPr>
          <a:xfrm>
            <a:off x="3880349" y="3259337"/>
            <a:ext cx="1845766" cy="216341"/>
          </a:xfrm>
          <a:prstGeom prst="rect">
            <a:avLst/>
          </a:prstGeom>
        </p:spPr>
        <p:txBody>
          <a:bodyPr vert="horz" wrap="square" lIns="0" tIns="0" rIns="0" bIns="0" rtlCol="0">
            <a:spAutoFit/>
          </a:bodyPr>
          <a:lstStyle/>
          <a:p>
            <a:pPr marL="8929"/>
            <a:r>
              <a:rPr sz="1406" spc="-4" dirty="0">
                <a:solidFill>
                  <a:srgbClr val="B7C4D1"/>
                </a:solidFill>
                <a:latin typeface="Menlo"/>
                <a:cs typeface="Menlo"/>
              </a:rPr>
              <a:t>junk.</a:t>
            </a:r>
            <a:r>
              <a:rPr sz="1406" spc="-4" dirty="0">
                <a:solidFill>
                  <a:srgbClr val="FFD080"/>
                </a:solidFill>
                <a:latin typeface="Menlo"/>
                <a:cs typeface="Menlo"/>
              </a:rPr>
              <a:t>every</a:t>
            </a:r>
            <a:r>
              <a:rPr sz="1406" spc="-4" dirty="0">
                <a:solidFill>
                  <a:srgbClr val="B7C4D1"/>
                </a:solidFill>
                <a:latin typeface="Menlo"/>
                <a:cs typeface="Menlo"/>
              </a:rPr>
              <a:t>((elem)</a:t>
            </a:r>
            <a:endParaRPr sz="1406" dirty="0">
              <a:latin typeface="Menlo"/>
              <a:cs typeface="Menlo"/>
            </a:endParaRPr>
          </a:p>
        </p:txBody>
      </p:sp>
      <p:sp>
        <p:nvSpPr>
          <p:cNvPr id="35" name="object 35"/>
          <p:cNvSpPr txBox="1"/>
          <p:nvPr/>
        </p:nvSpPr>
        <p:spPr>
          <a:xfrm>
            <a:off x="5815674" y="3259337"/>
            <a:ext cx="985838"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=&gt;</a:t>
            </a:r>
            <a:r>
              <a:rPr sz="1406" spc="-74" dirty="0">
                <a:solidFill>
                  <a:srgbClr val="B7C4D1"/>
                </a:solidFill>
                <a:latin typeface="Menlo"/>
                <a:cs typeface="Menlo"/>
              </a:rPr>
              <a:t> </a:t>
            </a:r>
            <a:r>
              <a:rPr sz="1406" b="1" dirty="0">
                <a:solidFill>
                  <a:srgbClr val="D78B40"/>
                </a:solidFill>
                <a:latin typeface="Menlo"/>
                <a:cs typeface="Menlo"/>
              </a:rPr>
              <a:t>typeof</a:t>
            </a:r>
            <a:endParaRPr sz="1406">
              <a:latin typeface="Menlo"/>
              <a:cs typeface="Menlo"/>
            </a:endParaRPr>
          </a:p>
        </p:txBody>
      </p:sp>
      <p:sp>
        <p:nvSpPr>
          <p:cNvPr id="36" name="object 36"/>
          <p:cNvSpPr txBox="1"/>
          <p:nvPr/>
        </p:nvSpPr>
        <p:spPr>
          <a:xfrm>
            <a:off x="6890829" y="3259337"/>
            <a:ext cx="2060972" cy="216341"/>
          </a:xfrm>
          <a:prstGeom prst="rect">
            <a:avLst/>
          </a:prstGeom>
        </p:spPr>
        <p:txBody>
          <a:bodyPr vert="horz" wrap="square" lIns="0" tIns="0" rIns="0" bIns="0" rtlCol="0">
            <a:spAutoFit/>
          </a:bodyPr>
          <a:lstStyle/>
          <a:p>
            <a:pPr marL="8929"/>
            <a:r>
              <a:rPr sz="1406" dirty="0">
                <a:solidFill>
                  <a:srgbClr val="B7C4D1"/>
                </a:solidFill>
                <a:latin typeface="Menlo"/>
                <a:cs typeface="Menlo"/>
              </a:rPr>
              <a:t>elem ===</a:t>
            </a:r>
            <a:r>
              <a:rPr sz="1406" spc="-42" dirty="0">
                <a:solidFill>
                  <a:srgbClr val="B7C4D1"/>
                </a:solidFill>
                <a:latin typeface="Menlo"/>
                <a:cs typeface="Menlo"/>
              </a:rPr>
              <a:t> </a:t>
            </a:r>
            <a:r>
              <a:rPr sz="1406" spc="-4" dirty="0">
                <a:solidFill>
                  <a:srgbClr val="7C976C"/>
                </a:solidFill>
                <a:latin typeface="Menlo"/>
                <a:cs typeface="Menlo"/>
              </a:rPr>
              <a:t>'number'</a:t>
            </a:r>
            <a:r>
              <a:rPr sz="1406" spc="-4" dirty="0">
                <a:solidFill>
                  <a:srgbClr val="B7C4D1"/>
                </a:solidFill>
                <a:latin typeface="Menlo"/>
                <a:cs typeface="Menlo"/>
              </a:rPr>
              <a:t>)</a:t>
            </a:r>
            <a:r>
              <a:rPr sz="1406" spc="-4" dirty="0">
                <a:solidFill>
                  <a:srgbClr val="D78B40"/>
                </a:solidFill>
                <a:latin typeface="Menlo"/>
                <a:cs typeface="Menlo"/>
              </a:rPr>
              <a:t>;</a:t>
            </a:r>
            <a:endParaRPr sz="1406" dirty="0">
              <a:latin typeface="Menlo"/>
              <a:cs typeface="Menlo"/>
            </a:endParaRPr>
          </a:p>
        </p:txBody>
      </p:sp>
      <p:sp>
        <p:nvSpPr>
          <p:cNvPr id="37" name="object 37"/>
          <p:cNvSpPr txBox="1"/>
          <p:nvPr/>
        </p:nvSpPr>
        <p:spPr>
          <a:xfrm>
            <a:off x="1622227" y="3473650"/>
            <a:ext cx="3028950" cy="216341"/>
          </a:xfrm>
          <a:prstGeom prst="rect">
            <a:avLst/>
          </a:prstGeom>
        </p:spPr>
        <p:txBody>
          <a:bodyPr vert="horz" wrap="square" lIns="0" tIns="0" rIns="0" bIns="0" rtlCol="0">
            <a:spAutoFit/>
          </a:bodyPr>
          <a:lstStyle/>
          <a:p>
            <a:pPr marL="8929"/>
            <a:r>
              <a:rPr sz="1406" spc="-4" dirty="0">
                <a:solidFill>
                  <a:srgbClr val="A98BB9"/>
                </a:solidFill>
                <a:latin typeface="Menlo"/>
                <a:cs typeface="Menlo"/>
              </a:rPr>
              <a:t>console</a:t>
            </a:r>
            <a:r>
              <a:rPr sz="1406" spc="-4" dirty="0">
                <a:solidFill>
                  <a:srgbClr val="B7C4D1"/>
                </a:solidFill>
                <a:latin typeface="Menlo"/>
                <a:cs typeface="Menlo"/>
              </a:rPr>
              <a:t>.</a:t>
            </a:r>
            <a:r>
              <a:rPr sz="1406" spc="-4" dirty="0">
                <a:solidFill>
                  <a:srgbClr val="FFD080"/>
                </a:solidFill>
                <a:latin typeface="Menlo"/>
                <a:cs typeface="Menlo"/>
              </a:rPr>
              <a:t>log</a:t>
            </a:r>
            <a:r>
              <a:rPr sz="1406" spc="-4" dirty="0">
                <a:solidFill>
                  <a:srgbClr val="B7C4D1"/>
                </a:solidFill>
                <a:latin typeface="Menlo"/>
                <a:cs typeface="Menlo"/>
              </a:rPr>
              <a:t>(</a:t>
            </a:r>
            <a:r>
              <a:rPr sz="1406" spc="-4" dirty="0">
                <a:solidFill>
                  <a:srgbClr val="7C976C"/>
                </a:solidFill>
                <a:latin typeface="Menlo"/>
                <a:cs typeface="Menlo"/>
              </a:rPr>
              <a:t>'Are </a:t>
            </a:r>
            <a:r>
              <a:rPr sz="1406" dirty="0">
                <a:solidFill>
                  <a:srgbClr val="7C976C"/>
                </a:solidFill>
                <a:latin typeface="Menlo"/>
                <a:cs typeface="Menlo"/>
              </a:rPr>
              <a:t>all</a:t>
            </a:r>
            <a:r>
              <a:rPr sz="1406" spc="-18" dirty="0">
                <a:solidFill>
                  <a:srgbClr val="7C976C"/>
                </a:solidFill>
                <a:latin typeface="Menlo"/>
                <a:cs typeface="Menlo"/>
              </a:rPr>
              <a:t> </a:t>
            </a:r>
            <a:r>
              <a:rPr sz="1406" dirty="0">
                <a:solidFill>
                  <a:srgbClr val="7C976C"/>
                </a:solidFill>
                <a:latin typeface="Menlo"/>
                <a:cs typeface="Menlo"/>
              </a:rPr>
              <a:t>members</a:t>
            </a:r>
            <a:endParaRPr sz="1406">
              <a:latin typeface="Menlo"/>
              <a:cs typeface="Menlo"/>
            </a:endParaRPr>
          </a:p>
        </p:txBody>
      </p:sp>
      <p:sp>
        <p:nvSpPr>
          <p:cNvPr id="38" name="object 38"/>
          <p:cNvSpPr txBox="1"/>
          <p:nvPr/>
        </p:nvSpPr>
        <p:spPr>
          <a:xfrm>
            <a:off x="4740528" y="3473650"/>
            <a:ext cx="770632"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of</a:t>
            </a:r>
            <a:r>
              <a:rPr sz="1406" spc="-70" dirty="0">
                <a:solidFill>
                  <a:srgbClr val="7C976C"/>
                </a:solidFill>
                <a:latin typeface="Menlo"/>
                <a:cs typeface="Menlo"/>
              </a:rPr>
              <a:t> </a:t>
            </a:r>
            <a:r>
              <a:rPr sz="1406" dirty="0">
                <a:solidFill>
                  <a:srgbClr val="7C976C"/>
                </a:solidFill>
                <a:latin typeface="Menlo"/>
                <a:cs typeface="Menlo"/>
              </a:rPr>
              <a:t>junk</a:t>
            </a:r>
            <a:endParaRPr sz="1406">
              <a:latin typeface="Menlo"/>
              <a:cs typeface="Menlo"/>
            </a:endParaRPr>
          </a:p>
        </p:txBody>
      </p:sp>
      <p:sp>
        <p:nvSpPr>
          <p:cNvPr id="39" name="object 39"/>
          <p:cNvSpPr txBox="1"/>
          <p:nvPr/>
        </p:nvSpPr>
        <p:spPr>
          <a:xfrm>
            <a:off x="5600780" y="3473650"/>
            <a:ext cx="878235"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numbers:</a:t>
            </a:r>
            <a:endParaRPr sz="1406">
              <a:latin typeface="Menlo"/>
              <a:cs typeface="Menlo"/>
            </a:endParaRPr>
          </a:p>
        </p:txBody>
      </p:sp>
      <p:sp>
        <p:nvSpPr>
          <p:cNvPr id="40" name="object 40"/>
          <p:cNvSpPr txBox="1"/>
          <p:nvPr/>
        </p:nvSpPr>
        <p:spPr>
          <a:xfrm>
            <a:off x="6568561" y="3473650"/>
            <a:ext cx="2168128" cy="216341"/>
          </a:xfrm>
          <a:prstGeom prst="rect">
            <a:avLst/>
          </a:prstGeom>
        </p:spPr>
        <p:txBody>
          <a:bodyPr vert="horz" wrap="square" lIns="0" tIns="0" rIns="0" bIns="0" rtlCol="0">
            <a:spAutoFit/>
          </a:bodyPr>
          <a:lstStyle/>
          <a:p>
            <a:pPr marL="8929"/>
            <a:r>
              <a:rPr sz="1406" dirty="0">
                <a:solidFill>
                  <a:srgbClr val="7C976C"/>
                </a:solidFill>
                <a:latin typeface="Menlo"/>
                <a:cs typeface="Menlo"/>
              </a:rPr>
              <a:t>' </a:t>
            </a:r>
            <a:r>
              <a:rPr sz="1406" dirty="0">
                <a:solidFill>
                  <a:srgbClr val="B7C4D1"/>
                </a:solidFill>
                <a:latin typeface="Menlo"/>
                <a:cs typeface="Menlo"/>
              </a:rPr>
              <a:t>+</a:t>
            </a:r>
            <a:r>
              <a:rPr sz="1406" spc="-21" dirty="0">
                <a:solidFill>
                  <a:srgbClr val="B7C4D1"/>
                </a:solidFill>
                <a:latin typeface="Menlo"/>
                <a:cs typeface="Menlo"/>
              </a:rPr>
              <a:t> </a:t>
            </a:r>
            <a:r>
              <a:rPr sz="1406" spc="-4" dirty="0">
                <a:solidFill>
                  <a:srgbClr val="B7C4D1"/>
                </a:solidFill>
                <a:latin typeface="Menlo"/>
                <a:cs typeface="Menlo"/>
              </a:rPr>
              <a:t>isEveryNumbers)</a:t>
            </a:r>
            <a:r>
              <a:rPr sz="1406" spc="-4" dirty="0">
                <a:solidFill>
                  <a:srgbClr val="D78B40"/>
                </a:solidFill>
                <a:latin typeface="Menlo"/>
                <a:cs typeface="Menlo"/>
              </a:rPr>
              <a:t>;</a:t>
            </a:r>
            <a:endParaRPr sz="1406" dirty="0">
              <a:latin typeface="Menlo"/>
              <a:cs typeface="Menlo"/>
            </a:endParaRPr>
          </a:p>
        </p:txBody>
      </p:sp>
      <p:sp>
        <p:nvSpPr>
          <p:cNvPr id="41" name="Title 40"/>
          <p:cNvSpPr>
            <a:spLocks noGrp="1"/>
          </p:cNvSpPr>
          <p:nvPr>
            <p:ph type="title"/>
          </p:nvPr>
        </p:nvSpPr>
        <p:spPr/>
        <p:txBody>
          <a:bodyPr>
            <a:normAutofit fontScale="90000"/>
          </a:bodyPr>
          <a:lstStyle/>
          <a:p>
            <a:r>
              <a:rPr lang="en-US" dirty="0" smtClean="0"/>
              <a:t>EVERY</a:t>
            </a:r>
            <a:endParaRPr lang="en-US" dirty="0"/>
          </a:p>
        </p:txBody>
      </p:sp>
    </p:spTree>
    <p:extLst>
      <p:ext uri="{BB962C8B-B14F-4D97-AF65-F5344CB8AC3E}">
        <p14:creationId xmlns:p14="http://schemas.microsoft.com/office/powerpoint/2010/main" val="13794889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13359" y="2152055"/>
            <a:ext cx="116086" cy="125016"/>
          </a:xfrm>
          <a:prstGeom prst="rect">
            <a:avLst/>
          </a:prstGeom>
          <a:blipFill>
            <a:blip r:embed="rId2" cstate="print"/>
            <a:stretch>
              <a:fillRect/>
            </a:stretch>
          </a:blipFill>
        </p:spPr>
        <p:txBody>
          <a:bodyPr wrap="square" lIns="0" tIns="0" rIns="0" bIns="0" rtlCol="0"/>
          <a:lstStyle/>
          <a:p>
            <a:endParaRPr sz="1687"/>
          </a:p>
        </p:txBody>
      </p:sp>
      <p:sp>
        <p:nvSpPr>
          <p:cNvPr id="5" name="object 5"/>
          <p:cNvSpPr/>
          <p:nvPr/>
        </p:nvSpPr>
        <p:spPr>
          <a:xfrm>
            <a:off x="2113359" y="2157686"/>
            <a:ext cx="112514" cy="112961"/>
          </a:xfrm>
          <a:custGeom>
            <a:avLst/>
            <a:gdLst/>
            <a:ahLst/>
            <a:cxnLst/>
            <a:rect l="l" t="t" r="r" b="b"/>
            <a:pathLst>
              <a:path w="160019" h="160655">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5">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5">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6" name="object 6"/>
          <p:cNvSpPr/>
          <p:nvPr/>
        </p:nvSpPr>
        <p:spPr>
          <a:xfrm>
            <a:off x="2390181" y="2071688"/>
            <a:ext cx="4991695" cy="375047"/>
          </a:xfrm>
          <a:prstGeom prst="rect">
            <a:avLst/>
          </a:prstGeom>
          <a:blipFill>
            <a:blip r:embed="rId3" cstate="print"/>
            <a:stretch>
              <a:fillRect/>
            </a:stretch>
          </a:blipFill>
        </p:spPr>
        <p:txBody>
          <a:bodyPr wrap="square" lIns="0" tIns="0" rIns="0" bIns="0" rtlCol="0"/>
          <a:lstStyle/>
          <a:p>
            <a:endParaRPr sz="1687"/>
          </a:p>
        </p:txBody>
      </p:sp>
      <p:sp>
        <p:nvSpPr>
          <p:cNvPr id="7" name="object 7"/>
          <p:cNvSpPr/>
          <p:nvPr/>
        </p:nvSpPr>
        <p:spPr>
          <a:xfrm>
            <a:off x="2113359" y="2857500"/>
            <a:ext cx="116086" cy="116086"/>
          </a:xfrm>
          <a:prstGeom prst="rect">
            <a:avLst/>
          </a:prstGeom>
          <a:blipFill>
            <a:blip r:embed="rId4" cstate="print"/>
            <a:stretch>
              <a:fillRect/>
            </a:stretch>
          </a:blipFill>
        </p:spPr>
        <p:txBody>
          <a:bodyPr wrap="square" lIns="0" tIns="0" rIns="0" bIns="0" rtlCol="0"/>
          <a:lstStyle/>
          <a:p>
            <a:endParaRPr sz="1687"/>
          </a:p>
        </p:txBody>
      </p:sp>
      <p:sp>
        <p:nvSpPr>
          <p:cNvPr id="8" name="object 8"/>
          <p:cNvSpPr/>
          <p:nvPr/>
        </p:nvSpPr>
        <p:spPr>
          <a:xfrm>
            <a:off x="2113359" y="2859916"/>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9" name="object 9"/>
          <p:cNvSpPr/>
          <p:nvPr/>
        </p:nvSpPr>
        <p:spPr>
          <a:xfrm>
            <a:off x="2408040" y="2777134"/>
            <a:ext cx="2080617" cy="366117"/>
          </a:xfrm>
          <a:prstGeom prst="rect">
            <a:avLst/>
          </a:prstGeom>
          <a:blipFill>
            <a:blip r:embed="rId5" cstate="print"/>
            <a:stretch>
              <a:fillRect/>
            </a:stretch>
          </a:blipFill>
        </p:spPr>
        <p:txBody>
          <a:bodyPr wrap="square" lIns="0" tIns="0" rIns="0" bIns="0" rtlCol="0"/>
          <a:lstStyle/>
          <a:p>
            <a:endParaRPr sz="1687"/>
          </a:p>
        </p:txBody>
      </p:sp>
      <p:sp>
        <p:nvSpPr>
          <p:cNvPr id="10" name="object 10"/>
          <p:cNvSpPr/>
          <p:nvPr/>
        </p:nvSpPr>
        <p:spPr>
          <a:xfrm>
            <a:off x="2113359" y="3554015"/>
            <a:ext cx="116086" cy="125016"/>
          </a:xfrm>
          <a:prstGeom prst="rect">
            <a:avLst/>
          </a:prstGeom>
          <a:blipFill>
            <a:blip r:embed="rId6" cstate="print"/>
            <a:stretch>
              <a:fillRect/>
            </a:stretch>
          </a:blipFill>
        </p:spPr>
        <p:txBody>
          <a:bodyPr wrap="square" lIns="0" tIns="0" rIns="0" bIns="0" rtlCol="0"/>
          <a:lstStyle/>
          <a:p>
            <a:endParaRPr sz="1687"/>
          </a:p>
        </p:txBody>
      </p:sp>
      <p:sp>
        <p:nvSpPr>
          <p:cNvPr id="11" name="object 11"/>
          <p:cNvSpPr/>
          <p:nvPr/>
        </p:nvSpPr>
        <p:spPr>
          <a:xfrm>
            <a:off x="2113359" y="3562147"/>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2" name="object 12"/>
          <p:cNvSpPr/>
          <p:nvPr/>
        </p:nvSpPr>
        <p:spPr>
          <a:xfrm>
            <a:off x="2408039" y="3482579"/>
            <a:ext cx="3375422" cy="375047"/>
          </a:xfrm>
          <a:prstGeom prst="rect">
            <a:avLst/>
          </a:prstGeom>
          <a:blipFill>
            <a:blip r:embed="rId7" cstate="print"/>
            <a:stretch>
              <a:fillRect/>
            </a:stretch>
          </a:blipFill>
        </p:spPr>
        <p:txBody>
          <a:bodyPr wrap="square" lIns="0" tIns="0" rIns="0" bIns="0" rtlCol="0"/>
          <a:lstStyle/>
          <a:p>
            <a:endParaRPr sz="1687"/>
          </a:p>
        </p:txBody>
      </p:sp>
      <p:sp>
        <p:nvSpPr>
          <p:cNvPr id="13" name="object 13"/>
          <p:cNvSpPr/>
          <p:nvPr/>
        </p:nvSpPr>
        <p:spPr>
          <a:xfrm>
            <a:off x="2113359" y="4259461"/>
            <a:ext cx="116086" cy="125016"/>
          </a:xfrm>
          <a:prstGeom prst="rect">
            <a:avLst/>
          </a:prstGeom>
          <a:blipFill>
            <a:blip r:embed="rId8" cstate="print"/>
            <a:stretch>
              <a:fillRect/>
            </a:stretch>
          </a:blipFill>
        </p:spPr>
        <p:txBody>
          <a:bodyPr wrap="square" lIns="0" tIns="0" rIns="0" bIns="0" rtlCol="0"/>
          <a:lstStyle/>
          <a:p>
            <a:endParaRPr sz="1687"/>
          </a:p>
        </p:txBody>
      </p:sp>
      <p:sp>
        <p:nvSpPr>
          <p:cNvPr id="14" name="object 14"/>
          <p:cNvSpPr/>
          <p:nvPr/>
        </p:nvSpPr>
        <p:spPr>
          <a:xfrm>
            <a:off x="2113359" y="4264378"/>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5" name="object 15"/>
          <p:cNvSpPr/>
          <p:nvPr/>
        </p:nvSpPr>
        <p:spPr>
          <a:xfrm>
            <a:off x="2390181" y="4179095"/>
            <a:ext cx="4027289" cy="366117"/>
          </a:xfrm>
          <a:prstGeom prst="rect">
            <a:avLst/>
          </a:prstGeom>
          <a:blipFill>
            <a:blip r:embed="rId9" cstate="print"/>
            <a:stretch>
              <a:fillRect/>
            </a:stretch>
          </a:blipFill>
        </p:spPr>
        <p:txBody>
          <a:bodyPr wrap="square" lIns="0" tIns="0" rIns="0" bIns="0" rtlCol="0"/>
          <a:lstStyle/>
          <a:p>
            <a:endParaRPr sz="1687"/>
          </a:p>
        </p:txBody>
      </p:sp>
      <p:sp>
        <p:nvSpPr>
          <p:cNvPr id="16" name="object 16"/>
          <p:cNvSpPr/>
          <p:nvPr/>
        </p:nvSpPr>
        <p:spPr>
          <a:xfrm>
            <a:off x="2113359" y="4964906"/>
            <a:ext cx="116086" cy="116086"/>
          </a:xfrm>
          <a:prstGeom prst="rect">
            <a:avLst/>
          </a:prstGeom>
          <a:blipFill>
            <a:blip r:embed="rId10" cstate="print"/>
            <a:stretch>
              <a:fillRect/>
            </a:stretch>
          </a:blipFill>
        </p:spPr>
        <p:txBody>
          <a:bodyPr wrap="square" lIns="0" tIns="0" rIns="0" bIns="0" rtlCol="0"/>
          <a:lstStyle/>
          <a:p>
            <a:endParaRPr sz="1687"/>
          </a:p>
        </p:txBody>
      </p:sp>
      <p:sp>
        <p:nvSpPr>
          <p:cNvPr id="17" name="object 17"/>
          <p:cNvSpPr/>
          <p:nvPr/>
        </p:nvSpPr>
        <p:spPr>
          <a:xfrm>
            <a:off x="2113359" y="4966608"/>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3"/>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3"/>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8" name="object 18"/>
          <p:cNvSpPr/>
          <p:nvPr/>
        </p:nvSpPr>
        <p:spPr>
          <a:xfrm>
            <a:off x="2416969" y="4884540"/>
            <a:ext cx="5822156" cy="375047"/>
          </a:xfrm>
          <a:prstGeom prst="rect">
            <a:avLst/>
          </a:prstGeom>
          <a:blipFill>
            <a:blip r:embed="rId11" cstate="print"/>
            <a:stretch>
              <a:fillRect/>
            </a:stretch>
          </a:blipFill>
        </p:spPr>
        <p:txBody>
          <a:bodyPr wrap="square" lIns="0" tIns="0" rIns="0" bIns="0" rtlCol="0"/>
          <a:lstStyle/>
          <a:p>
            <a:endParaRPr sz="1687"/>
          </a:p>
        </p:txBody>
      </p:sp>
      <p:sp>
        <p:nvSpPr>
          <p:cNvPr id="19" name="object 19"/>
          <p:cNvSpPr/>
          <p:nvPr/>
        </p:nvSpPr>
        <p:spPr>
          <a:xfrm>
            <a:off x="2113359" y="5661422"/>
            <a:ext cx="116086" cy="125016"/>
          </a:xfrm>
          <a:prstGeom prst="rect">
            <a:avLst/>
          </a:prstGeom>
          <a:blipFill>
            <a:blip r:embed="rId12" cstate="print"/>
            <a:stretch>
              <a:fillRect/>
            </a:stretch>
          </a:blipFill>
        </p:spPr>
        <p:txBody>
          <a:bodyPr wrap="square" lIns="0" tIns="0" rIns="0" bIns="0" rtlCol="0"/>
          <a:lstStyle/>
          <a:p>
            <a:endParaRPr sz="1687"/>
          </a:p>
        </p:txBody>
      </p:sp>
      <p:sp>
        <p:nvSpPr>
          <p:cNvPr id="20" name="object 20"/>
          <p:cNvSpPr/>
          <p:nvPr/>
        </p:nvSpPr>
        <p:spPr>
          <a:xfrm>
            <a:off x="2113359" y="5668839"/>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3"/>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3"/>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21" name="object 21"/>
          <p:cNvSpPr/>
          <p:nvPr/>
        </p:nvSpPr>
        <p:spPr>
          <a:xfrm>
            <a:off x="2416969" y="5589985"/>
            <a:ext cx="5554266" cy="375047"/>
          </a:xfrm>
          <a:prstGeom prst="rect">
            <a:avLst/>
          </a:prstGeom>
          <a:blipFill>
            <a:blip r:embed="rId13" cstate="print"/>
            <a:stretch>
              <a:fillRect/>
            </a:stretch>
          </a:blipFill>
        </p:spPr>
        <p:txBody>
          <a:bodyPr wrap="square" lIns="0" tIns="0" rIns="0" bIns="0" rtlCol="0"/>
          <a:lstStyle/>
          <a:p>
            <a:endParaRPr sz="1687"/>
          </a:p>
        </p:txBody>
      </p:sp>
      <p:sp>
        <p:nvSpPr>
          <p:cNvPr id="22" name="object 22"/>
          <p:cNvSpPr txBox="1"/>
          <p:nvPr/>
        </p:nvSpPr>
        <p:spPr>
          <a:xfrm>
            <a:off x="2416969" y="1995787"/>
            <a:ext cx="5812334" cy="3977499"/>
          </a:xfrm>
          <a:prstGeom prst="rect">
            <a:avLst/>
          </a:prstGeom>
        </p:spPr>
        <p:txBody>
          <a:bodyPr vert="horz" wrap="square" lIns="0" tIns="0" rIns="0" bIns="0" rtlCol="0">
            <a:spAutoFit/>
          </a:bodyPr>
          <a:lstStyle/>
          <a:p>
            <a:pPr marL="8929"/>
            <a:r>
              <a:rPr sz="2496" spc="4" dirty="0">
                <a:solidFill>
                  <a:srgbClr val="FFFFFF"/>
                </a:solidFill>
                <a:latin typeface="Helvetica Neue Light"/>
                <a:cs typeface="Helvetica Neue Light"/>
              </a:rPr>
              <a:t>JSON strings must be double</a:t>
            </a:r>
            <a:r>
              <a:rPr sz="2496" spc="-46" dirty="0">
                <a:solidFill>
                  <a:srgbClr val="FFFFFF"/>
                </a:solidFill>
                <a:latin typeface="Helvetica Neue Light"/>
                <a:cs typeface="Helvetica Neue Light"/>
              </a:rPr>
              <a:t> </a:t>
            </a:r>
            <a:r>
              <a:rPr sz="2496" spc="4" dirty="0">
                <a:solidFill>
                  <a:srgbClr val="FFFFFF"/>
                </a:solidFill>
                <a:latin typeface="Helvetica Neue Light"/>
                <a:cs typeface="Helvetica Neue Light"/>
              </a:rPr>
              <a:t>quote</a:t>
            </a:r>
            <a:endParaRPr sz="2496">
              <a:latin typeface="Helvetica Neue Light"/>
              <a:cs typeface="Helvetica Neue Light"/>
            </a:endParaRPr>
          </a:p>
          <a:p>
            <a:pPr>
              <a:spcBef>
                <a:spcPts val="11"/>
              </a:spcBef>
            </a:pPr>
            <a:endParaRPr sz="2215">
              <a:latin typeface="Times New Roman"/>
              <a:cs typeface="Times New Roman"/>
            </a:endParaRPr>
          </a:p>
          <a:p>
            <a:pPr marL="8929"/>
            <a:r>
              <a:rPr sz="2496" spc="4" dirty="0">
                <a:solidFill>
                  <a:srgbClr val="FFFFFF"/>
                </a:solidFill>
                <a:latin typeface="Helvetica Neue Light"/>
                <a:cs typeface="Helvetica Neue Light"/>
              </a:rPr>
              <a:t>key/value</a:t>
            </a:r>
            <a:r>
              <a:rPr sz="2496" spc="-60" dirty="0">
                <a:solidFill>
                  <a:srgbClr val="FFFFFF"/>
                </a:solidFill>
                <a:latin typeface="Helvetica Neue Light"/>
                <a:cs typeface="Helvetica Neue Light"/>
              </a:rPr>
              <a:t> </a:t>
            </a:r>
            <a:r>
              <a:rPr sz="2496" spc="4" dirty="0">
                <a:solidFill>
                  <a:srgbClr val="FFFFFF"/>
                </a:solidFill>
                <a:latin typeface="Helvetica Neue Light"/>
                <a:cs typeface="Helvetica Neue Light"/>
              </a:rPr>
              <a:t>pairs</a:t>
            </a:r>
            <a:endParaRPr sz="2496">
              <a:latin typeface="Helvetica Neue Light"/>
              <a:cs typeface="Helvetica Neue Light"/>
            </a:endParaRPr>
          </a:p>
          <a:p>
            <a:pPr marL="8929" marR="1842129">
              <a:lnSpc>
                <a:spcPct val="183100"/>
              </a:lnSpc>
              <a:spcBef>
                <a:spcPts val="70"/>
              </a:spcBef>
            </a:pPr>
            <a:r>
              <a:rPr sz="2496" spc="4" dirty="0">
                <a:solidFill>
                  <a:srgbClr val="FFFFFF"/>
                </a:solidFill>
                <a:latin typeface="Helvetica Neue Light"/>
                <a:cs typeface="Helvetica Neue Light"/>
              </a:rPr>
              <a:t>key </a:t>
            </a:r>
            <a:r>
              <a:rPr sz="2496" dirty="0">
                <a:solidFill>
                  <a:srgbClr val="FFFFFF"/>
                </a:solidFill>
                <a:latin typeface="Helvetica Neue Light"/>
                <a:cs typeface="Helvetica Neue Light"/>
              </a:rPr>
              <a:t>is </a:t>
            </a:r>
            <a:r>
              <a:rPr sz="2496" spc="4" dirty="0">
                <a:solidFill>
                  <a:srgbClr val="FFFFFF"/>
                </a:solidFill>
                <a:latin typeface="Helvetica Neue Light"/>
                <a:cs typeface="Helvetica Neue Light"/>
              </a:rPr>
              <a:t>any valid JS string  value </a:t>
            </a:r>
            <a:r>
              <a:rPr sz="2496" dirty="0">
                <a:solidFill>
                  <a:srgbClr val="FFFFFF"/>
                </a:solidFill>
                <a:latin typeface="Helvetica Neue Light"/>
                <a:cs typeface="Helvetica Neue Light"/>
              </a:rPr>
              <a:t>is </a:t>
            </a:r>
            <a:r>
              <a:rPr sz="2496" spc="4" dirty="0">
                <a:solidFill>
                  <a:srgbClr val="FFFFFF"/>
                </a:solidFill>
                <a:latin typeface="Helvetica Neue Light"/>
                <a:cs typeface="Helvetica Neue Light"/>
              </a:rPr>
              <a:t>an valid JS data</a:t>
            </a:r>
            <a:r>
              <a:rPr sz="2496" spc="-56" dirty="0">
                <a:solidFill>
                  <a:srgbClr val="FFFFFF"/>
                </a:solidFill>
                <a:latin typeface="Helvetica Neue Light"/>
                <a:cs typeface="Helvetica Neue Light"/>
              </a:rPr>
              <a:t> </a:t>
            </a:r>
            <a:r>
              <a:rPr sz="2496" spc="4" dirty="0">
                <a:solidFill>
                  <a:srgbClr val="FFFFFF"/>
                </a:solidFill>
                <a:latin typeface="Helvetica Neue Light"/>
                <a:cs typeface="Helvetica Neue Light"/>
              </a:rPr>
              <a:t>type</a:t>
            </a:r>
            <a:endParaRPr sz="2496">
              <a:latin typeface="Helvetica Neue Light"/>
              <a:cs typeface="Helvetica Neue Light"/>
            </a:endParaRPr>
          </a:p>
          <a:p>
            <a:pPr>
              <a:spcBef>
                <a:spcPts val="11"/>
              </a:spcBef>
            </a:pPr>
            <a:endParaRPr sz="2215">
              <a:latin typeface="Times New Roman"/>
              <a:cs typeface="Times New Roman"/>
            </a:endParaRPr>
          </a:p>
          <a:p>
            <a:pPr marL="8929"/>
            <a:r>
              <a:rPr sz="2496" dirty="0">
                <a:solidFill>
                  <a:srgbClr val="FFFFFF"/>
                </a:solidFill>
                <a:latin typeface="Helvetica Neue Light"/>
                <a:cs typeface="Helvetica Neue Light"/>
              </a:rPr>
              <a:t>.stringify() </a:t>
            </a:r>
            <a:r>
              <a:rPr sz="2496" spc="4" dirty="0">
                <a:solidFill>
                  <a:srgbClr val="FFFFFF"/>
                </a:solidFill>
                <a:latin typeface="Helvetica Neue Light"/>
                <a:cs typeface="Helvetica Neue Light"/>
              </a:rPr>
              <a:t>- converts object to JSON</a:t>
            </a:r>
            <a:r>
              <a:rPr sz="2496" spc="-18" dirty="0">
                <a:solidFill>
                  <a:srgbClr val="FFFFFF"/>
                </a:solidFill>
                <a:latin typeface="Helvetica Neue Light"/>
                <a:cs typeface="Helvetica Neue Light"/>
              </a:rPr>
              <a:t> </a:t>
            </a:r>
            <a:r>
              <a:rPr sz="2496" spc="4" dirty="0">
                <a:solidFill>
                  <a:srgbClr val="FFFFFF"/>
                </a:solidFill>
                <a:latin typeface="Helvetica Neue Light"/>
                <a:cs typeface="Helvetica Neue Light"/>
              </a:rPr>
              <a:t>string</a:t>
            </a:r>
            <a:endParaRPr sz="2496">
              <a:latin typeface="Helvetica Neue Light"/>
              <a:cs typeface="Helvetica Neue Light"/>
            </a:endParaRPr>
          </a:p>
          <a:p>
            <a:pPr>
              <a:spcBef>
                <a:spcPts val="11"/>
              </a:spcBef>
            </a:pPr>
            <a:endParaRPr sz="2215">
              <a:latin typeface="Times New Roman"/>
              <a:cs typeface="Times New Roman"/>
            </a:endParaRPr>
          </a:p>
          <a:p>
            <a:pPr marL="8929"/>
            <a:r>
              <a:rPr sz="2496" spc="4" dirty="0">
                <a:solidFill>
                  <a:srgbClr val="FFFFFF"/>
                </a:solidFill>
                <a:latin typeface="Helvetica Neue Light"/>
                <a:cs typeface="Helvetica Neue Light"/>
              </a:rPr>
              <a:t>.parse() - converts JSON string to</a:t>
            </a:r>
            <a:r>
              <a:rPr sz="2496" spc="-60" dirty="0">
                <a:solidFill>
                  <a:srgbClr val="FFFFFF"/>
                </a:solidFill>
                <a:latin typeface="Helvetica Neue Light"/>
                <a:cs typeface="Helvetica Neue Light"/>
              </a:rPr>
              <a:t> </a:t>
            </a:r>
            <a:r>
              <a:rPr sz="2496" spc="4" dirty="0">
                <a:solidFill>
                  <a:srgbClr val="FFFFFF"/>
                </a:solidFill>
                <a:latin typeface="Helvetica Neue Light"/>
                <a:cs typeface="Helvetica Neue Light"/>
              </a:rPr>
              <a:t>object</a:t>
            </a:r>
            <a:endParaRPr sz="2496">
              <a:latin typeface="Helvetica Neue Light"/>
              <a:cs typeface="Helvetica Neue Light"/>
            </a:endParaRPr>
          </a:p>
        </p:txBody>
      </p:sp>
      <p:sp>
        <p:nvSpPr>
          <p:cNvPr id="23" name="Title 22"/>
          <p:cNvSpPr>
            <a:spLocks noGrp="1"/>
          </p:cNvSpPr>
          <p:nvPr>
            <p:ph type="title"/>
          </p:nvPr>
        </p:nvSpPr>
        <p:spPr/>
        <p:txBody>
          <a:bodyPr>
            <a:normAutofit fontScale="90000"/>
          </a:bodyPr>
          <a:lstStyle/>
          <a:p>
            <a:r>
              <a:rPr lang="en-US" dirty="0" smtClean="0"/>
              <a:t>JSON</a:t>
            </a:r>
            <a:endParaRPr lang="en-US" dirty="0"/>
          </a:p>
        </p:txBody>
      </p:sp>
    </p:spTree>
    <p:extLst>
      <p:ext uri="{BB962C8B-B14F-4D97-AF65-F5344CB8AC3E}">
        <p14:creationId xmlns:p14="http://schemas.microsoft.com/office/powerpoint/2010/main" val="836943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2022475" y="484188"/>
            <a:ext cx="7556500" cy="506412"/>
          </a:xfrm>
        </p:spPr>
        <p:txBody>
          <a:bodyPr>
            <a:normAutofit fontScale="90000"/>
          </a:bodyPr>
          <a:lstStyle/>
          <a:p>
            <a:r>
              <a:rPr lang="en-US" sz="3200" dirty="0">
                <a:latin typeface="Rockwell" charset="0"/>
              </a:rPr>
              <a:t>Browser-to-Webserver Communication</a:t>
            </a:r>
          </a:p>
        </p:txBody>
      </p:sp>
      <p:sp>
        <p:nvSpPr>
          <p:cNvPr id="30722" name="Content Placeholder 2"/>
          <p:cNvSpPr>
            <a:spLocks noGrp="1"/>
          </p:cNvSpPr>
          <p:nvPr>
            <p:ph idx="1"/>
          </p:nvPr>
        </p:nvSpPr>
        <p:spPr>
          <a:xfrm>
            <a:off x="2022476" y="1441342"/>
            <a:ext cx="8112125" cy="4684822"/>
          </a:xfrm>
        </p:spPr>
        <p:txBody>
          <a:bodyPr/>
          <a:lstStyle/>
          <a:p>
            <a:pPr>
              <a:lnSpc>
                <a:spcPct val="80000"/>
              </a:lnSpc>
            </a:pPr>
            <a:r>
              <a:rPr lang="en-US" sz="1700" dirty="0">
                <a:latin typeface="Rockwell" charset="0"/>
              </a:rPr>
              <a:t>Hypertext </a:t>
            </a:r>
            <a:r>
              <a:rPr lang="en-US" sz="1700" dirty="0">
                <a:latin typeface="Rockwell" charset="0"/>
              </a:rPr>
              <a:t>Transfer Protocol (HTTP) is used to define communication between the browser and the webserver. HTTP defines what types of requests can be made as well as the format of those requests and the HTTP response.</a:t>
            </a:r>
          </a:p>
          <a:p>
            <a:pPr>
              <a:lnSpc>
                <a:spcPct val="80000"/>
              </a:lnSpc>
            </a:pPr>
            <a:r>
              <a:rPr lang="en-US" sz="1700" dirty="0">
                <a:latin typeface="Rockwell" charset="0"/>
              </a:rPr>
              <a:t>HTTPS adds an additional security layer, SSL/TLS, to ensure secure connections by requiring the webserver to provide a certificate to the browser. The user can then determine whether to accept the certificate before allowing the connection.</a:t>
            </a:r>
          </a:p>
          <a:p>
            <a:pPr>
              <a:lnSpc>
                <a:spcPct val="80000"/>
              </a:lnSpc>
            </a:pPr>
            <a:r>
              <a:rPr lang="en-US" sz="1700" dirty="0">
                <a:latin typeface="Rockwell" charset="0"/>
              </a:rPr>
              <a:t>There are three main types of requests that a browser will make to a webserver:</a:t>
            </a:r>
          </a:p>
          <a:p>
            <a:pPr lvl="1">
              <a:lnSpc>
                <a:spcPct val="80000"/>
              </a:lnSpc>
            </a:pPr>
            <a:r>
              <a:rPr lang="en-US" sz="1300" dirty="0">
                <a:latin typeface="Rockwell" charset="0"/>
              </a:rPr>
              <a:t>GET: The GET request is typically used to retrieve data from the server, such as .html files, images, or JSON data.</a:t>
            </a:r>
          </a:p>
          <a:p>
            <a:pPr lvl="1">
              <a:lnSpc>
                <a:spcPct val="80000"/>
              </a:lnSpc>
            </a:pPr>
            <a:r>
              <a:rPr lang="en-US" sz="1300" dirty="0">
                <a:latin typeface="Rockwell" charset="0"/>
              </a:rPr>
              <a:t>POST: POST requests are used when sending data to the server, such as adding an item to a shopping cart or submitting a web form.</a:t>
            </a:r>
          </a:p>
          <a:p>
            <a:pPr lvl="1">
              <a:lnSpc>
                <a:spcPct val="80000"/>
              </a:lnSpc>
            </a:pPr>
            <a:r>
              <a:rPr lang="en-US" sz="1300" dirty="0">
                <a:latin typeface="Rockwell" charset="0"/>
              </a:rPr>
              <a:t>AJAX: Asynchronous JavaScript and XML (AJAX) is actually just a GET or POST request that is done directly by JavaScript running in the browser. Despite the name, an AJAX request can receive XML, JSON, or raw data in the response.</a:t>
            </a:r>
          </a:p>
        </p:txBody>
      </p:sp>
      <p:sp>
        <p:nvSpPr>
          <p:cNvPr id="30723"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0724"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072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22CFEBF-8CDB-7640-B80B-4CDA2B90BDF3}" type="slidenum">
              <a:rPr lang="en-US" sz="1400">
                <a:solidFill>
                  <a:srgbClr val="898989"/>
                </a:solidFill>
                <a:latin typeface="Calibri" charset="0"/>
              </a:rPr>
              <a:pPr eaLnBrk="1" hangingPunct="1"/>
              <a:t>5</a:t>
            </a:fld>
            <a:endParaRPr lang="en-US" sz="1400">
              <a:solidFill>
                <a:srgbClr val="898989"/>
              </a:solidFill>
              <a:latin typeface="Calibri" charset="0"/>
            </a:endParaRPr>
          </a:p>
        </p:txBody>
      </p:sp>
    </p:spTree>
    <p:extLst>
      <p:ext uri="{BB962C8B-B14F-4D97-AF65-F5344CB8AC3E}">
        <p14:creationId xmlns:p14="http://schemas.microsoft.com/office/powerpoint/2010/main" val="1627801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2290" y="3196829"/>
            <a:ext cx="3696891" cy="669727"/>
          </a:xfrm>
          <a:prstGeom prst="rect">
            <a:avLst/>
          </a:prstGeom>
          <a:blipFill>
            <a:blip r:embed="rId2" cstate="print"/>
            <a:stretch>
              <a:fillRect/>
            </a:stretch>
          </a:blipFill>
        </p:spPr>
        <p:txBody>
          <a:bodyPr wrap="square" lIns="0" tIns="0" rIns="0" bIns="0" rtlCol="0"/>
          <a:lstStyle/>
          <a:p>
            <a:endParaRPr sz="1687"/>
          </a:p>
        </p:txBody>
      </p:sp>
      <p:sp>
        <p:nvSpPr>
          <p:cNvPr id="3" name="object 3"/>
          <p:cNvSpPr/>
          <p:nvPr/>
        </p:nvSpPr>
        <p:spPr>
          <a:xfrm>
            <a:off x="5765602" y="3196829"/>
            <a:ext cx="205383" cy="669727"/>
          </a:xfrm>
          <a:prstGeom prst="rect">
            <a:avLst/>
          </a:prstGeom>
          <a:blipFill>
            <a:blip r:embed="rId3" cstate="print"/>
            <a:stretch>
              <a:fillRect/>
            </a:stretch>
          </a:blipFill>
        </p:spPr>
        <p:txBody>
          <a:bodyPr wrap="square" lIns="0" tIns="0" rIns="0" bIns="0" rtlCol="0"/>
          <a:lstStyle/>
          <a:p>
            <a:endParaRPr sz="1687"/>
          </a:p>
        </p:txBody>
      </p:sp>
      <p:sp>
        <p:nvSpPr>
          <p:cNvPr id="4" name="object 4"/>
          <p:cNvSpPr txBox="1">
            <a:spLocks noGrp="1"/>
          </p:cNvSpPr>
          <p:nvPr>
            <p:ph type="title"/>
          </p:nvPr>
        </p:nvSpPr>
        <p:spPr>
          <a:xfrm>
            <a:off x="2104431" y="3035351"/>
            <a:ext cx="3866555" cy="769441"/>
          </a:xfrm>
          <a:prstGeom prst="rect">
            <a:avLst/>
          </a:prstGeom>
        </p:spPr>
        <p:txBody>
          <a:bodyPr vert="horz" wrap="square" lIns="0" tIns="0" rIns="0" bIns="0" rtlCol="0" anchor="ctr">
            <a:spAutoFit/>
          </a:bodyPr>
          <a:lstStyle/>
          <a:p>
            <a:pPr marL="8929">
              <a:lnSpc>
                <a:spcPts val="6047"/>
              </a:lnSpc>
              <a:tabLst>
                <a:tab pos="1331369" algn="l"/>
              </a:tabLst>
            </a:pPr>
            <a:r>
              <a:rPr dirty="0"/>
              <a:t>ES6	(ES2015)</a:t>
            </a:r>
          </a:p>
        </p:txBody>
      </p:sp>
      <p:sp>
        <p:nvSpPr>
          <p:cNvPr id="5" name="object 4"/>
          <p:cNvSpPr/>
          <p:nvPr/>
        </p:nvSpPr>
        <p:spPr>
          <a:xfrm>
            <a:off x="8748117" y="2741414"/>
            <a:ext cx="1384102" cy="1375172"/>
          </a:xfrm>
          <a:prstGeom prst="rect">
            <a:avLst/>
          </a:prstGeom>
          <a:blipFill>
            <a:blip r:embed="rId4" cstate="print"/>
            <a:stretch>
              <a:fillRect/>
            </a:stretch>
          </a:blipFill>
        </p:spPr>
        <p:txBody>
          <a:bodyPr wrap="square" lIns="0" tIns="0" rIns="0" bIns="0" rtlCol="0"/>
          <a:lstStyle/>
          <a:p>
            <a:endParaRPr sz="1687"/>
          </a:p>
        </p:txBody>
      </p:sp>
    </p:spTree>
    <p:extLst>
      <p:ext uri="{BB962C8B-B14F-4D97-AF65-F5344CB8AC3E}">
        <p14:creationId xmlns:p14="http://schemas.microsoft.com/office/powerpoint/2010/main" val="18696745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2290" y="803672"/>
            <a:ext cx="4705945" cy="562570"/>
          </a:xfrm>
          <a:prstGeom prst="rect">
            <a:avLst/>
          </a:prstGeom>
          <a:blipFill>
            <a:blip r:embed="rId2" cstate="print"/>
            <a:stretch>
              <a:fillRect/>
            </a:stretch>
          </a:blipFill>
        </p:spPr>
        <p:txBody>
          <a:bodyPr wrap="square" lIns="0" tIns="0" rIns="0" bIns="0" rtlCol="0"/>
          <a:lstStyle/>
          <a:p>
            <a:endParaRPr sz="1687"/>
          </a:p>
        </p:txBody>
      </p:sp>
      <p:sp>
        <p:nvSpPr>
          <p:cNvPr id="3" name="object 3"/>
          <p:cNvSpPr txBox="1">
            <a:spLocks noGrp="1"/>
          </p:cNvSpPr>
          <p:nvPr>
            <p:ph type="title"/>
          </p:nvPr>
        </p:nvSpPr>
        <p:spPr>
          <a:xfrm>
            <a:off x="2104430" y="642195"/>
            <a:ext cx="4724250" cy="769441"/>
          </a:xfrm>
          <a:prstGeom prst="rect">
            <a:avLst/>
          </a:prstGeom>
        </p:spPr>
        <p:txBody>
          <a:bodyPr vert="horz" wrap="square" lIns="0" tIns="0" rIns="0" bIns="0" rtlCol="0" anchor="ctr">
            <a:spAutoFit/>
          </a:bodyPr>
          <a:lstStyle/>
          <a:p>
            <a:pPr marL="8929">
              <a:lnSpc>
                <a:spcPts val="6047"/>
              </a:lnSpc>
              <a:tabLst>
                <a:tab pos="1331369" algn="l"/>
                <a:tab pos="2498884" algn="l"/>
              </a:tabLst>
            </a:pPr>
            <a:r>
              <a:rPr dirty="0"/>
              <a:t>ES6	aka	ES2015</a:t>
            </a:r>
          </a:p>
        </p:txBody>
      </p:sp>
      <p:sp>
        <p:nvSpPr>
          <p:cNvPr id="4" name="object 4"/>
          <p:cNvSpPr/>
          <p:nvPr/>
        </p:nvSpPr>
        <p:spPr>
          <a:xfrm>
            <a:off x="2113359" y="2491383"/>
            <a:ext cx="116086" cy="125016"/>
          </a:xfrm>
          <a:prstGeom prst="rect">
            <a:avLst/>
          </a:prstGeom>
          <a:blipFill>
            <a:blip r:embed="rId3" cstate="print"/>
            <a:stretch>
              <a:fillRect/>
            </a:stretch>
          </a:blipFill>
        </p:spPr>
        <p:txBody>
          <a:bodyPr wrap="square" lIns="0" tIns="0" rIns="0" bIns="0" rtlCol="0"/>
          <a:lstStyle/>
          <a:p>
            <a:endParaRPr sz="1687"/>
          </a:p>
        </p:txBody>
      </p:sp>
      <p:sp>
        <p:nvSpPr>
          <p:cNvPr id="5" name="object 5"/>
          <p:cNvSpPr/>
          <p:nvPr/>
        </p:nvSpPr>
        <p:spPr>
          <a:xfrm>
            <a:off x="2113360" y="249445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6" name="object 6"/>
          <p:cNvSpPr/>
          <p:nvPr/>
        </p:nvSpPr>
        <p:spPr>
          <a:xfrm>
            <a:off x="2408040" y="2411017"/>
            <a:ext cx="366117" cy="312539"/>
          </a:xfrm>
          <a:prstGeom prst="rect">
            <a:avLst/>
          </a:prstGeom>
          <a:blipFill>
            <a:blip r:embed="rId4" cstate="print"/>
            <a:stretch>
              <a:fillRect/>
            </a:stretch>
          </a:blipFill>
        </p:spPr>
        <p:txBody>
          <a:bodyPr wrap="square" lIns="0" tIns="0" rIns="0" bIns="0" rtlCol="0"/>
          <a:lstStyle/>
          <a:p>
            <a:endParaRPr sz="1687"/>
          </a:p>
        </p:txBody>
      </p:sp>
      <p:sp>
        <p:nvSpPr>
          <p:cNvPr id="7" name="object 7"/>
          <p:cNvSpPr/>
          <p:nvPr/>
        </p:nvSpPr>
        <p:spPr>
          <a:xfrm>
            <a:off x="2113359" y="3205758"/>
            <a:ext cx="116086" cy="125016"/>
          </a:xfrm>
          <a:prstGeom prst="rect">
            <a:avLst/>
          </a:prstGeom>
          <a:blipFill>
            <a:blip r:embed="rId3" cstate="print"/>
            <a:stretch>
              <a:fillRect/>
            </a:stretch>
          </a:blipFill>
        </p:spPr>
        <p:txBody>
          <a:bodyPr wrap="square" lIns="0" tIns="0" rIns="0" bIns="0" rtlCol="0"/>
          <a:lstStyle/>
          <a:p>
            <a:endParaRPr sz="1687"/>
          </a:p>
        </p:txBody>
      </p:sp>
      <p:sp>
        <p:nvSpPr>
          <p:cNvPr id="8" name="object 8"/>
          <p:cNvSpPr/>
          <p:nvPr/>
        </p:nvSpPr>
        <p:spPr>
          <a:xfrm>
            <a:off x="2113360" y="3208829"/>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9" name="object 9"/>
          <p:cNvSpPr/>
          <p:nvPr/>
        </p:nvSpPr>
        <p:spPr>
          <a:xfrm>
            <a:off x="2399111" y="3134322"/>
            <a:ext cx="821531" cy="303609"/>
          </a:xfrm>
          <a:prstGeom prst="rect">
            <a:avLst/>
          </a:prstGeom>
          <a:blipFill>
            <a:blip r:embed="rId5" cstate="print"/>
            <a:stretch>
              <a:fillRect/>
            </a:stretch>
          </a:blipFill>
        </p:spPr>
        <p:txBody>
          <a:bodyPr wrap="square" lIns="0" tIns="0" rIns="0" bIns="0" rtlCol="0"/>
          <a:lstStyle/>
          <a:p>
            <a:endParaRPr sz="1687"/>
          </a:p>
        </p:txBody>
      </p:sp>
      <p:sp>
        <p:nvSpPr>
          <p:cNvPr id="10" name="object 10"/>
          <p:cNvSpPr/>
          <p:nvPr/>
        </p:nvSpPr>
        <p:spPr>
          <a:xfrm>
            <a:off x="2113359" y="3920133"/>
            <a:ext cx="116086" cy="125016"/>
          </a:xfrm>
          <a:prstGeom prst="rect">
            <a:avLst/>
          </a:prstGeom>
          <a:blipFill>
            <a:blip r:embed="rId3" cstate="print"/>
            <a:stretch>
              <a:fillRect/>
            </a:stretch>
          </a:blipFill>
        </p:spPr>
        <p:txBody>
          <a:bodyPr wrap="square" lIns="0" tIns="0" rIns="0" bIns="0" rtlCol="0"/>
          <a:lstStyle/>
          <a:p>
            <a:endParaRPr sz="1687"/>
          </a:p>
        </p:txBody>
      </p:sp>
      <p:sp>
        <p:nvSpPr>
          <p:cNvPr id="11" name="object 11"/>
          <p:cNvSpPr/>
          <p:nvPr/>
        </p:nvSpPr>
        <p:spPr>
          <a:xfrm>
            <a:off x="2113360" y="392320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2" name="object 12"/>
          <p:cNvSpPr/>
          <p:nvPr/>
        </p:nvSpPr>
        <p:spPr>
          <a:xfrm>
            <a:off x="2381250" y="3839767"/>
            <a:ext cx="2330648" cy="375047"/>
          </a:xfrm>
          <a:prstGeom prst="rect">
            <a:avLst/>
          </a:prstGeom>
          <a:blipFill>
            <a:blip r:embed="rId6" cstate="print"/>
            <a:stretch>
              <a:fillRect/>
            </a:stretch>
          </a:blipFill>
        </p:spPr>
        <p:txBody>
          <a:bodyPr wrap="square" lIns="0" tIns="0" rIns="0" bIns="0" rtlCol="0"/>
          <a:lstStyle/>
          <a:p>
            <a:endParaRPr sz="1687"/>
          </a:p>
        </p:txBody>
      </p:sp>
      <p:sp>
        <p:nvSpPr>
          <p:cNvPr id="13" name="object 13"/>
          <p:cNvSpPr/>
          <p:nvPr/>
        </p:nvSpPr>
        <p:spPr>
          <a:xfrm>
            <a:off x="2113359" y="4634508"/>
            <a:ext cx="116086" cy="125016"/>
          </a:xfrm>
          <a:prstGeom prst="rect">
            <a:avLst/>
          </a:prstGeom>
          <a:blipFill>
            <a:blip r:embed="rId7" cstate="print"/>
            <a:stretch>
              <a:fillRect/>
            </a:stretch>
          </a:blipFill>
        </p:spPr>
        <p:txBody>
          <a:bodyPr wrap="square" lIns="0" tIns="0" rIns="0" bIns="0" rtlCol="0"/>
          <a:lstStyle/>
          <a:p>
            <a:endParaRPr sz="1687"/>
          </a:p>
        </p:txBody>
      </p:sp>
      <p:sp>
        <p:nvSpPr>
          <p:cNvPr id="14" name="object 14"/>
          <p:cNvSpPr/>
          <p:nvPr/>
        </p:nvSpPr>
        <p:spPr>
          <a:xfrm>
            <a:off x="2113360" y="4637579"/>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5" name="object 15"/>
          <p:cNvSpPr/>
          <p:nvPr/>
        </p:nvSpPr>
        <p:spPr>
          <a:xfrm>
            <a:off x="2381250" y="4554142"/>
            <a:ext cx="2232422" cy="312539"/>
          </a:xfrm>
          <a:prstGeom prst="rect">
            <a:avLst/>
          </a:prstGeom>
          <a:blipFill>
            <a:blip r:embed="rId8" cstate="print"/>
            <a:stretch>
              <a:fillRect/>
            </a:stretch>
          </a:blipFill>
        </p:spPr>
        <p:txBody>
          <a:bodyPr wrap="square" lIns="0" tIns="0" rIns="0" bIns="0" rtlCol="0"/>
          <a:lstStyle/>
          <a:p>
            <a:endParaRPr sz="1687"/>
          </a:p>
        </p:txBody>
      </p:sp>
      <p:sp>
        <p:nvSpPr>
          <p:cNvPr id="16" name="object 16"/>
          <p:cNvSpPr/>
          <p:nvPr/>
        </p:nvSpPr>
        <p:spPr>
          <a:xfrm>
            <a:off x="2113359" y="5348883"/>
            <a:ext cx="116086" cy="125016"/>
          </a:xfrm>
          <a:prstGeom prst="rect">
            <a:avLst/>
          </a:prstGeom>
          <a:blipFill>
            <a:blip r:embed="rId7" cstate="print"/>
            <a:stretch>
              <a:fillRect/>
            </a:stretch>
          </a:blipFill>
        </p:spPr>
        <p:txBody>
          <a:bodyPr wrap="square" lIns="0" tIns="0" rIns="0" bIns="0" rtlCol="0"/>
          <a:lstStyle/>
          <a:p>
            <a:endParaRPr sz="1687"/>
          </a:p>
        </p:txBody>
      </p:sp>
      <p:sp>
        <p:nvSpPr>
          <p:cNvPr id="17" name="object 17"/>
          <p:cNvSpPr/>
          <p:nvPr/>
        </p:nvSpPr>
        <p:spPr>
          <a:xfrm>
            <a:off x="2113360" y="5351954"/>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8" name="object 18"/>
          <p:cNvSpPr/>
          <p:nvPr/>
        </p:nvSpPr>
        <p:spPr>
          <a:xfrm>
            <a:off x="2390180" y="5268517"/>
            <a:ext cx="803672" cy="312539"/>
          </a:xfrm>
          <a:prstGeom prst="rect">
            <a:avLst/>
          </a:prstGeom>
          <a:blipFill>
            <a:blip r:embed="rId9" cstate="print"/>
            <a:stretch>
              <a:fillRect/>
            </a:stretch>
          </a:blipFill>
        </p:spPr>
        <p:txBody>
          <a:bodyPr wrap="square" lIns="0" tIns="0" rIns="0" bIns="0" rtlCol="0"/>
          <a:lstStyle/>
          <a:p>
            <a:endParaRPr sz="1687"/>
          </a:p>
        </p:txBody>
      </p:sp>
      <p:sp>
        <p:nvSpPr>
          <p:cNvPr id="19" name="object 19"/>
          <p:cNvSpPr/>
          <p:nvPr/>
        </p:nvSpPr>
        <p:spPr>
          <a:xfrm>
            <a:off x="6292453" y="3562945"/>
            <a:ext cx="116086" cy="125016"/>
          </a:xfrm>
          <a:prstGeom prst="rect">
            <a:avLst/>
          </a:prstGeom>
          <a:blipFill>
            <a:blip r:embed="rId10" cstate="print"/>
            <a:stretch>
              <a:fillRect/>
            </a:stretch>
          </a:blipFill>
        </p:spPr>
        <p:txBody>
          <a:bodyPr wrap="square" lIns="0" tIns="0" rIns="0" bIns="0" rtlCol="0"/>
          <a:lstStyle/>
          <a:p>
            <a:endParaRPr sz="1687"/>
          </a:p>
        </p:txBody>
      </p:sp>
      <p:sp>
        <p:nvSpPr>
          <p:cNvPr id="20" name="object 20"/>
          <p:cNvSpPr/>
          <p:nvPr/>
        </p:nvSpPr>
        <p:spPr>
          <a:xfrm>
            <a:off x="6295132" y="3566017"/>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21" name="object 21"/>
          <p:cNvSpPr/>
          <p:nvPr/>
        </p:nvSpPr>
        <p:spPr>
          <a:xfrm>
            <a:off x="6578203" y="3473649"/>
            <a:ext cx="1143000" cy="321469"/>
          </a:xfrm>
          <a:prstGeom prst="rect">
            <a:avLst/>
          </a:prstGeom>
          <a:blipFill>
            <a:blip r:embed="rId11" cstate="print"/>
            <a:stretch>
              <a:fillRect/>
            </a:stretch>
          </a:blipFill>
        </p:spPr>
        <p:txBody>
          <a:bodyPr wrap="square" lIns="0" tIns="0" rIns="0" bIns="0" rtlCol="0"/>
          <a:lstStyle/>
          <a:p>
            <a:endParaRPr sz="1687"/>
          </a:p>
        </p:txBody>
      </p:sp>
      <p:sp>
        <p:nvSpPr>
          <p:cNvPr id="22" name="object 22"/>
          <p:cNvSpPr/>
          <p:nvPr/>
        </p:nvSpPr>
        <p:spPr>
          <a:xfrm>
            <a:off x="6292453" y="4277320"/>
            <a:ext cx="116086" cy="125016"/>
          </a:xfrm>
          <a:prstGeom prst="rect">
            <a:avLst/>
          </a:prstGeom>
          <a:blipFill>
            <a:blip r:embed="rId10" cstate="print"/>
            <a:stretch>
              <a:fillRect/>
            </a:stretch>
          </a:blipFill>
        </p:spPr>
        <p:txBody>
          <a:bodyPr wrap="square" lIns="0" tIns="0" rIns="0" bIns="0" rtlCol="0"/>
          <a:lstStyle/>
          <a:p>
            <a:endParaRPr sz="1687"/>
          </a:p>
        </p:txBody>
      </p:sp>
      <p:sp>
        <p:nvSpPr>
          <p:cNvPr id="23" name="object 23"/>
          <p:cNvSpPr/>
          <p:nvPr/>
        </p:nvSpPr>
        <p:spPr>
          <a:xfrm>
            <a:off x="6295132" y="4280392"/>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24" name="object 24"/>
          <p:cNvSpPr/>
          <p:nvPr/>
        </p:nvSpPr>
        <p:spPr>
          <a:xfrm>
            <a:off x="6587134" y="4196954"/>
            <a:ext cx="1330523" cy="312539"/>
          </a:xfrm>
          <a:prstGeom prst="rect">
            <a:avLst/>
          </a:prstGeom>
          <a:blipFill>
            <a:blip r:embed="rId12" cstate="print"/>
            <a:stretch>
              <a:fillRect/>
            </a:stretch>
          </a:blipFill>
        </p:spPr>
        <p:txBody>
          <a:bodyPr wrap="square" lIns="0" tIns="0" rIns="0" bIns="0" rtlCol="0"/>
          <a:lstStyle/>
          <a:p>
            <a:endParaRPr sz="1687"/>
          </a:p>
        </p:txBody>
      </p:sp>
      <p:sp>
        <p:nvSpPr>
          <p:cNvPr id="25" name="object 25"/>
          <p:cNvSpPr/>
          <p:nvPr/>
        </p:nvSpPr>
        <p:spPr>
          <a:xfrm>
            <a:off x="6292453" y="4991695"/>
            <a:ext cx="116086" cy="125016"/>
          </a:xfrm>
          <a:prstGeom prst="rect">
            <a:avLst/>
          </a:prstGeom>
          <a:blipFill>
            <a:blip r:embed="rId10" cstate="print"/>
            <a:stretch>
              <a:fillRect/>
            </a:stretch>
          </a:blipFill>
        </p:spPr>
        <p:txBody>
          <a:bodyPr wrap="square" lIns="0" tIns="0" rIns="0" bIns="0" rtlCol="0"/>
          <a:lstStyle/>
          <a:p>
            <a:endParaRPr sz="1687"/>
          </a:p>
        </p:txBody>
      </p:sp>
      <p:sp>
        <p:nvSpPr>
          <p:cNvPr id="26" name="object 26"/>
          <p:cNvSpPr/>
          <p:nvPr/>
        </p:nvSpPr>
        <p:spPr>
          <a:xfrm>
            <a:off x="6295132" y="4994767"/>
            <a:ext cx="113407" cy="113854"/>
          </a:xfrm>
          <a:custGeom>
            <a:avLst/>
            <a:gdLst/>
            <a:ahLst/>
            <a:cxnLst/>
            <a:rect l="l" t="t" r="r" b="b"/>
            <a:pathLst>
              <a:path w="161290" h="161925">
                <a:moveTo>
                  <a:pt x="35325" y="0"/>
                </a:moveTo>
                <a:lnTo>
                  <a:pt x="23997" y="0"/>
                </a:lnTo>
                <a:lnTo>
                  <a:pt x="16837" y="3510"/>
                </a:lnTo>
                <a:lnTo>
                  <a:pt x="3357" y="17559"/>
                </a:lnTo>
                <a:lnTo>
                  <a:pt x="0" y="24825"/>
                </a:lnTo>
                <a:lnTo>
                  <a:pt x="0" y="36153"/>
                </a:lnTo>
                <a:lnTo>
                  <a:pt x="1887" y="42100"/>
                </a:lnTo>
                <a:lnTo>
                  <a:pt x="5662" y="50181"/>
                </a:lnTo>
                <a:lnTo>
                  <a:pt x="9194" y="58783"/>
                </a:lnTo>
                <a:lnTo>
                  <a:pt x="11720" y="66776"/>
                </a:lnTo>
                <a:lnTo>
                  <a:pt x="13237" y="74160"/>
                </a:lnTo>
                <a:lnTo>
                  <a:pt x="13743" y="80937"/>
                </a:lnTo>
                <a:lnTo>
                  <a:pt x="13237" y="87759"/>
                </a:lnTo>
                <a:lnTo>
                  <a:pt x="11720" y="95292"/>
                </a:lnTo>
                <a:lnTo>
                  <a:pt x="9194" y="103532"/>
                </a:lnTo>
                <a:lnTo>
                  <a:pt x="5662" y="112478"/>
                </a:lnTo>
                <a:lnTo>
                  <a:pt x="1887" y="120030"/>
                </a:lnTo>
                <a:lnTo>
                  <a:pt x="0" y="125694"/>
                </a:lnTo>
                <a:lnTo>
                  <a:pt x="0" y="137040"/>
                </a:lnTo>
                <a:lnTo>
                  <a:pt x="3357" y="144326"/>
                </a:lnTo>
                <a:lnTo>
                  <a:pt x="16837" y="158356"/>
                </a:lnTo>
                <a:lnTo>
                  <a:pt x="23997" y="161846"/>
                </a:lnTo>
                <a:lnTo>
                  <a:pt x="35325" y="161846"/>
                </a:lnTo>
                <a:lnTo>
                  <a:pt x="40987" y="159959"/>
                </a:lnTo>
                <a:lnTo>
                  <a:pt x="48539" y="156183"/>
                </a:lnTo>
                <a:lnTo>
                  <a:pt x="57180" y="152290"/>
                </a:lnTo>
                <a:lnTo>
                  <a:pt x="65324" y="149505"/>
                </a:lnTo>
                <a:lnTo>
                  <a:pt x="72966" y="147832"/>
                </a:lnTo>
                <a:lnTo>
                  <a:pt x="80102" y="147274"/>
                </a:lnTo>
                <a:lnTo>
                  <a:pt x="154817" y="147274"/>
                </a:lnTo>
                <a:lnTo>
                  <a:pt x="157653" y="144326"/>
                </a:lnTo>
                <a:lnTo>
                  <a:pt x="161038" y="137040"/>
                </a:lnTo>
                <a:lnTo>
                  <a:pt x="161038" y="125694"/>
                </a:lnTo>
                <a:lnTo>
                  <a:pt x="159124" y="120030"/>
                </a:lnTo>
                <a:lnTo>
                  <a:pt x="155355" y="112478"/>
                </a:lnTo>
                <a:lnTo>
                  <a:pt x="151464" y="103532"/>
                </a:lnTo>
                <a:lnTo>
                  <a:pt x="148684" y="95292"/>
                </a:lnTo>
                <a:lnTo>
                  <a:pt x="147016" y="87759"/>
                </a:lnTo>
                <a:lnTo>
                  <a:pt x="146460" y="80937"/>
                </a:lnTo>
                <a:lnTo>
                  <a:pt x="147016" y="74160"/>
                </a:lnTo>
                <a:lnTo>
                  <a:pt x="148684" y="66776"/>
                </a:lnTo>
                <a:lnTo>
                  <a:pt x="151464" y="58783"/>
                </a:lnTo>
                <a:lnTo>
                  <a:pt x="155355" y="50181"/>
                </a:lnTo>
                <a:lnTo>
                  <a:pt x="159124" y="42100"/>
                </a:lnTo>
                <a:lnTo>
                  <a:pt x="161038" y="36153"/>
                </a:lnTo>
                <a:lnTo>
                  <a:pt x="161038" y="25375"/>
                </a:lnTo>
                <a:lnTo>
                  <a:pt x="157653" y="18221"/>
                </a:lnTo>
                <a:lnTo>
                  <a:pt x="154280" y="14578"/>
                </a:lnTo>
                <a:lnTo>
                  <a:pt x="80102" y="14578"/>
                </a:lnTo>
                <a:lnTo>
                  <a:pt x="72966" y="14021"/>
                </a:lnTo>
                <a:lnTo>
                  <a:pt x="65324" y="12351"/>
                </a:lnTo>
                <a:lnTo>
                  <a:pt x="57180" y="9565"/>
                </a:lnTo>
                <a:lnTo>
                  <a:pt x="48539" y="5662"/>
                </a:lnTo>
                <a:lnTo>
                  <a:pt x="40987" y="1887"/>
                </a:lnTo>
                <a:lnTo>
                  <a:pt x="35325" y="0"/>
                </a:lnTo>
                <a:close/>
              </a:path>
              <a:path w="161290" h="161925">
                <a:moveTo>
                  <a:pt x="154817" y="147274"/>
                </a:moveTo>
                <a:lnTo>
                  <a:pt x="80102" y="147274"/>
                </a:lnTo>
                <a:lnTo>
                  <a:pt x="86928" y="147832"/>
                </a:lnTo>
                <a:lnTo>
                  <a:pt x="94463" y="149505"/>
                </a:lnTo>
                <a:lnTo>
                  <a:pt x="102707" y="152290"/>
                </a:lnTo>
                <a:lnTo>
                  <a:pt x="111664" y="156183"/>
                </a:lnTo>
                <a:lnTo>
                  <a:pt x="119745" y="159959"/>
                </a:lnTo>
                <a:lnTo>
                  <a:pt x="125409" y="161846"/>
                </a:lnTo>
                <a:lnTo>
                  <a:pt x="136735" y="161846"/>
                </a:lnTo>
                <a:lnTo>
                  <a:pt x="144155" y="158356"/>
                </a:lnTo>
                <a:lnTo>
                  <a:pt x="154817" y="147274"/>
                </a:lnTo>
                <a:close/>
              </a:path>
              <a:path w="161290" h="161925">
                <a:moveTo>
                  <a:pt x="136735" y="0"/>
                </a:moveTo>
                <a:lnTo>
                  <a:pt x="125409" y="0"/>
                </a:lnTo>
                <a:lnTo>
                  <a:pt x="119745" y="1887"/>
                </a:lnTo>
                <a:lnTo>
                  <a:pt x="111664" y="5662"/>
                </a:lnTo>
                <a:lnTo>
                  <a:pt x="102707" y="9565"/>
                </a:lnTo>
                <a:lnTo>
                  <a:pt x="94463" y="12351"/>
                </a:lnTo>
                <a:lnTo>
                  <a:pt x="86928" y="14021"/>
                </a:lnTo>
                <a:lnTo>
                  <a:pt x="80102" y="14578"/>
                </a:lnTo>
                <a:lnTo>
                  <a:pt x="154280" y="14578"/>
                </a:lnTo>
                <a:lnTo>
                  <a:pt x="144155" y="3642"/>
                </a:lnTo>
                <a:lnTo>
                  <a:pt x="136735" y="0"/>
                </a:lnTo>
                <a:close/>
              </a:path>
            </a:pathLst>
          </a:custGeom>
          <a:solidFill>
            <a:srgbClr val="FFFFFF"/>
          </a:solidFill>
        </p:spPr>
        <p:txBody>
          <a:bodyPr wrap="square" lIns="0" tIns="0" rIns="0" bIns="0" rtlCol="0"/>
          <a:lstStyle/>
          <a:p>
            <a:endParaRPr sz="1687"/>
          </a:p>
        </p:txBody>
      </p:sp>
      <p:sp>
        <p:nvSpPr>
          <p:cNvPr id="27" name="object 27"/>
          <p:cNvSpPr/>
          <p:nvPr/>
        </p:nvSpPr>
        <p:spPr>
          <a:xfrm>
            <a:off x="6587134" y="4902399"/>
            <a:ext cx="2366367" cy="383977"/>
          </a:xfrm>
          <a:prstGeom prst="rect">
            <a:avLst/>
          </a:prstGeom>
          <a:blipFill>
            <a:blip r:embed="rId13" cstate="print"/>
            <a:stretch>
              <a:fillRect/>
            </a:stretch>
          </a:blipFill>
        </p:spPr>
        <p:txBody>
          <a:bodyPr wrap="square" lIns="0" tIns="0" rIns="0" bIns="0" rtlCol="0"/>
          <a:lstStyle/>
          <a:p>
            <a:endParaRPr sz="1687"/>
          </a:p>
        </p:txBody>
      </p:sp>
      <p:sp>
        <p:nvSpPr>
          <p:cNvPr id="28" name="object 28"/>
          <p:cNvSpPr txBox="1"/>
          <p:nvPr/>
        </p:nvSpPr>
        <p:spPr>
          <a:xfrm>
            <a:off x="2416969" y="2330650"/>
            <a:ext cx="6507510" cy="3274871"/>
          </a:xfrm>
          <a:prstGeom prst="rect">
            <a:avLst/>
          </a:prstGeom>
        </p:spPr>
        <p:txBody>
          <a:bodyPr vert="horz" wrap="square" lIns="0" tIns="0" rIns="0" bIns="0" rtlCol="0">
            <a:spAutoFit/>
          </a:bodyPr>
          <a:lstStyle/>
          <a:p>
            <a:pPr marL="8929"/>
            <a:r>
              <a:rPr sz="2531" dirty="0">
                <a:solidFill>
                  <a:srgbClr val="FFFFFF"/>
                </a:solidFill>
                <a:latin typeface="Helvetica Neue Light"/>
                <a:cs typeface="Helvetica Neue Light"/>
              </a:rPr>
              <a:t>let</a:t>
            </a:r>
            <a:endParaRPr sz="2531" dirty="0">
              <a:latin typeface="Helvetica Neue Light"/>
              <a:cs typeface="Helvetica Neue Light"/>
            </a:endParaRPr>
          </a:p>
          <a:p>
            <a:pPr>
              <a:lnSpc>
                <a:spcPct val="100000"/>
              </a:lnSpc>
            </a:pPr>
            <a:endParaRPr sz="2250" dirty="0">
              <a:latin typeface="Times New Roman"/>
              <a:cs typeface="Times New Roman"/>
            </a:endParaRPr>
          </a:p>
          <a:p>
            <a:pPr marL="8929">
              <a:lnSpc>
                <a:spcPts val="2925"/>
              </a:lnSpc>
            </a:pPr>
            <a:r>
              <a:rPr sz="2531" dirty="0">
                <a:solidFill>
                  <a:srgbClr val="FFFFFF"/>
                </a:solidFill>
                <a:latin typeface="Helvetica Neue Light"/>
                <a:cs typeface="Helvetica Neue Light"/>
              </a:rPr>
              <a:t>const</a:t>
            </a:r>
            <a:endParaRPr sz="2531" dirty="0">
              <a:latin typeface="Helvetica Neue Light"/>
              <a:cs typeface="Helvetica Neue Light"/>
            </a:endParaRPr>
          </a:p>
          <a:p>
            <a:pPr marL="4187875">
              <a:lnSpc>
                <a:spcPts val="2812"/>
              </a:lnSpc>
            </a:pPr>
            <a:r>
              <a:rPr sz="2531" dirty="0">
                <a:solidFill>
                  <a:srgbClr val="FFFFFF"/>
                </a:solidFill>
                <a:latin typeface="Helvetica Neue Light"/>
                <a:cs typeface="Helvetica Neue Light"/>
              </a:rPr>
              <a:t>Classes</a:t>
            </a:r>
            <a:endParaRPr sz="2531" dirty="0">
              <a:latin typeface="Helvetica Neue Light"/>
              <a:cs typeface="Helvetica Neue Light"/>
            </a:endParaRPr>
          </a:p>
          <a:p>
            <a:pPr marL="8929">
              <a:lnSpc>
                <a:spcPts val="2812"/>
              </a:lnSpc>
              <a:tabLst>
                <a:tab pos="1348335" algn="l"/>
              </a:tabLst>
            </a:pPr>
            <a:r>
              <a:rPr sz="2531" spc="-35" dirty="0">
                <a:solidFill>
                  <a:srgbClr val="FFFFFF"/>
                </a:solidFill>
                <a:latin typeface="Helvetica Neue Light"/>
                <a:cs typeface="Helvetica Neue Light"/>
              </a:rPr>
              <a:t>Template	</a:t>
            </a:r>
            <a:r>
              <a:rPr sz="2531" dirty="0">
                <a:solidFill>
                  <a:srgbClr val="FFFFFF"/>
                </a:solidFill>
                <a:latin typeface="Helvetica Neue Light"/>
                <a:cs typeface="Helvetica Neue Light"/>
              </a:rPr>
              <a:t>strings</a:t>
            </a:r>
            <a:endParaRPr sz="2531" dirty="0">
              <a:latin typeface="Helvetica Neue Light"/>
              <a:cs typeface="Helvetica Neue Light"/>
            </a:endParaRPr>
          </a:p>
          <a:p>
            <a:pPr marL="4187875">
              <a:lnSpc>
                <a:spcPts val="2812"/>
              </a:lnSpc>
            </a:pPr>
            <a:r>
              <a:rPr sz="2531" spc="-7" dirty="0">
                <a:solidFill>
                  <a:srgbClr val="FFFFFF"/>
                </a:solidFill>
                <a:latin typeface="Helvetica Neue Light"/>
                <a:cs typeface="Helvetica Neue Light"/>
              </a:rPr>
              <a:t>Promises</a:t>
            </a:r>
            <a:endParaRPr sz="2531" dirty="0">
              <a:latin typeface="Helvetica Neue Light"/>
              <a:cs typeface="Helvetica Neue Light"/>
            </a:endParaRPr>
          </a:p>
          <a:p>
            <a:pPr marL="8929">
              <a:lnSpc>
                <a:spcPts val="2812"/>
              </a:lnSpc>
              <a:tabLst>
                <a:tab pos="914367" algn="l"/>
              </a:tabLst>
            </a:pPr>
            <a:r>
              <a:rPr sz="2531" spc="-11" dirty="0">
                <a:solidFill>
                  <a:srgbClr val="FFFFFF"/>
                </a:solidFill>
                <a:latin typeface="Helvetica Neue Light"/>
                <a:cs typeface="Helvetica Neue Light"/>
              </a:rPr>
              <a:t>Arrow	</a:t>
            </a:r>
            <a:r>
              <a:rPr sz="2531" dirty="0">
                <a:solidFill>
                  <a:srgbClr val="FFFFFF"/>
                </a:solidFill>
                <a:latin typeface="Helvetica Neue Light"/>
                <a:cs typeface="Helvetica Neue Light"/>
              </a:rPr>
              <a:t>functions</a:t>
            </a:r>
            <a:endParaRPr sz="2531" dirty="0">
              <a:latin typeface="Helvetica Neue Light"/>
              <a:cs typeface="Helvetica Neue Light"/>
            </a:endParaRPr>
          </a:p>
          <a:p>
            <a:pPr marL="4187875">
              <a:lnSpc>
                <a:spcPts val="2812"/>
              </a:lnSpc>
              <a:tabLst>
                <a:tab pos="5062506" algn="l"/>
                <a:tab pos="5723726" algn="l"/>
              </a:tabLst>
            </a:pPr>
            <a:r>
              <a:rPr sz="2531" dirty="0">
                <a:solidFill>
                  <a:srgbClr val="FFFFFF"/>
                </a:solidFill>
                <a:latin typeface="Helvetica Neue Light"/>
                <a:cs typeface="Helvetica Neue Light"/>
              </a:rPr>
              <a:t>Using	ES6	today</a:t>
            </a:r>
            <a:endParaRPr sz="2531" dirty="0">
              <a:latin typeface="Helvetica Neue Light"/>
              <a:cs typeface="Helvetica Neue Light"/>
            </a:endParaRPr>
          </a:p>
          <a:p>
            <a:pPr marL="8929">
              <a:lnSpc>
                <a:spcPts val="2925"/>
              </a:lnSpc>
            </a:pPr>
            <a:r>
              <a:rPr sz="2531" spc="-25" dirty="0">
                <a:solidFill>
                  <a:srgbClr val="FFFFFF"/>
                </a:solidFill>
                <a:latin typeface="Helvetica Neue Light"/>
                <a:cs typeface="Helvetica Neue Light"/>
              </a:rPr>
              <a:t>for-of</a:t>
            </a:r>
            <a:endParaRPr sz="2531" dirty="0">
              <a:latin typeface="Helvetica Neue Light"/>
              <a:cs typeface="Helvetica Neue Light"/>
            </a:endParaRPr>
          </a:p>
        </p:txBody>
      </p:sp>
    </p:spTree>
    <p:extLst>
      <p:ext uri="{BB962C8B-B14F-4D97-AF65-F5344CB8AC3E}">
        <p14:creationId xmlns:p14="http://schemas.microsoft.com/office/powerpoint/2010/main" val="159500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5002" y="1007037"/>
            <a:ext cx="660797" cy="769441"/>
          </a:xfrm>
          <a:prstGeom prst="rect">
            <a:avLst/>
          </a:prstGeom>
        </p:spPr>
        <p:txBody>
          <a:bodyPr vert="horz" wrap="square" lIns="0" tIns="0" rIns="0" bIns="0" rtlCol="0">
            <a:spAutoFit/>
          </a:bodyPr>
          <a:lstStyle/>
          <a:p>
            <a:pPr marL="8929">
              <a:lnSpc>
                <a:spcPts val="6047"/>
              </a:lnSpc>
            </a:pPr>
            <a:r>
              <a:rPr sz="5062" dirty="0">
                <a:solidFill>
                  <a:srgbClr val="FFFFFF"/>
                </a:solidFill>
                <a:latin typeface="Helvetica Neue Light"/>
                <a:cs typeface="Helvetica Neue Light"/>
              </a:rPr>
              <a:t>let</a:t>
            </a:r>
            <a:endParaRPr sz="5062">
              <a:latin typeface="Helvetica Neue Light"/>
              <a:cs typeface="Helvetica Neue Light"/>
            </a:endParaRPr>
          </a:p>
        </p:txBody>
      </p:sp>
      <p:sp>
        <p:nvSpPr>
          <p:cNvPr id="15" name="Title 14"/>
          <p:cNvSpPr>
            <a:spLocks noGrp="1"/>
          </p:cNvSpPr>
          <p:nvPr>
            <p:ph type="title"/>
          </p:nvPr>
        </p:nvSpPr>
        <p:spPr/>
        <p:txBody>
          <a:bodyPr>
            <a:normAutofit fontScale="90000"/>
          </a:bodyPr>
          <a:lstStyle/>
          <a:p>
            <a:r>
              <a:rPr lang="en-US" smtClean="0"/>
              <a:t>LET</a:t>
            </a:r>
            <a:endParaRPr lang="en-US"/>
          </a:p>
        </p:txBody>
      </p:sp>
      <p:sp>
        <p:nvSpPr>
          <p:cNvPr id="18" name="TextBox 17"/>
          <p:cNvSpPr txBox="1"/>
          <p:nvPr/>
        </p:nvSpPr>
        <p:spPr>
          <a:xfrm>
            <a:off x="2579914" y="2702583"/>
            <a:ext cx="6760029" cy="2308324"/>
          </a:xfrm>
          <a:prstGeom prst="rect">
            <a:avLst/>
          </a:prstGeom>
          <a:noFill/>
        </p:spPr>
        <p:txBody>
          <a:bodyPr wrap="square" rtlCol="0">
            <a:spAutoFit/>
          </a:bodyPr>
          <a:lstStyle/>
          <a:p>
            <a:pPr marL="342900" indent="-342900">
              <a:buFont typeface="+mj-lt"/>
              <a:buAutoNum type="arabicPeriod"/>
            </a:pPr>
            <a:r>
              <a:rPr lang="en-US" dirty="0" smtClean="0">
                <a:solidFill>
                  <a:schemeClr val="bg1"/>
                </a:solidFill>
              </a:rPr>
              <a:t>Let allows us to create block level scoped variables in JS.</a:t>
            </a:r>
          </a:p>
          <a:p>
            <a:pPr marL="342900" indent="-342900">
              <a:buFont typeface="+mj-lt"/>
              <a:buAutoNum type="arabicPeriod"/>
            </a:pPr>
            <a:endParaRPr lang="en-US" dirty="0">
              <a:solidFill>
                <a:schemeClr val="bg1"/>
              </a:solidFill>
            </a:endParaRPr>
          </a:p>
          <a:p>
            <a:pPr marL="342900" indent="-342900">
              <a:buFont typeface="+mj-lt"/>
              <a:buAutoNum type="arabicPeriod"/>
            </a:pPr>
            <a:endParaRPr lang="en-US" dirty="0" smtClean="0">
              <a:solidFill>
                <a:schemeClr val="bg1"/>
              </a:solidFill>
            </a:endParaRPr>
          </a:p>
          <a:p>
            <a:pPr marL="342900" indent="-342900">
              <a:buFont typeface="+mj-lt"/>
              <a:buAutoNum type="arabicPeriod"/>
            </a:pPr>
            <a:r>
              <a:rPr lang="en-US" dirty="0" smtClean="0">
                <a:solidFill>
                  <a:schemeClr val="bg1"/>
                </a:solidFill>
              </a:rPr>
              <a:t>They live and Die within their curly braces.</a:t>
            </a:r>
          </a:p>
          <a:p>
            <a:pPr marL="342900" indent="-342900">
              <a:buFont typeface="+mj-lt"/>
              <a:buAutoNum type="arabicPeriod"/>
            </a:pPr>
            <a:endParaRPr lang="en-US" dirty="0" smtClean="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Best practices state that we should use let instead of var.</a:t>
            </a:r>
          </a:p>
          <a:p>
            <a:endParaRPr lang="en-US" dirty="0">
              <a:solidFill>
                <a:schemeClr val="bg1"/>
              </a:solidFill>
            </a:endParaRPr>
          </a:p>
        </p:txBody>
      </p:sp>
    </p:spTree>
    <p:extLst>
      <p:ext uri="{BB962C8B-B14F-4D97-AF65-F5344CB8AC3E}">
        <p14:creationId xmlns:p14="http://schemas.microsoft.com/office/powerpoint/2010/main" val="9293782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6801" y="872286"/>
            <a:ext cx="9241970" cy="769441"/>
          </a:xfrm>
          <a:prstGeom prst="rect">
            <a:avLst/>
          </a:prstGeom>
          <a:solidFill>
            <a:srgbClr val="FFBD3D"/>
          </a:solidFill>
        </p:spPr>
        <p:txBody>
          <a:bodyPr vert="horz" wrap="square" lIns="0" tIns="0" rIns="0" bIns="0" rtlCol="0">
            <a:spAutoFit/>
          </a:bodyPr>
          <a:lstStyle/>
          <a:p>
            <a:pPr marL="8929" algn="ctr">
              <a:lnSpc>
                <a:spcPts val="6047"/>
              </a:lnSpc>
            </a:pPr>
            <a:r>
              <a:rPr sz="5062" dirty="0" smtClean="0">
                <a:latin typeface="Helvetica Neue Light"/>
                <a:cs typeface="Helvetica Neue Light"/>
              </a:rPr>
              <a:t>let</a:t>
            </a:r>
            <a:endParaRPr sz="5062" dirty="0">
              <a:latin typeface="Helvetica Neue Light"/>
              <a:cs typeface="Helvetica Neue Light"/>
            </a:endParaRPr>
          </a:p>
        </p:txBody>
      </p:sp>
      <p:sp>
        <p:nvSpPr>
          <p:cNvPr id="4" name="object 4"/>
          <p:cNvSpPr/>
          <p:nvPr/>
        </p:nvSpPr>
        <p:spPr>
          <a:xfrm>
            <a:off x="1066801" y="1950204"/>
            <a:ext cx="9030014" cy="3459996"/>
          </a:xfrm>
          <a:custGeom>
            <a:avLst/>
            <a:gdLst/>
            <a:ahLst/>
            <a:cxnLst/>
            <a:rect l="l" t="t" r="r" b="b"/>
            <a:pathLst>
              <a:path w="11430000" h="3911600">
                <a:moveTo>
                  <a:pt x="0" y="0"/>
                </a:moveTo>
                <a:lnTo>
                  <a:pt x="11429999" y="0"/>
                </a:lnTo>
                <a:lnTo>
                  <a:pt x="11429999" y="3911600"/>
                </a:lnTo>
                <a:lnTo>
                  <a:pt x="0" y="3911600"/>
                </a:lnTo>
                <a:lnTo>
                  <a:pt x="0" y="0"/>
                </a:lnTo>
                <a:close/>
              </a:path>
            </a:pathLst>
          </a:custGeom>
          <a:solidFill>
            <a:srgbClr val="373A3F"/>
          </a:solidFill>
        </p:spPr>
        <p:txBody>
          <a:bodyPr wrap="square" lIns="0" tIns="0" rIns="0" bIns="0" rtlCol="0"/>
          <a:lstStyle/>
          <a:p>
            <a:endParaRPr sz="1687"/>
          </a:p>
        </p:txBody>
      </p:sp>
      <p:sp>
        <p:nvSpPr>
          <p:cNvPr id="5" name="object 5"/>
          <p:cNvSpPr/>
          <p:nvPr/>
        </p:nvSpPr>
        <p:spPr>
          <a:xfrm>
            <a:off x="2095815" y="1985923"/>
            <a:ext cx="5795813" cy="223242"/>
          </a:xfrm>
          <a:custGeom>
            <a:avLst/>
            <a:gdLst/>
            <a:ahLst/>
            <a:cxnLst/>
            <a:rect l="l" t="t" r="r" b="b"/>
            <a:pathLst>
              <a:path w="8242934" h="317500">
                <a:moveTo>
                  <a:pt x="0" y="0"/>
                </a:moveTo>
                <a:lnTo>
                  <a:pt x="8242436" y="0"/>
                </a:lnTo>
                <a:lnTo>
                  <a:pt x="8242436"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095816" y="2209165"/>
            <a:ext cx="5204221" cy="223242"/>
          </a:xfrm>
          <a:custGeom>
            <a:avLst/>
            <a:gdLst/>
            <a:ahLst/>
            <a:cxnLst/>
            <a:rect l="l" t="t" r="r" b="b"/>
            <a:pathLst>
              <a:path w="7401559" h="317500">
                <a:moveTo>
                  <a:pt x="0" y="0"/>
                </a:moveTo>
                <a:lnTo>
                  <a:pt x="7401371" y="0"/>
                </a:lnTo>
                <a:lnTo>
                  <a:pt x="7401371"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095815" y="2432408"/>
            <a:ext cx="1419373" cy="223242"/>
          </a:xfrm>
          <a:custGeom>
            <a:avLst/>
            <a:gdLst/>
            <a:ahLst/>
            <a:cxnLst/>
            <a:rect l="l" t="t" r="r" b="b"/>
            <a:pathLst>
              <a:path w="2018664" h="317500">
                <a:moveTo>
                  <a:pt x="0" y="0"/>
                </a:moveTo>
                <a:lnTo>
                  <a:pt x="2018555" y="0"/>
                </a:lnTo>
                <a:lnTo>
                  <a:pt x="2018555"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095816" y="2655650"/>
            <a:ext cx="3430339" cy="223242"/>
          </a:xfrm>
          <a:custGeom>
            <a:avLst/>
            <a:gdLst/>
            <a:ahLst/>
            <a:cxnLst/>
            <a:rect l="l" t="t" r="r" b="b"/>
            <a:pathLst>
              <a:path w="4878705" h="317500">
                <a:moveTo>
                  <a:pt x="0" y="0"/>
                </a:moveTo>
                <a:lnTo>
                  <a:pt x="4878176" y="0"/>
                </a:lnTo>
                <a:lnTo>
                  <a:pt x="4878176"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2095815" y="2878892"/>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2095815" y="3102134"/>
            <a:ext cx="1774329" cy="223242"/>
          </a:xfrm>
          <a:custGeom>
            <a:avLst/>
            <a:gdLst/>
            <a:ahLst/>
            <a:cxnLst/>
            <a:rect l="l" t="t" r="r" b="b"/>
            <a:pathLst>
              <a:path w="2523490" h="317500">
                <a:moveTo>
                  <a:pt x="0" y="0"/>
                </a:moveTo>
                <a:lnTo>
                  <a:pt x="2523195" y="0"/>
                </a:lnTo>
                <a:lnTo>
                  <a:pt x="2523195" y="317500"/>
                </a:lnTo>
                <a:lnTo>
                  <a:pt x="0" y="3175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2095814" y="3325376"/>
            <a:ext cx="3666530" cy="223242"/>
          </a:xfrm>
          <a:custGeom>
            <a:avLst/>
            <a:gdLst/>
            <a:ahLst/>
            <a:cxnLst/>
            <a:rect l="l" t="t" r="r" b="b"/>
            <a:pathLst>
              <a:path w="5214620" h="317500">
                <a:moveTo>
                  <a:pt x="0" y="0"/>
                </a:moveTo>
                <a:lnTo>
                  <a:pt x="5214603" y="0"/>
                </a:lnTo>
                <a:lnTo>
                  <a:pt x="5214603" y="317500"/>
                </a:lnTo>
                <a:lnTo>
                  <a:pt x="0" y="3175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2095815" y="3548619"/>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2095816" y="3771861"/>
            <a:ext cx="3430339" cy="223242"/>
          </a:xfrm>
          <a:custGeom>
            <a:avLst/>
            <a:gdLst/>
            <a:ahLst/>
            <a:cxnLst/>
            <a:rect l="l" t="t" r="r" b="b"/>
            <a:pathLst>
              <a:path w="4878705" h="317500">
                <a:moveTo>
                  <a:pt x="0" y="0"/>
                </a:moveTo>
                <a:lnTo>
                  <a:pt x="4878176" y="0"/>
                </a:lnTo>
                <a:lnTo>
                  <a:pt x="4878176" y="317500"/>
                </a:lnTo>
                <a:lnTo>
                  <a:pt x="0" y="317500"/>
                </a:lnTo>
                <a:lnTo>
                  <a:pt x="0" y="0"/>
                </a:lnTo>
                <a:close/>
              </a:path>
            </a:pathLst>
          </a:custGeom>
          <a:solidFill>
            <a:srgbClr val="393939"/>
          </a:solidFill>
        </p:spPr>
        <p:txBody>
          <a:bodyPr wrap="square" lIns="0" tIns="0" rIns="0" bIns="0" rtlCol="0"/>
          <a:lstStyle/>
          <a:p>
            <a:endParaRPr sz="1687"/>
          </a:p>
        </p:txBody>
      </p:sp>
      <p:sp>
        <p:nvSpPr>
          <p:cNvPr id="14" name="object 14"/>
          <p:cNvSpPr txBox="1"/>
          <p:nvPr/>
        </p:nvSpPr>
        <p:spPr>
          <a:xfrm>
            <a:off x="5289180" y="1982392"/>
            <a:ext cx="591592" cy="692497"/>
          </a:xfrm>
          <a:prstGeom prst="rect">
            <a:avLst/>
          </a:prstGeom>
        </p:spPr>
        <p:txBody>
          <a:bodyPr vert="horz" wrap="square" lIns="0" tIns="0" rIns="0" bIns="0" rtlCol="0">
            <a:spAutoFit/>
          </a:bodyPr>
          <a:lstStyle/>
          <a:p>
            <a:pPr marL="117868" indent="-118314">
              <a:lnSpc>
                <a:spcPts val="1758"/>
              </a:lnSpc>
            </a:pPr>
            <a:r>
              <a:rPr sz="1547" dirty="0">
                <a:solidFill>
                  <a:srgbClr val="929292"/>
                </a:solidFill>
                <a:latin typeface="Menlo"/>
                <a:cs typeface="Menlo"/>
              </a:rPr>
              <a:t>block  the</a:t>
            </a:r>
            <a:endParaRPr sz="1547">
              <a:latin typeface="Menlo"/>
              <a:cs typeface="Menlo"/>
            </a:endParaRPr>
          </a:p>
        </p:txBody>
      </p:sp>
      <p:sp>
        <p:nvSpPr>
          <p:cNvPr id="15" name="object 15"/>
          <p:cNvSpPr txBox="1"/>
          <p:nvPr/>
        </p:nvSpPr>
        <p:spPr>
          <a:xfrm>
            <a:off x="5880601" y="1982392"/>
            <a:ext cx="2010966" cy="692497"/>
          </a:xfrm>
          <a:prstGeom prst="rect">
            <a:avLst/>
          </a:prstGeom>
        </p:spPr>
        <p:txBody>
          <a:bodyPr vert="horz" wrap="square" lIns="0" tIns="0" rIns="0" bIns="0" rtlCol="0">
            <a:spAutoFit/>
          </a:bodyPr>
          <a:lstStyle/>
          <a:p>
            <a:pPr indent="117868">
              <a:lnSpc>
                <a:spcPts val="1758"/>
              </a:lnSpc>
            </a:pPr>
            <a:r>
              <a:rPr sz="1547" dirty="0">
                <a:solidFill>
                  <a:srgbClr val="929292"/>
                </a:solidFill>
                <a:latin typeface="Menlo"/>
                <a:cs typeface="Menlo"/>
              </a:rPr>
              <a:t>scoped</a:t>
            </a:r>
            <a:r>
              <a:rPr sz="1547" spc="-70" dirty="0">
                <a:solidFill>
                  <a:srgbClr val="929292"/>
                </a:solidFill>
                <a:latin typeface="Menlo"/>
                <a:cs typeface="Menlo"/>
              </a:rPr>
              <a:t> </a:t>
            </a:r>
            <a:r>
              <a:rPr sz="1547" dirty="0">
                <a:solidFill>
                  <a:srgbClr val="929292"/>
                </a:solidFill>
                <a:latin typeface="Menlo"/>
                <a:cs typeface="Menlo"/>
              </a:rPr>
              <a:t>variables  curly</a:t>
            </a:r>
            <a:r>
              <a:rPr sz="1547" spc="-70" dirty="0">
                <a:solidFill>
                  <a:srgbClr val="929292"/>
                </a:solidFill>
                <a:latin typeface="Menlo"/>
                <a:cs typeface="Menlo"/>
              </a:rPr>
              <a:t> </a:t>
            </a:r>
            <a:r>
              <a:rPr sz="1547" dirty="0">
                <a:solidFill>
                  <a:srgbClr val="929292"/>
                </a:solidFill>
                <a:latin typeface="Menlo"/>
                <a:cs typeface="Menlo"/>
              </a:rPr>
              <a:t>braces</a:t>
            </a:r>
            <a:endParaRPr sz="1547">
              <a:latin typeface="Menlo"/>
              <a:cs typeface="Menlo"/>
            </a:endParaRPr>
          </a:p>
        </p:txBody>
      </p:sp>
      <p:sp>
        <p:nvSpPr>
          <p:cNvPr id="16" name="object 16"/>
          <p:cNvSpPr txBox="1"/>
          <p:nvPr/>
        </p:nvSpPr>
        <p:spPr>
          <a:xfrm>
            <a:off x="2095501" y="1964532"/>
            <a:ext cx="3193703" cy="923330"/>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 let allows us to</a:t>
            </a:r>
            <a:r>
              <a:rPr sz="1547" spc="-70" dirty="0">
                <a:solidFill>
                  <a:srgbClr val="929292"/>
                </a:solidFill>
                <a:latin typeface="Menlo"/>
                <a:cs typeface="Menlo"/>
              </a:rPr>
              <a:t> </a:t>
            </a:r>
            <a:r>
              <a:rPr sz="1547" dirty="0">
                <a:solidFill>
                  <a:srgbClr val="929292"/>
                </a:solidFill>
                <a:latin typeface="Menlo"/>
                <a:cs typeface="Menlo"/>
              </a:rPr>
              <a:t>create</a:t>
            </a:r>
            <a:endParaRPr sz="1547">
              <a:latin typeface="Menlo"/>
              <a:cs typeface="Menlo"/>
            </a:endParaRPr>
          </a:p>
          <a:p>
            <a:pPr>
              <a:lnSpc>
                <a:spcPts val="1758"/>
              </a:lnSpc>
            </a:pPr>
            <a:r>
              <a:rPr sz="1547" dirty="0">
                <a:solidFill>
                  <a:srgbClr val="929292"/>
                </a:solidFill>
                <a:latin typeface="Menlo"/>
                <a:cs typeface="Menlo"/>
              </a:rPr>
              <a:t>// they live and die</a:t>
            </a:r>
            <a:r>
              <a:rPr sz="1547" spc="-70" dirty="0">
                <a:solidFill>
                  <a:srgbClr val="929292"/>
                </a:solidFill>
                <a:latin typeface="Menlo"/>
                <a:cs typeface="Menlo"/>
              </a:rPr>
              <a:t> </a:t>
            </a:r>
            <a:r>
              <a:rPr sz="1547" dirty="0">
                <a:solidFill>
                  <a:srgbClr val="929292"/>
                </a:solidFill>
                <a:latin typeface="Menlo"/>
                <a:cs typeface="Menlo"/>
              </a:rPr>
              <a:t>within</a:t>
            </a:r>
            <a:endParaRPr sz="1547">
              <a:latin typeface="Menlo"/>
              <a:cs typeface="Menlo"/>
            </a:endParaRPr>
          </a:p>
          <a:p>
            <a:pPr>
              <a:lnSpc>
                <a:spcPts val="1807"/>
              </a:lnSpc>
              <a:tabLst>
                <a:tab pos="472810" algn="l"/>
              </a:tabLst>
            </a:pPr>
            <a:r>
              <a:rPr sz="1547" b="1" dirty="0">
                <a:solidFill>
                  <a:srgbClr val="D78B40"/>
                </a:solidFill>
                <a:latin typeface="Menlo"/>
                <a:cs typeface="Menlo"/>
              </a:rPr>
              <a:t>let	</a:t>
            </a:r>
            <a:r>
              <a:rPr sz="1547" dirty="0">
                <a:solidFill>
                  <a:srgbClr val="B7C4D1"/>
                </a:solidFill>
                <a:latin typeface="Menlo"/>
                <a:cs typeface="Menlo"/>
              </a:rPr>
              <a:t>val =</a:t>
            </a:r>
            <a:r>
              <a:rPr sz="1547" spc="-74" dirty="0">
                <a:solidFill>
                  <a:srgbClr val="B7C4D1"/>
                </a:solidFill>
                <a:latin typeface="Menlo"/>
                <a:cs typeface="Menlo"/>
              </a:rPr>
              <a:t> </a:t>
            </a:r>
            <a:r>
              <a:rPr sz="1547" dirty="0">
                <a:solidFill>
                  <a:srgbClr val="7AA8C7"/>
                </a:solidFill>
                <a:latin typeface="Menlo"/>
                <a:cs typeface="Menlo"/>
              </a:rPr>
              <a:t>2</a:t>
            </a:r>
            <a:r>
              <a:rPr sz="1547" dirty="0">
                <a:solidFill>
                  <a:srgbClr val="D78B40"/>
                </a:solidFill>
                <a:latin typeface="Menlo"/>
                <a:cs typeface="Menlo"/>
              </a:rPr>
              <a:t>;</a:t>
            </a:r>
            <a:endParaRPr sz="1547">
              <a:latin typeface="Menlo"/>
              <a:cs typeface="Menlo"/>
            </a:endParaRPr>
          </a:p>
        </p:txBody>
      </p:sp>
      <p:sp>
        <p:nvSpPr>
          <p:cNvPr id="17" name="object 17"/>
          <p:cNvSpPr txBox="1"/>
          <p:nvPr/>
        </p:nvSpPr>
        <p:spPr>
          <a:xfrm>
            <a:off x="2060095" y="3121561"/>
            <a:ext cx="8036719" cy="1872307"/>
          </a:xfrm>
          <a:prstGeom prst="rect">
            <a:avLst/>
          </a:prstGeom>
        </p:spPr>
        <p:txBody>
          <a:bodyPr vert="horz" wrap="square" lIns="0" tIns="0" rIns="0" bIns="0" rtlCol="0">
            <a:spAutoFit/>
          </a:bodyPr>
          <a:lstStyle/>
          <a:p>
            <a:pPr>
              <a:lnSpc>
                <a:spcPts val="1807"/>
              </a:lnSpc>
            </a:pPr>
            <a:r>
              <a:rPr sz="1547" spc="-4" dirty="0">
                <a:solidFill>
                  <a:srgbClr val="B7C4D1"/>
                </a:solidFill>
                <a:latin typeface="Menlo"/>
                <a:cs typeface="Menlo"/>
              </a:rPr>
              <a:t>console.</a:t>
            </a:r>
            <a:r>
              <a:rPr sz="1547" spc="-4" dirty="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`val </a:t>
            </a:r>
            <a:r>
              <a:rPr sz="1547" dirty="0">
                <a:solidFill>
                  <a:srgbClr val="7C976C"/>
                </a:solidFill>
                <a:latin typeface="Menlo"/>
                <a:cs typeface="Menlo"/>
              </a:rPr>
              <a:t>=</a:t>
            </a:r>
            <a:r>
              <a:rPr sz="1547" spc="11" dirty="0">
                <a:solidFill>
                  <a:srgbClr val="7C976C"/>
                </a:solidFill>
                <a:latin typeface="Menlo"/>
                <a:cs typeface="Menlo"/>
              </a:rPr>
              <a:t> </a:t>
            </a:r>
            <a:r>
              <a:rPr sz="1547" spc="-4" dirty="0">
                <a:solidFill>
                  <a:srgbClr val="B7C4D1"/>
                </a:solidFill>
                <a:latin typeface="Menlo"/>
                <a:cs typeface="Menlo"/>
              </a:rPr>
              <a:t>${val}</a:t>
            </a:r>
            <a:r>
              <a:rPr sz="1547" spc="-4" dirty="0">
                <a:solidFill>
                  <a:srgbClr val="7C976C"/>
                </a:solidFill>
                <a:latin typeface="Menlo"/>
                <a:cs typeface="Menlo"/>
              </a:rPr>
              <a:t>`</a:t>
            </a:r>
            <a:r>
              <a:rPr sz="1547" spc="-4" dirty="0">
                <a:solidFill>
                  <a:srgbClr val="B7C4D1"/>
                </a:solidFill>
                <a:latin typeface="Menlo"/>
                <a:cs typeface="Menlo"/>
              </a:rPr>
              <a:t>)</a:t>
            </a:r>
            <a:r>
              <a:rPr sz="1547" spc="-4" dirty="0">
                <a:solidFill>
                  <a:srgbClr val="D78B40"/>
                </a:solidFill>
                <a:latin typeface="Menlo"/>
                <a:cs typeface="Menlo"/>
              </a:rPr>
              <a:t>;</a:t>
            </a:r>
            <a:endParaRPr lang="en-US" sz="1547" spc="-4" dirty="0">
              <a:solidFill>
                <a:srgbClr val="D78B40"/>
              </a:solidFill>
              <a:latin typeface="Menlo"/>
              <a:cs typeface="Menlo"/>
            </a:endParaRPr>
          </a:p>
          <a:p>
            <a:pPr>
              <a:lnSpc>
                <a:spcPts val="1807"/>
              </a:lnSpc>
            </a:pPr>
            <a:endParaRPr sz="1547" dirty="0">
              <a:latin typeface="Menlo"/>
              <a:cs typeface="Menlo"/>
            </a:endParaRPr>
          </a:p>
          <a:p>
            <a:pPr>
              <a:lnSpc>
                <a:spcPts val="1758"/>
              </a:lnSpc>
            </a:pPr>
            <a:r>
              <a:rPr sz="1547" dirty="0">
                <a:solidFill>
                  <a:srgbClr val="B7C4D1"/>
                </a:solidFill>
                <a:latin typeface="Menlo"/>
                <a:cs typeface="Menlo"/>
              </a:rPr>
              <a:t>{</a:t>
            </a:r>
            <a:endParaRPr sz="1547" dirty="0">
              <a:latin typeface="Menlo"/>
              <a:cs typeface="Menlo"/>
            </a:endParaRPr>
          </a:p>
          <a:p>
            <a:pPr marL="236182">
              <a:lnSpc>
                <a:spcPts val="1758"/>
              </a:lnSpc>
              <a:spcBef>
                <a:spcPts val="91"/>
              </a:spcBef>
              <a:tabLst>
                <a:tab pos="709438" algn="l"/>
              </a:tabLst>
            </a:pPr>
            <a:r>
              <a:rPr sz="1547" b="1" dirty="0">
                <a:solidFill>
                  <a:srgbClr val="D78B40"/>
                </a:solidFill>
                <a:latin typeface="Menlo"/>
                <a:cs typeface="Menlo"/>
              </a:rPr>
              <a:t>let	</a:t>
            </a:r>
            <a:r>
              <a:rPr sz="1547" dirty="0">
                <a:solidFill>
                  <a:srgbClr val="B7C4D1"/>
                </a:solidFill>
                <a:latin typeface="Menlo"/>
                <a:cs typeface="Menlo"/>
              </a:rPr>
              <a:t>val</a:t>
            </a:r>
            <a:r>
              <a:rPr sz="1547" spc="-32" dirty="0">
                <a:solidFill>
                  <a:srgbClr val="B7C4D1"/>
                </a:solidFill>
                <a:latin typeface="Menlo"/>
                <a:cs typeface="Menlo"/>
              </a:rPr>
              <a:t> </a:t>
            </a:r>
            <a:r>
              <a:rPr sz="1547" dirty="0">
                <a:solidFill>
                  <a:srgbClr val="B7C4D1"/>
                </a:solidFill>
                <a:latin typeface="Menlo"/>
                <a:cs typeface="Menlo"/>
              </a:rPr>
              <a:t>=</a:t>
            </a:r>
            <a:r>
              <a:rPr sz="1547" spc="-35" dirty="0">
                <a:solidFill>
                  <a:srgbClr val="B7C4D1"/>
                </a:solidFill>
                <a:latin typeface="Menlo"/>
                <a:cs typeface="Menlo"/>
              </a:rPr>
              <a:t> </a:t>
            </a:r>
            <a:r>
              <a:rPr sz="1547" spc="-4" dirty="0">
                <a:solidFill>
                  <a:srgbClr val="7AA8C7"/>
                </a:solidFill>
                <a:latin typeface="Menlo"/>
                <a:cs typeface="Menlo"/>
              </a:rPr>
              <a:t>59</a:t>
            </a:r>
            <a:r>
              <a:rPr sz="1547" spc="-4" dirty="0">
                <a:solidFill>
                  <a:srgbClr val="D78B40"/>
                </a:solidFill>
                <a:latin typeface="Menlo"/>
                <a:cs typeface="Menlo"/>
              </a:rPr>
              <a:t>; </a:t>
            </a:r>
            <a:r>
              <a:rPr sz="1547" dirty="0">
                <a:solidFill>
                  <a:srgbClr val="D78B40"/>
                </a:solidFill>
                <a:latin typeface="Menlo"/>
                <a:cs typeface="Menlo"/>
              </a:rPr>
              <a:t> </a:t>
            </a:r>
            <a:endParaRPr lang="en-US" sz="1547" dirty="0">
              <a:solidFill>
                <a:srgbClr val="D78B40"/>
              </a:solidFill>
              <a:latin typeface="Menlo"/>
              <a:cs typeface="Menlo"/>
            </a:endParaRPr>
          </a:p>
          <a:p>
            <a:pPr marL="236182">
              <a:lnSpc>
                <a:spcPts val="1758"/>
              </a:lnSpc>
              <a:spcBef>
                <a:spcPts val="91"/>
              </a:spcBef>
              <a:tabLst>
                <a:tab pos="709438" algn="l"/>
              </a:tabLst>
            </a:pPr>
            <a:endParaRPr lang="en-US" sz="1547" spc="-4" dirty="0">
              <a:solidFill>
                <a:srgbClr val="D78B40"/>
              </a:solidFill>
              <a:latin typeface="Menlo"/>
              <a:cs typeface="Menlo"/>
            </a:endParaRPr>
          </a:p>
          <a:p>
            <a:pPr marL="236182">
              <a:lnSpc>
                <a:spcPts val="1758"/>
              </a:lnSpc>
              <a:spcBef>
                <a:spcPts val="91"/>
              </a:spcBef>
              <a:tabLst>
                <a:tab pos="709438" algn="l"/>
              </a:tabLst>
            </a:pPr>
            <a:r>
              <a:rPr sz="1547" spc="-4" dirty="0">
                <a:solidFill>
                  <a:srgbClr val="B7C4D1"/>
                </a:solidFill>
                <a:latin typeface="Menlo"/>
                <a:cs typeface="Menlo"/>
              </a:rPr>
              <a:t>console.</a:t>
            </a:r>
            <a:r>
              <a:rPr sz="1547" spc="-4" dirty="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`val </a:t>
            </a:r>
            <a:r>
              <a:rPr sz="1547" dirty="0">
                <a:solidFill>
                  <a:srgbClr val="7C976C"/>
                </a:solidFill>
                <a:latin typeface="Menlo"/>
                <a:cs typeface="Menlo"/>
              </a:rPr>
              <a:t>=</a:t>
            </a:r>
            <a:r>
              <a:rPr sz="1547" spc="11" dirty="0">
                <a:solidFill>
                  <a:srgbClr val="7C976C"/>
                </a:solidFill>
                <a:latin typeface="Menlo"/>
                <a:cs typeface="Menlo"/>
              </a:rPr>
              <a:t> </a:t>
            </a:r>
            <a:r>
              <a:rPr sz="1547" spc="-4" dirty="0">
                <a:solidFill>
                  <a:srgbClr val="B7C4D1"/>
                </a:solidFill>
                <a:latin typeface="Menlo"/>
                <a:cs typeface="Menlo"/>
              </a:rPr>
              <a:t>${val}</a:t>
            </a:r>
            <a:r>
              <a:rPr sz="1547" spc="-4" dirty="0">
                <a:solidFill>
                  <a:srgbClr val="7C976C"/>
                </a:solidFill>
                <a:latin typeface="Menlo"/>
                <a:cs typeface="Menlo"/>
              </a:rPr>
              <a:t>`</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a:p>
            <a:pPr>
              <a:lnSpc>
                <a:spcPts val="1666"/>
              </a:lnSpc>
            </a:pPr>
            <a:r>
              <a:rPr sz="1547" dirty="0">
                <a:solidFill>
                  <a:srgbClr val="B7C4D1"/>
                </a:solidFill>
                <a:latin typeface="Menlo"/>
                <a:cs typeface="Menlo"/>
              </a:rPr>
              <a:t>}</a:t>
            </a:r>
            <a:endParaRPr sz="1547" dirty="0">
              <a:latin typeface="Menlo"/>
              <a:cs typeface="Menlo"/>
            </a:endParaRPr>
          </a:p>
          <a:p>
            <a:pPr>
              <a:lnSpc>
                <a:spcPts val="1807"/>
              </a:lnSpc>
            </a:pPr>
            <a:r>
              <a:rPr sz="1547" spc="-4" dirty="0">
                <a:solidFill>
                  <a:srgbClr val="B7C4D1"/>
                </a:solidFill>
                <a:latin typeface="Menlo"/>
                <a:cs typeface="Menlo"/>
              </a:rPr>
              <a:t>console.</a:t>
            </a:r>
            <a:r>
              <a:rPr sz="1547" spc="-4" dirty="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`val </a:t>
            </a:r>
            <a:r>
              <a:rPr sz="1547" dirty="0">
                <a:solidFill>
                  <a:srgbClr val="7C976C"/>
                </a:solidFill>
                <a:latin typeface="Menlo"/>
                <a:cs typeface="Menlo"/>
              </a:rPr>
              <a:t>=</a:t>
            </a:r>
            <a:r>
              <a:rPr sz="1547" spc="11" dirty="0">
                <a:solidFill>
                  <a:srgbClr val="7C976C"/>
                </a:solidFill>
                <a:latin typeface="Menlo"/>
                <a:cs typeface="Menlo"/>
              </a:rPr>
              <a:t> </a:t>
            </a:r>
            <a:r>
              <a:rPr sz="1547" spc="-4" dirty="0">
                <a:solidFill>
                  <a:srgbClr val="B7C4D1"/>
                </a:solidFill>
                <a:latin typeface="Menlo"/>
                <a:cs typeface="Menlo"/>
              </a:rPr>
              <a:t>${val}</a:t>
            </a:r>
            <a:r>
              <a:rPr sz="1547" spc="-4" dirty="0">
                <a:solidFill>
                  <a:srgbClr val="7C976C"/>
                </a:solidFill>
                <a:latin typeface="Menlo"/>
                <a:cs typeface="Menlo"/>
              </a:rPr>
              <a:t>`</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p:txBody>
      </p:sp>
    </p:spTree>
    <p:extLst>
      <p:ext uri="{BB962C8B-B14F-4D97-AF65-F5344CB8AC3E}">
        <p14:creationId xmlns:p14="http://schemas.microsoft.com/office/powerpoint/2010/main" val="745909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13359" y="3009305"/>
            <a:ext cx="116086" cy="125016"/>
          </a:xfrm>
          <a:prstGeom prst="rect">
            <a:avLst/>
          </a:prstGeom>
          <a:blipFill>
            <a:blip r:embed="rId2" cstate="print"/>
            <a:stretch>
              <a:fillRect/>
            </a:stretch>
          </a:blipFill>
        </p:spPr>
        <p:txBody>
          <a:bodyPr wrap="square" lIns="0" tIns="0" rIns="0" bIns="0" rtlCol="0"/>
          <a:lstStyle/>
          <a:p>
            <a:endParaRPr sz="1687"/>
          </a:p>
        </p:txBody>
      </p:sp>
      <p:sp>
        <p:nvSpPr>
          <p:cNvPr id="5" name="object 5"/>
          <p:cNvSpPr/>
          <p:nvPr/>
        </p:nvSpPr>
        <p:spPr>
          <a:xfrm>
            <a:off x="2113360" y="3012376"/>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7" name="object 7"/>
          <p:cNvSpPr/>
          <p:nvPr/>
        </p:nvSpPr>
        <p:spPr>
          <a:xfrm>
            <a:off x="2113359" y="3723680"/>
            <a:ext cx="116086" cy="125016"/>
          </a:xfrm>
          <a:prstGeom prst="rect">
            <a:avLst/>
          </a:prstGeom>
          <a:blipFill>
            <a:blip r:embed="rId2" cstate="print"/>
            <a:stretch>
              <a:fillRect/>
            </a:stretch>
          </a:blipFill>
        </p:spPr>
        <p:txBody>
          <a:bodyPr wrap="square" lIns="0" tIns="0" rIns="0" bIns="0" rtlCol="0"/>
          <a:lstStyle/>
          <a:p>
            <a:endParaRPr sz="1687"/>
          </a:p>
        </p:txBody>
      </p:sp>
      <p:sp>
        <p:nvSpPr>
          <p:cNvPr id="8" name="object 8"/>
          <p:cNvSpPr/>
          <p:nvPr/>
        </p:nvSpPr>
        <p:spPr>
          <a:xfrm>
            <a:off x="2113360" y="3726751"/>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1" name="object 11"/>
          <p:cNvSpPr/>
          <p:nvPr/>
        </p:nvSpPr>
        <p:spPr>
          <a:xfrm>
            <a:off x="2113359" y="4830961"/>
            <a:ext cx="116086" cy="125016"/>
          </a:xfrm>
          <a:prstGeom prst="rect">
            <a:avLst/>
          </a:prstGeom>
          <a:blipFill>
            <a:blip r:embed="rId3" cstate="print"/>
            <a:stretch>
              <a:fillRect/>
            </a:stretch>
          </a:blipFill>
        </p:spPr>
        <p:txBody>
          <a:bodyPr wrap="square" lIns="0" tIns="0" rIns="0" bIns="0" rtlCol="0"/>
          <a:lstStyle/>
          <a:p>
            <a:endParaRPr sz="1687"/>
          </a:p>
        </p:txBody>
      </p:sp>
      <p:sp>
        <p:nvSpPr>
          <p:cNvPr id="12" name="object 12"/>
          <p:cNvSpPr/>
          <p:nvPr/>
        </p:nvSpPr>
        <p:spPr>
          <a:xfrm>
            <a:off x="2113360" y="4834032"/>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4" name="object 14"/>
          <p:cNvSpPr txBox="1"/>
          <p:nvPr/>
        </p:nvSpPr>
        <p:spPr>
          <a:xfrm>
            <a:off x="2427685" y="2876125"/>
            <a:ext cx="7336631" cy="2255105"/>
          </a:xfrm>
          <a:prstGeom prst="rect">
            <a:avLst/>
          </a:prstGeom>
        </p:spPr>
        <p:txBody>
          <a:bodyPr vert="horz" wrap="square" lIns="0" tIns="0" rIns="0" bIns="0" rtlCol="0">
            <a:spAutoFit/>
          </a:bodyPr>
          <a:lstStyle/>
          <a:p>
            <a:pPr marL="8929">
              <a:tabLst>
                <a:tab pos="866149" algn="l"/>
                <a:tab pos="1968033" algn="l"/>
                <a:tab pos="2224306" algn="l"/>
                <a:tab pos="3367712" algn="l"/>
                <a:tab pos="3986517" algn="l"/>
                <a:tab pos="4766944" algn="l"/>
                <a:tab pos="5207609" algn="l"/>
              </a:tabLst>
            </a:pPr>
            <a:r>
              <a:rPr sz="2531" dirty="0">
                <a:solidFill>
                  <a:srgbClr val="FFFFFF"/>
                </a:solidFill>
                <a:latin typeface="Helvetica Neue Light"/>
                <a:cs typeface="Helvetica Neue Light"/>
              </a:rPr>
              <a:t>const	</a:t>
            </a:r>
            <a:r>
              <a:rPr sz="2531" spc="-7" dirty="0">
                <a:solidFill>
                  <a:srgbClr val="FFFFFF"/>
                </a:solidFill>
                <a:latin typeface="Helvetica Neue Light"/>
                <a:cs typeface="Helvetica Neue Light"/>
              </a:rPr>
              <a:t>creates	</a:t>
            </a:r>
            <a:r>
              <a:rPr sz="2531" dirty="0">
                <a:solidFill>
                  <a:srgbClr val="FFFFFF"/>
                </a:solidFill>
                <a:latin typeface="Helvetica Neue Light"/>
                <a:cs typeface="Helvetica Neue Light"/>
              </a:rPr>
              <a:t>a	variable	that	can't	be	changed</a:t>
            </a:r>
            <a:endParaRPr sz="2531" dirty="0">
              <a:latin typeface="Helvetica Neue Light"/>
              <a:cs typeface="Helvetica Neue Light"/>
            </a:endParaRPr>
          </a:p>
          <a:p>
            <a:pPr>
              <a:spcBef>
                <a:spcPts val="21"/>
              </a:spcBef>
            </a:pPr>
            <a:endParaRPr sz="2180" dirty="0">
              <a:latin typeface="Times New Roman"/>
              <a:cs typeface="Times New Roman"/>
            </a:endParaRPr>
          </a:p>
          <a:p>
            <a:pPr marL="8929" marR="116975">
              <a:lnSpc>
                <a:spcPct val="101899"/>
              </a:lnSpc>
              <a:tabLst>
                <a:tab pos="699170" algn="l"/>
                <a:tab pos="1122422" algn="l"/>
                <a:tab pos="1378695" algn="l"/>
                <a:tab pos="1896152" algn="l"/>
                <a:tab pos="2199750" algn="l"/>
                <a:tab pos="2563176" algn="l"/>
                <a:tab pos="3414591" algn="l"/>
                <a:tab pos="3992321" algn="l"/>
                <a:tab pos="5135727" algn="l"/>
                <a:tab pos="5754532" algn="l"/>
                <a:tab pos="6766677" algn="l"/>
              </a:tabLst>
            </a:pPr>
            <a:r>
              <a:rPr sz="2531" dirty="0">
                <a:solidFill>
                  <a:srgbClr val="FFFFFF"/>
                </a:solidFill>
                <a:latin typeface="Helvetica Neue Light"/>
                <a:cs typeface="Helvetica Neue Light"/>
              </a:rPr>
              <a:t>best	practice	is	to	make	any	variable	that	should	not  change	a	constant</a:t>
            </a:r>
            <a:endParaRPr sz="2531" dirty="0">
              <a:latin typeface="Helvetica Neue Light"/>
              <a:cs typeface="Helvetica Neue Light"/>
            </a:endParaRPr>
          </a:p>
          <a:p>
            <a:pPr>
              <a:lnSpc>
                <a:spcPct val="100000"/>
              </a:lnSpc>
            </a:pPr>
            <a:endParaRPr sz="2250" dirty="0">
              <a:latin typeface="Times New Roman"/>
              <a:cs typeface="Times New Roman"/>
            </a:endParaRPr>
          </a:p>
          <a:p>
            <a:pPr marL="8929">
              <a:tabLst>
                <a:tab pos="782659" algn="l"/>
                <a:tab pos="1318421" algn="l"/>
                <a:tab pos="2151978" algn="l"/>
                <a:tab pos="2515404" algn="l"/>
                <a:tab pos="3456113" algn="l"/>
                <a:tab pos="4933030" algn="l"/>
                <a:tab pos="5302259" algn="l"/>
                <a:tab pos="6076883" algn="l"/>
              </a:tabLst>
            </a:pPr>
            <a:r>
              <a:rPr sz="2531" dirty="0">
                <a:solidFill>
                  <a:srgbClr val="FFFFFF"/>
                </a:solidFill>
                <a:latin typeface="Helvetica Neue Light"/>
                <a:cs typeface="Helvetica Neue Light"/>
              </a:rPr>
              <a:t>does	not	apply	to	object	p</a:t>
            </a:r>
            <a:r>
              <a:rPr sz="2531" spc="-46" dirty="0">
                <a:solidFill>
                  <a:srgbClr val="FFFFFF"/>
                </a:solidFill>
                <a:latin typeface="Helvetica Neue Light"/>
                <a:cs typeface="Helvetica Neue Light"/>
              </a:rPr>
              <a:t>r</a:t>
            </a:r>
            <a:r>
              <a:rPr sz="2531" dirty="0">
                <a:solidFill>
                  <a:srgbClr val="FFFFFF"/>
                </a:solidFill>
                <a:latin typeface="Helvetica Neue Light"/>
                <a:cs typeface="Helvetica Neue Light"/>
              </a:rPr>
              <a:t>operties	or	array	elements</a:t>
            </a:r>
            <a:endParaRPr sz="2531" dirty="0">
              <a:latin typeface="Helvetica Neue Light"/>
              <a:cs typeface="Helvetica Neue Light"/>
            </a:endParaRPr>
          </a:p>
        </p:txBody>
      </p:sp>
      <p:sp>
        <p:nvSpPr>
          <p:cNvPr id="15" name="Title 14"/>
          <p:cNvSpPr>
            <a:spLocks noGrp="1"/>
          </p:cNvSpPr>
          <p:nvPr>
            <p:ph type="title"/>
          </p:nvPr>
        </p:nvSpPr>
        <p:spPr>
          <a:xfrm>
            <a:off x="1415143" y="964692"/>
            <a:ext cx="9709539" cy="677841"/>
          </a:xfrm>
        </p:spPr>
        <p:txBody>
          <a:bodyPr>
            <a:normAutofit fontScale="90000"/>
          </a:bodyPr>
          <a:lstStyle/>
          <a:p>
            <a:r>
              <a:rPr lang="en-US" dirty="0" err="1" smtClean="0"/>
              <a:t>const</a:t>
            </a:r>
            <a:endParaRPr lang="en-US" dirty="0"/>
          </a:p>
        </p:txBody>
      </p:sp>
    </p:spTree>
    <p:extLst>
      <p:ext uri="{BB962C8B-B14F-4D97-AF65-F5344CB8AC3E}">
        <p14:creationId xmlns:p14="http://schemas.microsoft.com/office/powerpoint/2010/main" val="10532611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698172" y="1959821"/>
            <a:ext cx="9426509" cy="3145579"/>
          </a:xfrm>
          <a:custGeom>
            <a:avLst/>
            <a:gdLst/>
            <a:ahLst/>
            <a:cxnLst/>
            <a:rect l="l" t="t" r="r" b="b"/>
            <a:pathLst>
              <a:path w="11430000" h="2006600">
                <a:moveTo>
                  <a:pt x="0" y="0"/>
                </a:moveTo>
                <a:lnTo>
                  <a:pt x="11430000" y="0"/>
                </a:lnTo>
                <a:lnTo>
                  <a:pt x="11430000" y="2006600"/>
                </a:lnTo>
                <a:lnTo>
                  <a:pt x="0" y="2006600"/>
                </a:lnTo>
                <a:lnTo>
                  <a:pt x="0" y="0"/>
                </a:lnTo>
                <a:close/>
              </a:path>
            </a:pathLst>
          </a:custGeom>
          <a:solidFill>
            <a:srgbClr val="35383D"/>
          </a:solidFill>
        </p:spPr>
        <p:txBody>
          <a:bodyPr wrap="square" lIns="0" tIns="0" rIns="0" bIns="0" rtlCol="0"/>
          <a:lstStyle/>
          <a:p>
            <a:endParaRPr sz="1687"/>
          </a:p>
        </p:txBody>
      </p:sp>
      <p:sp>
        <p:nvSpPr>
          <p:cNvPr id="5" name="object 5"/>
          <p:cNvSpPr/>
          <p:nvPr/>
        </p:nvSpPr>
        <p:spPr>
          <a:xfrm>
            <a:off x="2113360" y="1995539"/>
            <a:ext cx="2365921" cy="223242"/>
          </a:xfrm>
          <a:custGeom>
            <a:avLst/>
            <a:gdLst/>
            <a:ahLst/>
            <a:cxnLst/>
            <a:rect l="l" t="t" r="r" b="b"/>
            <a:pathLst>
              <a:path w="3364865" h="317500">
                <a:moveTo>
                  <a:pt x="0" y="0"/>
                </a:moveTo>
                <a:lnTo>
                  <a:pt x="3364259" y="0"/>
                </a:lnTo>
                <a:lnTo>
                  <a:pt x="3364259"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13360" y="2218781"/>
            <a:ext cx="4139803" cy="223242"/>
          </a:xfrm>
          <a:custGeom>
            <a:avLst/>
            <a:gdLst/>
            <a:ahLst/>
            <a:cxnLst/>
            <a:rect l="l" t="t" r="r" b="b"/>
            <a:pathLst>
              <a:path w="5887720" h="317500">
                <a:moveTo>
                  <a:pt x="0" y="0"/>
                </a:moveTo>
                <a:lnTo>
                  <a:pt x="5887455" y="0"/>
                </a:lnTo>
                <a:lnTo>
                  <a:pt x="5887455"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13359" y="2442024"/>
            <a:ext cx="4613077" cy="223242"/>
          </a:xfrm>
          <a:custGeom>
            <a:avLst/>
            <a:gdLst/>
            <a:ahLst/>
            <a:cxnLst/>
            <a:rect l="l" t="t" r="r" b="b"/>
            <a:pathLst>
              <a:path w="6560820" h="317500">
                <a:moveTo>
                  <a:pt x="0" y="0"/>
                </a:moveTo>
                <a:lnTo>
                  <a:pt x="6560306" y="0"/>
                </a:lnTo>
                <a:lnTo>
                  <a:pt x="6560306"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13360" y="2665266"/>
            <a:ext cx="1774329" cy="223242"/>
          </a:xfrm>
          <a:custGeom>
            <a:avLst/>
            <a:gdLst/>
            <a:ahLst/>
            <a:cxnLst/>
            <a:rect l="l" t="t" r="r" b="b"/>
            <a:pathLst>
              <a:path w="2523490" h="317500">
                <a:moveTo>
                  <a:pt x="0" y="0"/>
                </a:moveTo>
                <a:lnTo>
                  <a:pt x="2523194" y="0"/>
                </a:lnTo>
                <a:lnTo>
                  <a:pt x="2523194"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txBox="1"/>
          <p:nvPr/>
        </p:nvSpPr>
        <p:spPr>
          <a:xfrm>
            <a:off x="1698172" y="1959822"/>
            <a:ext cx="9426509" cy="3160621"/>
          </a:xfrm>
          <a:prstGeom prst="rect">
            <a:avLst/>
          </a:prstGeom>
        </p:spPr>
        <p:txBody>
          <a:bodyPr vert="horz" wrap="square" lIns="0" tIns="31254" rIns="0" bIns="0" rtlCol="0">
            <a:spAutoFit/>
          </a:bodyPr>
          <a:lstStyle/>
          <a:p>
            <a:pPr marL="35717" marR="3855702">
              <a:lnSpc>
                <a:spcPts val="1758"/>
              </a:lnSpc>
              <a:spcBef>
                <a:spcPts val="246"/>
              </a:spcBef>
              <a:tabLst>
                <a:tab pos="745156" algn="l"/>
              </a:tabLst>
            </a:pPr>
            <a:endParaRPr lang="en-US" sz="1547" b="1" dirty="0" smtClean="0">
              <a:solidFill>
                <a:srgbClr val="D78B40"/>
              </a:solidFill>
              <a:latin typeface="Menlo"/>
              <a:cs typeface="Menlo"/>
            </a:endParaRPr>
          </a:p>
          <a:p>
            <a:pPr marL="35717" marR="3855702">
              <a:lnSpc>
                <a:spcPts val="1758"/>
              </a:lnSpc>
              <a:spcBef>
                <a:spcPts val="246"/>
              </a:spcBef>
              <a:tabLst>
                <a:tab pos="745156" algn="l"/>
              </a:tabLst>
            </a:pPr>
            <a:r>
              <a:rPr sz="1547" b="1" dirty="0" smtClean="0">
                <a:solidFill>
                  <a:srgbClr val="D78B40"/>
                </a:solidFill>
                <a:latin typeface="Menlo"/>
                <a:cs typeface="Menlo"/>
              </a:rPr>
              <a:t>const</a:t>
            </a:r>
            <a:r>
              <a:rPr sz="1547" b="1" dirty="0">
                <a:solidFill>
                  <a:srgbClr val="D78B40"/>
                </a:solidFill>
                <a:latin typeface="Menlo"/>
                <a:cs typeface="Menlo"/>
              </a:rPr>
              <a:t>	</a:t>
            </a:r>
            <a:r>
              <a:rPr sz="1547" dirty="0">
                <a:solidFill>
                  <a:srgbClr val="B7C4D1"/>
                </a:solidFill>
                <a:latin typeface="Menlo"/>
                <a:cs typeface="Menlo"/>
              </a:rPr>
              <a:t>name</a:t>
            </a:r>
            <a:r>
              <a:rPr sz="1547" spc="-25" dirty="0">
                <a:solidFill>
                  <a:srgbClr val="B7C4D1"/>
                </a:solidFill>
                <a:latin typeface="Menlo"/>
                <a:cs typeface="Menlo"/>
              </a:rPr>
              <a:t> </a:t>
            </a:r>
            <a:r>
              <a:rPr sz="1547" dirty="0">
                <a:solidFill>
                  <a:srgbClr val="B7C4D1"/>
                </a:solidFill>
                <a:latin typeface="Menlo"/>
                <a:cs typeface="Menlo"/>
              </a:rPr>
              <a:t>=</a:t>
            </a:r>
            <a:r>
              <a:rPr sz="1547" spc="-28" dirty="0">
                <a:solidFill>
                  <a:srgbClr val="B7C4D1"/>
                </a:solidFill>
                <a:latin typeface="Menlo"/>
                <a:cs typeface="Menlo"/>
              </a:rPr>
              <a:t> </a:t>
            </a:r>
            <a:r>
              <a:rPr sz="1547" spc="-4" dirty="0">
                <a:solidFill>
                  <a:srgbClr val="7C976C"/>
                </a:solidFill>
                <a:latin typeface="Menlo"/>
                <a:cs typeface="Menlo"/>
              </a:rPr>
              <a:t>'Troy'</a:t>
            </a:r>
            <a:r>
              <a:rPr sz="1547" spc="-4" dirty="0">
                <a:solidFill>
                  <a:srgbClr val="D78B40"/>
                </a:solidFill>
                <a:latin typeface="Menlo"/>
                <a:cs typeface="Menlo"/>
              </a:rPr>
              <a:t>; </a:t>
            </a:r>
            <a:r>
              <a:rPr sz="1547" dirty="0">
                <a:solidFill>
                  <a:srgbClr val="D78B40"/>
                </a:solidFill>
                <a:latin typeface="Menlo"/>
                <a:cs typeface="Menlo"/>
              </a:rPr>
              <a:t> </a:t>
            </a:r>
            <a:endParaRPr lang="en-US" sz="1547" dirty="0" smtClean="0">
              <a:solidFill>
                <a:srgbClr val="D78B40"/>
              </a:solidFill>
              <a:latin typeface="Menlo"/>
              <a:cs typeface="Menlo"/>
            </a:endParaRPr>
          </a:p>
          <a:p>
            <a:pPr marL="35717" marR="3855702">
              <a:lnSpc>
                <a:spcPts val="1758"/>
              </a:lnSpc>
              <a:spcBef>
                <a:spcPts val="246"/>
              </a:spcBef>
              <a:tabLst>
                <a:tab pos="745156" algn="l"/>
              </a:tabLst>
            </a:pPr>
            <a:endParaRPr lang="en-US" sz="1547" spc="-4" dirty="0">
              <a:solidFill>
                <a:srgbClr val="D78B40"/>
              </a:solidFill>
              <a:latin typeface="Menlo"/>
              <a:cs typeface="Menlo"/>
            </a:endParaRPr>
          </a:p>
          <a:p>
            <a:pPr marL="35717" marR="3855702">
              <a:lnSpc>
                <a:spcPts val="1758"/>
              </a:lnSpc>
              <a:spcBef>
                <a:spcPts val="246"/>
              </a:spcBef>
              <a:tabLst>
                <a:tab pos="745156" algn="l"/>
              </a:tabLst>
            </a:pPr>
            <a:endParaRPr lang="en-US" sz="1547" spc="-4" dirty="0" smtClean="0">
              <a:solidFill>
                <a:srgbClr val="B7C4D1"/>
              </a:solidFill>
              <a:latin typeface="Menlo"/>
              <a:cs typeface="Menlo"/>
            </a:endParaRPr>
          </a:p>
          <a:p>
            <a:pPr marL="35717" marR="3855702">
              <a:lnSpc>
                <a:spcPts val="1758"/>
              </a:lnSpc>
              <a:spcBef>
                <a:spcPts val="246"/>
              </a:spcBef>
              <a:tabLst>
                <a:tab pos="745156" algn="l"/>
              </a:tabLst>
            </a:pPr>
            <a:endParaRPr lang="en-US" sz="1547" spc="-4" dirty="0">
              <a:solidFill>
                <a:srgbClr val="B7C4D1"/>
              </a:solidFill>
              <a:latin typeface="Menlo"/>
              <a:cs typeface="Menlo"/>
            </a:endParaRPr>
          </a:p>
          <a:p>
            <a:pPr marL="35717" marR="3855702">
              <a:lnSpc>
                <a:spcPts val="1758"/>
              </a:lnSpc>
              <a:spcBef>
                <a:spcPts val="246"/>
              </a:spcBef>
              <a:tabLst>
                <a:tab pos="745156" algn="l"/>
              </a:tabLst>
            </a:pPr>
            <a:r>
              <a:rPr sz="1547" spc="-4" dirty="0" smtClean="0">
                <a:solidFill>
                  <a:srgbClr val="B7C4D1"/>
                </a:solidFill>
                <a:latin typeface="Menlo"/>
                <a:cs typeface="Menlo"/>
              </a:rPr>
              <a:t>console.</a:t>
            </a:r>
            <a:r>
              <a:rPr sz="1547" spc="-4" dirty="0" smtClean="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`My </a:t>
            </a:r>
            <a:r>
              <a:rPr sz="1547" dirty="0">
                <a:solidFill>
                  <a:srgbClr val="7C976C"/>
                </a:solidFill>
                <a:latin typeface="Menlo"/>
                <a:cs typeface="Menlo"/>
              </a:rPr>
              <a:t>name is</a:t>
            </a:r>
            <a:r>
              <a:rPr sz="1547" spc="11" dirty="0">
                <a:solidFill>
                  <a:srgbClr val="7C976C"/>
                </a:solidFill>
                <a:latin typeface="Menlo"/>
                <a:cs typeface="Menlo"/>
              </a:rPr>
              <a:t> </a:t>
            </a:r>
            <a:r>
              <a:rPr sz="1547" spc="-4" dirty="0">
                <a:solidFill>
                  <a:srgbClr val="B7C4D1"/>
                </a:solidFill>
                <a:latin typeface="Menlo"/>
                <a:cs typeface="Menlo"/>
              </a:rPr>
              <a:t>${name}</a:t>
            </a:r>
            <a:r>
              <a:rPr sz="1547" spc="-4" dirty="0">
                <a:solidFill>
                  <a:srgbClr val="7C976C"/>
                </a:solidFill>
                <a:latin typeface="Menlo"/>
                <a:cs typeface="Menlo"/>
              </a:rPr>
              <a:t>`</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a:p>
            <a:pPr marL="35717" marR="3381999">
              <a:lnSpc>
                <a:spcPts val="1758"/>
              </a:lnSpc>
            </a:pPr>
            <a:endParaRPr lang="en-US" sz="1547" dirty="0" smtClean="0">
              <a:solidFill>
                <a:srgbClr val="929292"/>
              </a:solidFill>
              <a:latin typeface="Menlo"/>
              <a:cs typeface="Menlo"/>
            </a:endParaRPr>
          </a:p>
          <a:p>
            <a:pPr marL="35717" marR="3381999">
              <a:lnSpc>
                <a:spcPts val="1758"/>
              </a:lnSpc>
            </a:pPr>
            <a:endParaRPr lang="en-US" sz="1547" dirty="0">
              <a:solidFill>
                <a:srgbClr val="929292"/>
              </a:solidFill>
              <a:latin typeface="Menlo"/>
              <a:cs typeface="Menlo"/>
            </a:endParaRPr>
          </a:p>
          <a:p>
            <a:pPr marL="35717" marR="3381999">
              <a:lnSpc>
                <a:spcPts val="1758"/>
              </a:lnSpc>
            </a:pPr>
            <a:r>
              <a:rPr sz="1547" dirty="0" smtClean="0">
                <a:solidFill>
                  <a:srgbClr val="929292"/>
                </a:solidFill>
                <a:latin typeface="Menlo"/>
                <a:cs typeface="Menlo"/>
              </a:rPr>
              <a:t>// </a:t>
            </a:r>
            <a:r>
              <a:rPr sz="1547" dirty="0">
                <a:solidFill>
                  <a:srgbClr val="929292"/>
                </a:solidFill>
                <a:latin typeface="Menlo"/>
                <a:cs typeface="Menlo"/>
              </a:rPr>
              <a:t>the line below triggers a type</a:t>
            </a:r>
            <a:r>
              <a:rPr sz="1547" spc="-70" dirty="0">
                <a:solidFill>
                  <a:srgbClr val="929292"/>
                </a:solidFill>
                <a:latin typeface="Menlo"/>
                <a:cs typeface="Menlo"/>
              </a:rPr>
              <a:t> </a:t>
            </a:r>
            <a:r>
              <a:rPr sz="1547" dirty="0">
                <a:solidFill>
                  <a:srgbClr val="929292"/>
                </a:solidFill>
                <a:latin typeface="Menlo"/>
                <a:cs typeface="Menlo"/>
              </a:rPr>
              <a:t>error  </a:t>
            </a:r>
            <a:endParaRPr lang="en-US" sz="1547" dirty="0" smtClean="0">
              <a:solidFill>
                <a:srgbClr val="929292"/>
              </a:solidFill>
              <a:latin typeface="Menlo"/>
              <a:cs typeface="Menlo"/>
            </a:endParaRPr>
          </a:p>
          <a:p>
            <a:pPr marL="35717" marR="3381999">
              <a:lnSpc>
                <a:spcPts val="1758"/>
              </a:lnSpc>
            </a:pPr>
            <a:endParaRPr lang="en-US" sz="1547" dirty="0">
              <a:solidFill>
                <a:srgbClr val="929292"/>
              </a:solidFill>
              <a:latin typeface="Menlo"/>
              <a:cs typeface="Menlo"/>
            </a:endParaRPr>
          </a:p>
          <a:p>
            <a:pPr marL="35717" marR="3381999">
              <a:lnSpc>
                <a:spcPts val="1758"/>
              </a:lnSpc>
            </a:pPr>
            <a:endParaRPr lang="en-US" sz="1547" dirty="0" smtClean="0">
              <a:solidFill>
                <a:srgbClr val="929292"/>
              </a:solidFill>
              <a:latin typeface="Menlo"/>
              <a:cs typeface="Menlo"/>
            </a:endParaRPr>
          </a:p>
          <a:p>
            <a:pPr marL="35717" marR="3381999">
              <a:lnSpc>
                <a:spcPts val="1758"/>
              </a:lnSpc>
            </a:pPr>
            <a:endParaRPr lang="en-US" sz="1547" dirty="0" smtClean="0">
              <a:solidFill>
                <a:srgbClr val="929292"/>
              </a:solidFill>
              <a:latin typeface="Menlo"/>
              <a:cs typeface="Menlo"/>
            </a:endParaRPr>
          </a:p>
          <a:p>
            <a:pPr marL="35717" marR="3381999">
              <a:lnSpc>
                <a:spcPts val="1758"/>
              </a:lnSpc>
            </a:pPr>
            <a:r>
              <a:rPr sz="1547" dirty="0" smtClean="0">
                <a:solidFill>
                  <a:srgbClr val="B7C4D1"/>
                </a:solidFill>
                <a:latin typeface="Menlo"/>
                <a:cs typeface="Menlo"/>
              </a:rPr>
              <a:t>name </a:t>
            </a:r>
            <a:r>
              <a:rPr sz="1547" dirty="0">
                <a:solidFill>
                  <a:srgbClr val="B7C4D1"/>
                </a:solidFill>
                <a:latin typeface="Menlo"/>
                <a:cs typeface="Menlo"/>
              </a:rPr>
              <a:t>=</a:t>
            </a:r>
            <a:r>
              <a:rPr sz="1547" spc="-49" dirty="0">
                <a:solidFill>
                  <a:srgbClr val="B7C4D1"/>
                </a:solidFill>
                <a:latin typeface="Menlo"/>
                <a:cs typeface="Menlo"/>
              </a:rPr>
              <a:t> </a:t>
            </a:r>
            <a:r>
              <a:rPr sz="1547" spc="-4" dirty="0" smtClean="0">
                <a:solidFill>
                  <a:srgbClr val="7C976C"/>
                </a:solidFill>
                <a:latin typeface="Menlo"/>
                <a:cs typeface="Menlo"/>
              </a:rPr>
              <a:t>'Miles</a:t>
            </a:r>
            <a:r>
              <a:rPr sz="1547" spc="-4" dirty="0">
                <a:solidFill>
                  <a:srgbClr val="7C976C"/>
                </a:solidFill>
                <a:latin typeface="Menlo"/>
                <a:cs typeface="Menlo"/>
              </a:rPr>
              <a:t>'</a:t>
            </a:r>
            <a:r>
              <a:rPr sz="1547" spc="-4" dirty="0">
                <a:solidFill>
                  <a:srgbClr val="D78B40"/>
                </a:solidFill>
                <a:latin typeface="Menlo"/>
                <a:cs typeface="Menlo"/>
              </a:rPr>
              <a:t>;</a:t>
            </a:r>
            <a:endParaRPr sz="1547" dirty="0">
              <a:latin typeface="Menlo"/>
              <a:cs typeface="Menlo"/>
            </a:endParaRPr>
          </a:p>
        </p:txBody>
      </p:sp>
      <p:sp>
        <p:nvSpPr>
          <p:cNvPr id="10" name="Title 9"/>
          <p:cNvSpPr>
            <a:spLocks noGrp="1"/>
          </p:cNvSpPr>
          <p:nvPr>
            <p:ph type="title"/>
          </p:nvPr>
        </p:nvSpPr>
        <p:spPr>
          <a:xfrm>
            <a:off x="1698172" y="964692"/>
            <a:ext cx="9426510" cy="677841"/>
          </a:xfrm>
        </p:spPr>
        <p:txBody>
          <a:bodyPr>
            <a:normAutofit fontScale="90000"/>
          </a:bodyPr>
          <a:lstStyle/>
          <a:p>
            <a:r>
              <a:rPr lang="en-US" dirty="0" err="1" smtClean="0"/>
              <a:t>const</a:t>
            </a:r>
            <a:endParaRPr lang="en-US" dirty="0"/>
          </a:p>
        </p:txBody>
      </p:sp>
    </p:spTree>
    <p:extLst>
      <p:ext uri="{BB962C8B-B14F-4D97-AF65-F5344CB8AC3E}">
        <p14:creationId xmlns:p14="http://schemas.microsoft.com/office/powerpoint/2010/main" val="452042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13359" y="2848570"/>
            <a:ext cx="116086" cy="125016"/>
          </a:xfrm>
          <a:prstGeom prst="rect">
            <a:avLst/>
          </a:prstGeom>
          <a:blipFill>
            <a:blip r:embed="rId2" cstate="print"/>
            <a:stretch>
              <a:fillRect/>
            </a:stretch>
          </a:blipFill>
        </p:spPr>
        <p:txBody>
          <a:bodyPr wrap="square" lIns="0" tIns="0" rIns="0" bIns="0" rtlCol="0"/>
          <a:lstStyle/>
          <a:p>
            <a:endParaRPr sz="1687"/>
          </a:p>
        </p:txBody>
      </p:sp>
      <p:sp>
        <p:nvSpPr>
          <p:cNvPr id="5" name="object 5"/>
          <p:cNvSpPr/>
          <p:nvPr/>
        </p:nvSpPr>
        <p:spPr>
          <a:xfrm>
            <a:off x="2113360" y="2851642"/>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7" name="object 7"/>
          <p:cNvSpPr/>
          <p:nvPr/>
        </p:nvSpPr>
        <p:spPr>
          <a:xfrm>
            <a:off x="2113359" y="3562945"/>
            <a:ext cx="116086" cy="125016"/>
          </a:xfrm>
          <a:prstGeom prst="rect">
            <a:avLst/>
          </a:prstGeom>
          <a:blipFill>
            <a:blip r:embed="rId2" cstate="print"/>
            <a:stretch>
              <a:fillRect/>
            </a:stretch>
          </a:blipFill>
        </p:spPr>
        <p:txBody>
          <a:bodyPr wrap="square" lIns="0" tIns="0" rIns="0" bIns="0" rtlCol="0"/>
          <a:lstStyle/>
          <a:p>
            <a:endParaRPr sz="1687"/>
          </a:p>
        </p:txBody>
      </p:sp>
      <p:sp>
        <p:nvSpPr>
          <p:cNvPr id="8" name="object 8"/>
          <p:cNvSpPr/>
          <p:nvPr/>
        </p:nvSpPr>
        <p:spPr>
          <a:xfrm>
            <a:off x="2113360" y="3566017"/>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0" name="object 10"/>
          <p:cNvSpPr/>
          <p:nvPr/>
        </p:nvSpPr>
        <p:spPr>
          <a:xfrm>
            <a:off x="2113359" y="4277320"/>
            <a:ext cx="116086" cy="125016"/>
          </a:xfrm>
          <a:prstGeom prst="rect">
            <a:avLst/>
          </a:prstGeom>
          <a:blipFill>
            <a:blip r:embed="rId2" cstate="print"/>
            <a:stretch>
              <a:fillRect/>
            </a:stretch>
          </a:blipFill>
        </p:spPr>
        <p:txBody>
          <a:bodyPr wrap="square" lIns="0" tIns="0" rIns="0" bIns="0" rtlCol="0"/>
          <a:lstStyle/>
          <a:p>
            <a:endParaRPr sz="1687"/>
          </a:p>
        </p:txBody>
      </p:sp>
      <p:sp>
        <p:nvSpPr>
          <p:cNvPr id="11" name="object 11"/>
          <p:cNvSpPr/>
          <p:nvPr/>
        </p:nvSpPr>
        <p:spPr>
          <a:xfrm>
            <a:off x="2113360" y="4280392"/>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3" name="object 13"/>
          <p:cNvSpPr/>
          <p:nvPr/>
        </p:nvSpPr>
        <p:spPr>
          <a:xfrm>
            <a:off x="2113359" y="4991695"/>
            <a:ext cx="116086" cy="125016"/>
          </a:xfrm>
          <a:prstGeom prst="rect">
            <a:avLst/>
          </a:prstGeom>
          <a:blipFill>
            <a:blip r:embed="rId3" cstate="print"/>
            <a:stretch>
              <a:fillRect/>
            </a:stretch>
          </a:blipFill>
        </p:spPr>
        <p:txBody>
          <a:bodyPr wrap="square" lIns="0" tIns="0" rIns="0" bIns="0" rtlCol="0"/>
          <a:lstStyle/>
          <a:p>
            <a:endParaRPr sz="1687"/>
          </a:p>
        </p:txBody>
      </p:sp>
      <p:sp>
        <p:nvSpPr>
          <p:cNvPr id="14" name="object 14"/>
          <p:cNvSpPr/>
          <p:nvPr/>
        </p:nvSpPr>
        <p:spPr>
          <a:xfrm>
            <a:off x="2113360" y="4994767"/>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6" name="object 16"/>
          <p:cNvSpPr txBox="1"/>
          <p:nvPr/>
        </p:nvSpPr>
        <p:spPr>
          <a:xfrm>
            <a:off x="2490108" y="2733912"/>
            <a:ext cx="7056686" cy="2566215"/>
          </a:xfrm>
          <a:prstGeom prst="rect">
            <a:avLst/>
          </a:prstGeom>
        </p:spPr>
        <p:txBody>
          <a:bodyPr vert="horz" wrap="square" lIns="0" tIns="0" rIns="0" bIns="0" rtlCol="0">
            <a:spAutoFit/>
          </a:bodyPr>
          <a:lstStyle/>
          <a:p>
            <a:pPr marL="8929">
              <a:tabLst>
                <a:tab pos="1151889" algn="l"/>
                <a:tab pos="1574694" algn="l"/>
                <a:tab pos="2402001" algn="l"/>
                <a:tab pos="3604787" algn="l"/>
                <a:tab pos="3890527" algn="l"/>
                <a:tab pos="4950443" algn="l"/>
                <a:tab pos="5718815" algn="l"/>
              </a:tabLst>
            </a:pPr>
            <a:r>
              <a:rPr sz="2531" dirty="0">
                <a:solidFill>
                  <a:srgbClr val="FFFFFF"/>
                </a:solidFill>
                <a:latin typeface="Helvetica Neue Light"/>
                <a:cs typeface="Helvetica Neue Light"/>
              </a:rPr>
              <a:t>Defined	by	using	opening	&amp;	closing	back	ticks</a:t>
            </a:r>
            <a:endParaRPr sz="2531">
              <a:latin typeface="Helvetica Neue Light"/>
              <a:cs typeface="Helvetica Neue Light"/>
            </a:endParaRPr>
          </a:p>
          <a:p>
            <a:pPr>
              <a:lnSpc>
                <a:spcPct val="100000"/>
              </a:lnSpc>
            </a:pPr>
            <a:endParaRPr sz="2250" dirty="0">
              <a:latin typeface="Times New Roman"/>
              <a:cs typeface="Times New Roman"/>
            </a:endParaRPr>
          </a:p>
          <a:p>
            <a:pPr marL="8929">
              <a:tabLst>
                <a:tab pos="1503259" algn="l"/>
                <a:tab pos="2610501" algn="l"/>
                <a:tab pos="3033307" algn="l"/>
                <a:tab pos="4861595" algn="l"/>
              </a:tabLst>
            </a:pPr>
            <a:r>
              <a:rPr sz="2531" spc="-32" dirty="0">
                <a:solidFill>
                  <a:srgbClr val="FFFFFF"/>
                </a:solidFill>
                <a:latin typeface="Helvetica Neue Light"/>
                <a:cs typeface="Helvetica Neue Light"/>
              </a:rPr>
              <a:t>Templates	</a:t>
            </a:r>
            <a:r>
              <a:rPr sz="2531" dirty="0">
                <a:solidFill>
                  <a:srgbClr val="FFFFFF"/>
                </a:solidFill>
                <a:latin typeface="Helvetica Neue Light"/>
                <a:cs typeface="Helvetica Neue Light"/>
              </a:rPr>
              <a:t>defined	by	${JavaScript	value}</a:t>
            </a:r>
            <a:endParaRPr sz="2531" dirty="0">
              <a:latin typeface="Helvetica Neue Light"/>
              <a:cs typeface="Helvetica Neue Light"/>
            </a:endParaRPr>
          </a:p>
          <a:p>
            <a:pPr marL="8929" marR="3572">
              <a:lnSpc>
                <a:spcPct val="185200"/>
              </a:lnSpc>
              <a:tabLst>
                <a:tab pos="616127" algn="l"/>
                <a:tab pos="991160" algn="l"/>
                <a:tab pos="1420216" algn="l"/>
                <a:tab pos="2015805" algn="l"/>
                <a:tab pos="2312260" algn="l"/>
                <a:tab pos="2456470" algn="l"/>
                <a:tab pos="3034200" algn="l"/>
                <a:tab pos="3318154" algn="l"/>
                <a:tab pos="4016431" algn="l"/>
                <a:tab pos="4294581" algn="l"/>
                <a:tab pos="4598179" algn="l"/>
                <a:tab pos="5348246" algn="l"/>
                <a:tab pos="5558533" algn="l"/>
              </a:tabLst>
            </a:pPr>
            <a:r>
              <a:rPr sz="2531" dirty="0">
                <a:solidFill>
                  <a:srgbClr val="FFFFFF"/>
                </a:solidFill>
                <a:latin typeface="Helvetica Neue Light"/>
                <a:cs typeface="Helvetica Neue Light"/>
              </a:rPr>
              <a:t>The	value	can	be	any	simple	JavaScript	exp</a:t>
            </a:r>
            <a:r>
              <a:rPr sz="2531" spc="-46" dirty="0">
                <a:solidFill>
                  <a:srgbClr val="FFFFFF"/>
                </a:solidFill>
                <a:latin typeface="Helvetica Neue Light"/>
                <a:cs typeface="Helvetica Neue Light"/>
              </a:rPr>
              <a:t>r</a:t>
            </a:r>
            <a:r>
              <a:rPr sz="2531" dirty="0">
                <a:solidFill>
                  <a:srgbClr val="FFFFFF"/>
                </a:solidFill>
                <a:latin typeface="Helvetica Neue Light"/>
                <a:cs typeface="Helvetica Neue Light"/>
              </a:rPr>
              <a:t>ession  Allows	multi-line	strings	</a:t>
            </a:r>
            <a:r>
              <a:rPr sz="2531" spc="-4" dirty="0">
                <a:solidFill>
                  <a:srgbClr val="FFFFFF"/>
                </a:solidFill>
                <a:latin typeface="Helvetica Neue Light"/>
                <a:cs typeface="Helvetica Neue Light"/>
              </a:rPr>
              <a:t>(return	</a:t>
            </a:r>
            <a:r>
              <a:rPr sz="2531" dirty="0">
                <a:solidFill>
                  <a:srgbClr val="FFFFFF"/>
                </a:solidFill>
                <a:latin typeface="Helvetica Neue Light"/>
                <a:cs typeface="Helvetica Neue Light"/>
              </a:rPr>
              <a:t>is	pass	thru)</a:t>
            </a:r>
            <a:endParaRPr sz="2531" dirty="0">
              <a:latin typeface="Helvetica Neue Light"/>
              <a:cs typeface="Helvetica Neue Light"/>
            </a:endParaRPr>
          </a:p>
        </p:txBody>
      </p:sp>
      <p:sp>
        <p:nvSpPr>
          <p:cNvPr id="17" name="Title 16"/>
          <p:cNvSpPr>
            <a:spLocks noGrp="1"/>
          </p:cNvSpPr>
          <p:nvPr>
            <p:ph type="title"/>
          </p:nvPr>
        </p:nvSpPr>
        <p:spPr>
          <a:xfrm>
            <a:off x="1306286" y="964692"/>
            <a:ext cx="9818396" cy="677841"/>
          </a:xfrm>
        </p:spPr>
        <p:txBody>
          <a:bodyPr>
            <a:normAutofit fontScale="90000"/>
          </a:bodyPr>
          <a:lstStyle/>
          <a:p>
            <a:r>
              <a:rPr lang="en-US" dirty="0" smtClean="0"/>
              <a:t>Template strings</a:t>
            </a:r>
            <a:endParaRPr lang="en-US" dirty="0"/>
          </a:p>
        </p:txBody>
      </p:sp>
    </p:spTree>
    <p:extLst>
      <p:ext uri="{BB962C8B-B14F-4D97-AF65-F5344CB8AC3E}">
        <p14:creationId xmlns:p14="http://schemas.microsoft.com/office/powerpoint/2010/main" val="3637921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10344" y="1986576"/>
            <a:ext cx="10014338" cy="3653582"/>
          </a:xfrm>
          <a:custGeom>
            <a:avLst/>
            <a:gdLst/>
            <a:ahLst/>
            <a:cxnLst/>
            <a:rect l="l" t="t" r="r" b="b"/>
            <a:pathLst>
              <a:path w="11430000" h="5196205">
                <a:moveTo>
                  <a:pt x="0" y="0"/>
                </a:moveTo>
                <a:lnTo>
                  <a:pt x="11430000" y="0"/>
                </a:lnTo>
                <a:lnTo>
                  <a:pt x="11430000" y="5195937"/>
                </a:lnTo>
                <a:lnTo>
                  <a:pt x="0" y="5195937"/>
                </a:lnTo>
                <a:lnTo>
                  <a:pt x="0" y="0"/>
                </a:lnTo>
                <a:close/>
              </a:path>
            </a:pathLst>
          </a:custGeom>
          <a:solidFill>
            <a:srgbClr val="393939"/>
          </a:solidFill>
        </p:spPr>
        <p:txBody>
          <a:bodyPr wrap="square" lIns="0" tIns="0" rIns="0" bIns="0" rtlCol="0"/>
          <a:lstStyle/>
          <a:p>
            <a:endParaRPr sz="1687"/>
          </a:p>
        </p:txBody>
      </p:sp>
      <p:sp>
        <p:nvSpPr>
          <p:cNvPr id="5" name="object 5"/>
          <p:cNvSpPr/>
          <p:nvPr/>
        </p:nvSpPr>
        <p:spPr>
          <a:xfrm>
            <a:off x="2113360" y="1986576"/>
            <a:ext cx="3175397" cy="233511"/>
          </a:xfrm>
          <a:custGeom>
            <a:avLst/>
            <a:gdLst/>
            <a:ahLst/>
            <a:cxnLst/>
            <a:rect l="l" t="t" r="r" b="b"/>
            <a:pathLst>
              <a:path w="4516120" h="332105">
                <a:moveTo>
                  <a:pt x="0" y="0"/>
                </a:moveTo>
                <a:lnTo>
                  <a:pt x="4515829" y="0"/>
                </a:lnTo>
                <a:lnTo>
                  <a:pt x="4515829" y="331837"/>
                </a:lnTo>
                <a:lnTo>
                  <a:pt x="0" y="331837"/>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13360" y="2219897"/>
            <a:ext cx="3075384" cy="223242"/>
          </a:xfrm>
          <a:custGeom>
            <a:avLst/>
            <a:gdLst/>
            <a:ahLst/>
            <a:cxnLst/>
            <a:rect l="l" t="t" r="r" b="b"/>
            <a:pathLst>
              <a:path w="4373880" h="317500">
                <a:moveTo>
                  <a:pt x="0" y="0"/>
                </a:moveTo>
                <a:lnTo>
                  <a:pt x="4373537" y="0"/>
                </a:lnTo>
                <a:lnTo>
                  <a:pt x="4373537"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13361" y="2443139"/>
            <a:ext cx="7924651" cy="223242"/>
          </a:xfrm>
          <a:custGeom>
            <a:avLst/>
            <a:gdLst/>
            <a:ahLst/>
            <a:cxnLst/>
            <a:rect l="l" t="t" r="r" b="b"/>
            <a:pathLst>
              <a:path w="11270615" h="317500">
                <a:moveTo>
                  <a:pt x="0" y="0"/>
                </a:moveTo>
                <a:lnTo>
                  <a:pt x="11270270" y="0"/>
                </a:lnTo>
                <a:lnTo>
                  <a:pt x="11270270"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13361" y="2889624"/>
            <a:ext cx="7333059" cy="223242"/>
          </a:xfrm>
          <a:custGeom>
            <a:avLst/>
            <a:gdLst/>
            <a:ahLst/>
            <a:cxnLst/>
            <a:rect l="l" t="t" r="r" b="b"/>
            <a:pathLst>
              <a:path w="10429240" h="317500">
                <a:moveTo>
                  <a:pt x="0" y="0"/>
                </a:moveTo>
                <a:lnTo>
                  <a:pt x="10429205" y="0"/>
                </a:lnTo>
                <a:lnTo>
                  <a:pt x="10429205"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2113360" y="3112866"/>
            <a:ext cx="2720429" cy="223242"/>
          </a:xfrm>
          <a:custGeom>
            <a:avLst/>
            <a:gdLst/>
            <a:ahLst/>
            <a:cxnLst/>
            <a:rect l="l" t="t" r="r" b="b"/>
            <a:pathLst>
              <a:path w="3869054" h="317500">
                <a:moveTo>
                  <a:pt x="0" y="0"/>
                </a:moveTo>
                <a:lnTo>
                  <a:pt x="3868898" y="0"/>
                </a:lnTo>
                <a:lnTo>
                  <a:pt x="3868898" y="317500"/>
                </a:lnTo>
                <a:lnTo>
                  <a:pt x="0" y="3175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2113361" y="3336108"/>
            <a:ext cx="2365921" cy="223242"/>
          </a:xfrm>
          <a:custGeom>
            <a:avLst/>
            <a:gdLst/>
            <a:ahLst/>
            <a:cxnLst/>
            <a:rect l="l" t="t" r="r" b="b"/>
            <a:pathLst>
              <a:path w="3364865" h="317500">
                <a:moveTo>
                  <a:pt x="0" y="0"/>
                </a:moveTo>
                <a:lnTo>
                  <a:pt x="3364259" y="0"/>
                </a:lnTo>
                <a:lnTo>
                  <a:pt x="3364259" y="317500"/>
                </a:lnTo>
                <a:lnTo>
                  <a:pt x="0" y="3175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2113361" y="3559350"/>
            <a:ext cx="7333059" cy="223242"/>
          </a:xfrm>
          <a:custGeom>
            <a:avLst/>
            <a:gdLst/>
            <a:ahLst/>
            <a:cxnLst/>
            <a:rect l="l" t="t" r="r" b="b"/>
            <a:pathLst>
              <a:path w="10429240" h="317500">
                <a:moveTo>
                  <a:pt x="0" y="0"/>
                </a:moveTo>
                <a:lnTo>
                  <a:pt x="10429205" y="0"/>
                </a:lnTo>
                <a:lnTo>
                  <a:pt x="10429205" y="317500"/>
                </a:lnTo>
                <a:lnTo>
                  <a:pt x="0" y="3175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2113360" y="3782593"/>
            <a:ext cx="3075384" cy="223242"/>
          </a:xfrm>
          <a:custGeom>
            <a:avLst/>
            <a:gdLst/>
            <a:ahLst/>
            <a:cxnLst/>
            <a:rect l="l" t="t" r="r" b="b"/>
            <a:pathLst>
              <a:path w="4373880" h="317500">
                <a:moveTo>
                  <a:pt x="0" y="0"/>
                </a:moveTo>
                <a:lnTo>
                  <a:pt x="4373537" y="0"/>
                </a:lnTo>
                <a:lnTo>
                  <a:pt x="4373537" y="317500"/>
                </a:lnTo>
                <a:lnTo>
                  <a:pt x="0" y="3175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2113359" y="4229077"/>
            <a:ext cx="6032004" cy="223242"/>
          </a:xfrm>
          <a:custGeom>
            <a:avLst/>
            <a:gdLst/>
            <a:ahLst/>
            <a:cxnLst/>
            <a:rect l="l" t="t" r="r" b="b"/>
            <a:pathLst>
              <a:path w="8578850" h="317500">
                <a:moveTo>
                  <a:pt x="0" y="0"/>
                </a:moveTo>
                <a:lnTo>
                  <a:pt x="8578862" y="0"/>
                </a:lnTo>
                <a:lnTo>
                  <a:pt x="8578862" y="317500"/>
                </a:lnTo>
                <a:lnTo>
                  <a:pt x="0" y="317500"/>
                </a:lnTo>
                <a:lnTo>
                  <a:pt x="0" y="0"/>
                </a:lnTo>
                <a:close/>
              </a:path>
            </a:pathLst>
          </a:custGeom>
          <a:solidFill>
            <a:srgbClr val="393939"/>
          </a:solidFill>
        </p:spPr>
        <p:txBody>
          <a:bodyPr wrap="square" lIns="0" tIns="0" rIns="0" bIns="0" rtlCol="0"/>
          <a:lstStyle/>
          <a:p>
            <a:endParaRPr sz="1687"/>
          </a:p>
        </p:txBody>
      </p:sp>
      <p:sp>
        <p:nvSpPr>
          <p:cNvPr id="14" name="object 14"/>
          <p:cNvSpPr/>
          <p:nvPr/>
        </p:nvSpPr>
        <p:spPr>
          <a:xfrm>
            <a:off x="1431318" y="4466094"/>
            <a:ext cx="3784848" cy="223242"/>
          </a:xfrm>
          <a:custGeom>
            <a:avLst/>
            <a:gdLst/>
            <a:ahLst/>
            <a:cxnLst/>
            <a:rect l="l" t="t" r="r" b="b"/>
            <a:pathLst>
              <a:path w="5382895" h="317500">
                <a:moveTo>
                  <a:pt x="0" y="0"/>
                </a:moveTo>
                <a:lnTo>
                  <a:pt x="5382816" y="0"/>
                </a:lnTo>
                <a:lnTo>
                  <a:pt x="5382816" y="317500"/>
                </a:lnTo>
                <a:lnTo>
                  <a:pt x="0" y="317500"/>
                </a:lnTo>
                <a:lnTo>
                  <a:pt x="0" y="0"/>
                </a:lnTo>
                <a:close/>
              </a:path>
            </a:pathLst>
          </a:custGeom>
          <a:solidFill>
            <a:srgbClr val="393939"/>
          </a:solidFill>
        </p:spPr>
        <p:txBody>
          <a:bodyPr wrap="square" lIns="0" tIns="0" rIns="0" bIns="0" rtlCol="0"/>
          <a:lstStyle/>
          <a:p>
            <a:endParaRPr sz="1687"/>
          </a:p>
        </p:txBody>
      </p:sp>
      <p:sp>
        <p:nvSpPr>
          <p:cNvPr id="15" name="object 15"/>
          <p:cNvSpPr/>
          <p:nvPr/>
        </p:nvSpPr>
        <p:spPr>
          <a:xfrm>
            <a:off x="4479282" y="4599847"/>
            <a:ext cx="2247602" cy="223242"/>
          </a:xfrm>
          <a:custGeom>
            <a:avLst/>
            <a:gdLst/>
            <a:ahLst/>
            <a:cxnLst/>
            <a:rect l="l" t="t" r="r" b="b"/>
            <a:pathLst>
              <a:path w="3196590" h="317500">
                <a:moveTo>
                  <a:pt x="0" y="0"/>
                </a:moveTo>
                <a:lnTo>
                  <a:pt x="3196046" y="0"/>
                </a:lnTo>
                <a:lnTo>
                  <a:pt x="3196046" y="317500"/>
                </a:lnTo>
                <a:lnTo>
                  <a:pt x="0" y="317500"/>
                </a:lnTo>
                <a:lnTo>
                  <a:pt x="0" y="0"/>
                </a:lnTo>
                <a:close/>
              </a:path>
            </a:pathLst>
          </a:custGeom>
          <a:solidFill>
            <a:srgbClr val="393939"/>
          </a:solidFill>
        </p:spPr>
        <p:txBody>
          <a:bodyPr wrap="square" lIns="0" tIns="0" rIns="0" bIns="0" rtlCol="0"/>
          <a:lstStyle/>
          <a:p>
            <a:endParaRPr sz="1687"/>
          </a:p>
        </p:txBody>
      </p:sp>
      <p:sp>
        <p:nvSpPr>
          <p:cNvPr id="16" name="object 16"/>
          <p:cNvSpPr txBox="1"/>
          <p:nvPr/>
        </p:nvSpPr>
        <p:spPr>
          <a:xfrm>
            <a:off x="1431319" y="1973461"/>
            <a:ext cx="1965232" cy="461665"/>
          </a:xfrm>
          <a:prstGeom prst="rect">
            <a:avLst/>
          </a:prstGeom>
        </p:spPr>
        <p:txBody>
          <a:bodyPr vert="horz" wrap="square" lIns="0" tIns="0" rIns="0" bIns="0" rtlCol="0">
            <a:spAutoFit/>
          </a:bodyPr>
          <a:lstStyle/>
          <a:p>
            <a:pPr>
              <a:lnSpc>
                <a:spcPts val="1807"/>
              </a:lnSpc>
              <a:tabLst>
                <a:tab pos="472810" algn="l"/>
              </a:tabLst>
            </a:pPr>
            <a:r>
              <a:rPr sz="1547" b="1" dirty="0">
                <a:solidFill>
                  <a:srgbClr val="D78B40"/>
                </a:solidFill>
                <a:latin typeface="Menlo"/>
                <a:cs typeface="Menlo"/>
              </a:rPr>
              <a:t>let	</a:t>
            </a:r>
            <a:r>
              <a:rPr sz="1547" dirty="0">
                <a:solidFill>
                  <a:srgbClr val="B7C4D1"/>
                </a:solidFill>
                <a:latin typeface="Menlo"/>
                <a:cs typeface="Menlo"/>
              </a:rPr>
              <a:t>state</a:t>
            </a:r>
            <a:endParaRPr sz="1547" dirty="0">
              <a:latin typeface="Menlo"/>
              <a:cs typeface="Menlo"/>
            </a:endParaRPr>
          </a:p>
          <a:p>
            <a:pPr marL="17859">
              <a:lnSpc>
                <a:spcPts val="1807"/>
              </a:lnSpc>
              <a:tabLst>
                <a:tab pos="491115" algn="l"/>
              </a:tabLst>
            </a:pPr>
            <a:r>
              <a:rPr sz="1547" b="1" dirty="0">
                <a:solidFill>
                  <a:srgbClr val="D78B40"/>
                </a:solidFill>
                <a:latin typeface="Menlo"/>
                <a:cs typeface="Menlo"/>
              </a:rPr>
              <a:t>let	</a:t>
            </a:r>
            <a:r>
              <a:rPr sz="1547" dirty="0">
                <a:solidFill>
                  <a:srgbClr val="B7C4D1"/>
                </a:solidFill>
                <a:latin typeface="Menlo"/>
                <a:cs typeface="Menlo"/>
              </a:rPr>
              <a:t>city</a:t>
            </a:r>
            <a:endParaRPr sz="1547" dirty="0">
              <a:latin typeface="Menlo"/>
              <a:cs typeface="Menlo"/>
            </a:endParaRPr>
          </a:p>
        </p:txBody>
      </p:sp>
      <p:sp>
        <p:nvSpPr>
          <p:cNvPr id="17" name="object 17"/>
          <p:cNvSpPr txBox="1"/>
          <p:nvPr/>
        </p:nvSpPr>
        <p:spPr>
          <a:xfrm>
            <a:off x="2688771" y="1973462"/>
            <a:ext cx="5105400" cy="461665"/>
          </a:xfrm>
          <a:prstGeom prst="rect">
            <a:avLst/>
          </a:prstGeom>
        </p:spPr>
        <p:txBody>
          <a:bodyPr vert="horz" wrap="square" lIns="0" tIns="0" rIns="0" bIns="0" rtlCol="0">
            <a:spAutoFit/>
          </a:bodyPr>
          <a:lstStyle/>
          <a:p>
            <a:pPr marL="100009">
              <a:lnSpc>
                <a:spcPts val="1807"/>
              </a:lnSpc>
            </a:pPr>
            <a:r>
              <a:rPr sz="1547" dirty="0">
                <a:solidFill>
                  <a:srgbClr val="B7C4D1"/>
                </a:solidFill>
                <a:latin typeface="Menlo"/>
                <a:cs typeface="Menlo"/>
              </a:rPr>
              <a:t>=</a:t>
            </a:r>
            <a:r>
              <a:rPr sz="1547" spc="-32" dirty="0">
                <a:solidFill>
                  <a:srgbClr val="B7C4D1"/>
                </a:solidFill>
                <a:latin typeface="Menlo"/>
                <a:cs typeface="Menlo"/>
              </a:rPr>
              <a:t> </a:t>
            </a:r>
            <a:r>
              <a:rPr sz="1547" spc="-4" dirty="0">
                <a:solidFill>
                  <a:srgbClr val="7C976C"/>
                </a:solidFill>
                <a:latin typeface="Menlo"/>
                <a:cs typeface="Menlo"/>
              </a:rPr>
              <a:t>'California'</a:t>
            </a:r>
            <a:r>
              <a:rPr sz="1547" spc="-4" dirty="0">
                <a:solidFill>
                  <a:srgbClr val="D78B40"/>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 </a:t>
            </a:r>
            <a:r>
              <a:rPr sz="1547" dirty="0">
                <a:solidFill>
                  <a:srgbClr val="7C976C"/>
                </a:solidFill>
                <a:latin typeface="Menlo"/>
                <a:cs typeface="Menlo"/>
              </a:rPr>
              <a:t>'Long</a:t>
            </a:r>
            <a:r>
              <a:rPr sz="1547" spc="-53" dirty="0">
                <a:solidFill>
                  <a:srgbClr val="7C976C"/>
                </a:solidFill>
                <a:latin typeface="Menlo"/>
                <a:cs typeface="Menlo"/>
              </a:rPr>
              <a:t> </a:t>
            </a:r>
            <a:r>
              <a:rPr sz="1547" spc="-4" dirty="0">
                <a:solidFill>
                  <a:srgbClr val="7C976C"/>
                </a:solidFill>
                <a:latin typeface="Menlo"/>
                <a:cs typeface="Menlo"/>
              </a:rPr>
              <a:t>Beach'</a:t>
            </a:r>
            <a:r>
              <a:rPr sz="1547" spc="-4" dirty="0">
                <a:solidFill>
                  <a:srgbClr val="D78B40"/>
                </a:solidFill>
                <a:latin typeface="Menlo"/>
                <a:cs typeface="Menlo"/>
              </a:rPr>
              <a:t>;</a:t>
            </a:r>
            <a:endParaRPr sz="1547" dirty="0">
              <a:latin typeface="Menlo"/>
              <a:cs typeface="Menlo"/>
            </a:endParaRPr>
          </a:p>
        </p:txBody>
      </p:sp>
      <p:sp>
        <p:nvSpPr>
          <p:cNvPr id="18" name="object 18"/>
          <p:cNvSpPr txBox="1"/>
          <p:nvPr/>
        </p:nvSpPr>
        <p:spPr>
          <a:xfrm>
            <a:off x="1262743" y="2419945"/>
            <a:ext cx="9861939" cy="1613968"/>
          </a:xfrm>
          <a:prstGeom prst="rect">
            <a:avLst/>
          </a:prstGeom>
        </p:spPr>
        <p:txBody>
          <a:bodyPr vert="horz" wrap="square" lIns="0" tIns="0" rIns="0" bIns="0" rtlCol="0">
            <a:spAutoFit/>
          </a:bodyPr>
          <a:lstStyle/>
          <a:p>
            <a:pPr marL="236182">
              <a:tabLst>
                <a:tab pos="6504600" algn="l"/>
              </a:tabLst>
            </a:pPr>
            <a:r>
              <a:rPr sz="1547" dirty="0">
                <a:solidFill>
                  <a:srgbClr val="A98BB9"/>
                </a:solidFill>
                <a:latin typeface="Menlo"/>
                <a:cs typeface="Menlo"/>
              </a:rPr>
              <a:t>consol</a:t>
            </a:r>
            <a:r>
              <a:rPr sz="1547" spc="-4" dirty="0">
                <a:solidFill>
                  <a:srgbClr val="A98BB9"/>
                </a:solidFill>
                <a:latin typeface="Menlo"/>
                <a:cs typeface="Menlo"/>
              </a:rPr>
              <a:t>e</a:t>
            </a:r>
            <a:r>
              <a:rPr sz="1547"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`This weekend's workshop is in</a:t>
            </a:r>
            <a:r>
              <a:rPr sz="1547" spc="-4" dirty="0">
                <a:solidFill>
                  <a:srgbClr val="7C976C"/>
                </a:solidFill>
                <a:latin typeface="Menlo"/>
                <a:cs typeface="Menlo"/>
              </a:rPr>
              <a:t> </a:t>
            </a:r>
            <a:r>
              <a:rPr sz="1547" dirty="0">
                <a:solidFill>
                  <a:srgbClr val="B7C4D1"/>
                </a:solidFill>
                <a:latin typeface="Menlo"/>
                <a:cs typeface="Menlo"/>
              </a:rPr>
              <a:t>${city</a:t>
            </a:r>
            <a:r>
              <a:rPr sz="1547" spc="-4" dirty="0">
                <a:solidFill>
                  <a:srgbClr val="B7C4D1"/>
                </a:solidFill>
                <a:latin typeface="Menlo"/>
                <a:cs typeface="Menlo"/>
              </a:rPr>
              <a:t>}</a:t>
            </a:r>
            <a:r>
              <a:rPr sz="1547" dirty="0">
                <a:solidFill>
                  <a:srgbClr val="7C976C"/>
                </a:solidFill>
                <a:latin typeface="Menlo"/>
                <a:cs typeface="Menlo"/>
              </a:rPr>
              <a:t>,	</a:t>
            </a:r>
            <a:r>
              <a:rPr sz="1547" dirty="0">
                <a:solidFill>
                  <a:srgbClr val="B7C4D1"/>
                </a:solidFill>
                <a:latin typeface="Menlo"/>
                <a:cs typeface="Menlo"/>
              </a:rPr>
              <a:t>${state</a:t>
            </a:r>
            <a:r>
              <a:rPr sz="1547" spc="-4" dirty="0">
                <a:solidFill>
                  <a:srgbClr val="B7C4D1"/>
                </a:solidFill>
                <a:latin typeface="Menlo"/>
                <a:cs typeface="Menlo"/>
              </a:rPr>
              <a:t>}</a:t>
            </a:r>
            <a:r>
              <a:rPr sz="1547" dirty="0">
                <a:solidFill>
                  <a:srgbClr val="7C976C"/>
                </a:solidFill>
                <a:latin typeface="Menlo"/>
                <a:cs typeface="Menlo"/>
              </a:rPr>
              <a:t>.</a:t>
            </a:r>
            <a:r>
              <a:rPr sz="1547" spc="-4" dirty="0">
                <a:solidFill>
                  <a:srgbClr val="7C976C"/>
                </a:solidFill>
                <a:latin typeface="Menlo"/>
                <a:cs typeface="Menlo"/>
              </a:rPr>
              <a:t>`</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a:p>
            <a:pPr>
              <a:lnSpc>
                <a:spcPct val="100000"/>
              </a:lnSpc>
            </a:pPr>
            <a:endParaRPr sz="1441" dirty="0">
              <a:latin typeface="Times New Roman"/>
              <a:cs typeface="Times New Roman"/>
            </a:endParaRPr>
          </a:p>
          <a:p>
            <a:pPr marL="236182">
              <a:lnSpc>
                <a:spcPts val="1807"/>
              </a:lnSpc>
            </a:pPr>
            <a:r>
              <a:rPr sz="1547" dirty="0">
                <a:solidFill>
                  <a:srgbClr val="929292"/>
                </a:solidFill>
                <a:latin typeface="Menlo"/>
                <a:cs typeface="Menlo"/>
              </a:rPr>
              <a:t>// template strings can run simple expressions like</a:t>
            </a:r>
            <a:r>
              <a:rPr sz="1547" spc="-70" dirty="0">
                <a:solidFill>
                  <a:srgbClr val="929292"/>
                </a:solidFill>
                <a:latin typeface="Menlo"/>
                <a:cs typeface="Menlo"/>
              </a:rPr>
              <a:t> </a:t>
            </a:r>
            <a:r>
              <a:rPr sz="1547" dirty="0">
                <a:solidFill>
                  <a:srgbClr val="929292"/>
                </a:solidFill>
                <a:latin typeface="Menlo"/>
                <a:cs typeface="Menlo"/>
              </a:rPr>
              <a:t>addition</a:t>
            </a:r>
            <a:endParaRPr sz="1547" dirty="0">
              <a:latin typeface="Menlo"/>
              <a:cs typeface="Menlo"/>
            </a:endParaRPr>
          </a:p>
          <a:p>
            <a:pPr marL="236182">
              <a:lnSpc>
                <a:spcPts val="1758"/>
              </a:lnSpc>
              <a:tabLst>
                <a:tab pos="709438" algn="l"/>
              </a:tabLst>
            </a:pPr>
            <a:r>
              <a:rPr sz="1547" b="1" dirty="0">
                <a:solidFill>
                  <a:srgbClr val="D78B40"/>
                </a:solidFill>
                <a:latin typeface="Menlo"/>
                <a:cs typeface="Menlo"/>
              </a:rPr>
              <a:t>let	</a:t>
            </a:r>
            <a:r>
              <a:rPr sz="1547" dirty="0">
                <a:solidFill>
                  <a:srgbClr val="B7C4D1"/>
                </a:solidFill>
                <a:latin typeface="Menlo"/>
                <a:cs typeface="Menlo"/>
              </a:rPr>
              <a:t>cup_coffee =</a:t>
            </a:r>
            <a:r>
              <a:rPr sz="1547" spc="-63" dirty="0">
                <a:solidFill>
                  <a:srgbClr val="B7C4D1"/>
                </a:solidFill>
                <a:latin typeface="Menlo"/>
                <a:cs typeface="Menlo"/>
              </a:rPr>
              <a:t> </a:t>
            </a:r>
            <a:r>
              <a:rPr sz="1547" spc="-4" dirty="0">
                <a:solidFill>
                  <a:srgbClr val="7AA8C7"/>
                </a:solidFill>
                <a:latin typeface="Menlo"/>
                <a:cs typeface="Menlo"/>
              </a:rPr>
              <a:t>4.5</a:t>
            </a:r>
            <a:r>
              <a:rPr sz="1547" spc="-4" dirty="0">
                <a:solidFill>
                  <a:srgbClr val="D78B40"/>
                </a:solidFill>
                <a:latin typeface="Menlo"/>
                <a:cs typeface="Menlo"/>
              </a:rPr>
              <a:t>;</a:t>
            </a:r>
            <a:endParaRPr sz="1547" dirty="0">
              <a:latin typeface="Menlo"/>
              <a:cs typeface="Menlo"/>
            </a:endParaRPr>
          </a:p>
          <a:p>
            <a:pPr marL="236182">
              <a:lnSpc>
                <a:spcPts val="1758"/>
              </a:lnSpc>
              <a:tabLst>
                <a:tab pos="709438" algn="l"/>
              </a:tabLst>
            </a:pPr>
            <a:r>
              <a:rPr sz="1547" b="1" dirty="0">
                <a:solidFill>
                  <a:srgbClr val="D78B40"/>
                </a:solidFill>
                <a:latin typeface="Menlo"/>
                <a:cs typeface="Menlo"/>
              </a:rPr>
              <a:t>let	</a:t>
            </a:r>
            <a:r>
              <a:rPr sz="1547" dirty="0">
                <a:solidFill>
                  <a:srgbClr val="B7C4D1"/>
                </a:solidFill>
                <a:latin typeface="Menlo"/>
                <a:cs typeface="Menlo"/>
              </a:rPr>
              <a:t>cup_tea =</a:t>
            </a:r>
            <a:r>
              <a:rPr sz="1547" spc="-63" dirty="0">
                <a:solidFill>
                  <a:srgbClr val="B7C4D1"/>
                </a:solidFill>
                <a:latin typeface="Menlo"/>
                <a:cs typeface="Menlo"/>
              </a:rPr>
              <a:t> </a:t>
            </a:r>
            <a:r>
              <a:rPr sz="1547" spc="-4" dirty="0">
                <a:solidFill>
                  <a:srgbClr val="7AA8C7"/>
                </a:solidFill>
                <a:latin typeface="Menlo"/>
                <a:cs typeface="Menlo"/>
              </a:rPr>
              <a:t>2.5</a:t>
            </a:r>
            <a:r>
              <a:rPr sz="1547" spc="-4" dirty="0">
                <a:solidFill>
                  <a:srgbClr val="D78B40"/>
                </a:solidFill>
                <a:latin typeface="Menlo"/>
                <a:cs typeface="Menlo"/>
              </a:rPr>
              <a:t>;</a:t>
            </a:r>
            <a:endParaRPr sz="1547" dirty="0">
              <a:latin typeface="Menlo"/>
              <a:cs typeface="Menlo"/>
            </a:endParaRPr>
          </a:p>
          <a:p>
            <a:pPr marL="236182">
              <a:lnSpc>
                <a:spcPts val="1758"/>
              </a:lnSpc>
            </a:pPr>
            <a:r>
              <a:rPr sz="1547" spc="-4" dirty="0">
                <a:solidFill>
                  <a:srgbClr val="A98BB9"/>
                </a:solidFill>
                <a:latin typeface="Menlo"/>
                <a:cs typeface="Menlo"/>
              </a:rPr>
              <a:t>console</a:t>
            </a:r>
            <a:r>
              <a:rPr sz="1547" spc="-4" dirty="0">
                <a:solidFill>
                  <a:srgbClr val="B7C4D1"/>
                </a:solidFill>
                <a:latin typeface="Menlo"/>
                <a:cs typeface="Menlo"/>
              </a:rPr>
              <a:t>.</a:t>
            </a:r>
            <a:r>
              <a:rPr sz="1547" spc="-4" dirty="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`coffee: $</a:t>
            </a:r>
            <a:r>
              <a:rPr sz="1547" spc="-4" dirty="0">
                <a:solidFill>
                  <a:srgbClr val="B7C4D1"/>
                </a:solidFill>
                <a:latin typeface="Menlo"/>
                <a:cs typeface="Menlo"/>
              </a:rPr>
              <a:t>${cup_coffee} </a:t>
            </a:r>
            <a:r>
              <a:rPr sz="1547" dirty="0">
                <a:solidFill>
                  <a:srgbClr val="7C976C"/>
                </a:solidFill>
                <a:latin typeface="Menlo"/>
                <a:cs typeface="Menlo"/>
              </a:rPr>
              <a:t>+ tea: </a:t>
            </a:r>
            <a:r>
              <a:rPr sz="1547" spc="-4" dirty="0">
                <a:solidFill>
                  <a:srgbClr val="7C976C"/>
                </a:solidFill>
                <a:latin typeface="Menlo"/>
                <a:cs typeface="Menlo"/>
              </a:rPr>
              <a:t>$</a:t>
            </a:r>
            <a:r>
              <a:rPr sz="1547" spc="-4" dirty="0">
                <a:solidFill>
                  <a:srgbClr val="B7C4D1"/>
                </a:solidFill>
                <a:latin typeface="Menlo"/>
                <a:cs typeface="Menlo"/>
              </a:rPr>
              <a:t>${cup_tea} </a:t>
            </a:r>
            <a:r>
              <a:rPr sz="1547" dirty="0">
                <a:solidFill>
                  <a:srgbClr val="7C976C"/>
                </a:solidFill>
                <a:latin typeface="Menlo"/>
                <a:cs typeface="Menlo"/>
              </a:rPr>
              <a:t>=</a:t>
            </a:r>
            <a:r>
              <a:rPr sz="1547" spc="84" dirty="0">
                <a:solidFill>
                  <a:srgbClr val="7C976C"/>
                </a:solidFill>
                <a:latin typeface="Menlo"/>
                <a:cs typeface="Menlo"/>
              </a:rPr>
              <a:t> </a:t>
            </a:r>
            <a:r>
              <a:rPr sz="1547" spc="-4" dirty="0">
                <a:solidFill>
                  <a:srgbClr val="7C976C"/>
                </a:solidFill>
                <a:latin typeface="Menlo"/>
                <a:cs typeface="Menlo"/>
              </a:rPr>
              <a:t>$</a:t>
            </a:r>
            <a:r>
              <a:rPr sz="1547" spc="-4" dirty="0">
                <a:solidFill>
                  <a:srgbClr val="B7C4D1"/>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{cup_coffee +</a:t>
            </a:r>
            <a:r>
              <a:rPr sz="1547" spc="-35" dirty="0">
                <a:solidFill>
                  <a:srgbClr val="B7C4D1"/>
                </a:solidFill>
                <a:latin typeface="Menlo"/>
                <a:cs typeface="Menlo"/>
              </a:rPr>
              <a:t> </a:t>
            </a:r>
            <a:r>
              <a:rPr sz="1547" spc="-4" dirty="0">
                <a:solidFill>
                  <a:srgbClr val="B7C4D1"/>
                </a:solidFill>
                <a:latin typeface="Menlo"/>
                <a:cs typeface="Menlo"/>
              </a:rPr>
              <a:t>cup_tea}</a:t>
            </a:r>
            <a:r>
              <a:rPr sz="1547" spc="-4" dirty="0">
                <a:solidFill>
                  <a:srgbClr val="7C976C"/>
                </a:solidFill>
                <a:latin typeface="Menlo"/>
                <a:cs typeface="Menlo"/>
              </a:rPr>
              <a:t>.`</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p:txBody>
      </p:sp>
      <p:sp>
        <p:nvSpPr>
          <p:cNvPr id="19" name="object 19"/>
          <p:cNvSpPr txBox="1"/>
          <p:nvPr/>
        </p:nvSpPr>
        <p:spPr>
          <a:xfrm>
            <a:off x="1408016" y="4205883"/>
            <a:ext cx="2952858"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 they can</a:t>
            </a:r>
            <a:r>
              <a:rPr sz="1547" spc="-70" dirty="0">
                <a:solidFill>
                  <a:srgbClr val="929292"/>
                </a:solidFill>
                <a:latin typeface="Menlo"/>
                <a:cs typeface="Menlo"/>
              </a:rPr>
              <a:t> </a:t>
            </a:r>
            <a:r>
              <a:rPr sz="1547" dirty="0">
                <a:solidFill>
                  <a:srgbClr val="929292"/>
                </a:solidFill>
                <a:latin typeface="Menlo"/>
                <a:cs typeface="Menlo"/>
              </a:rPr>
              <a:t>allow</a:t>
            </a:r>
            <a:endParaRPr sz="1547">
              <a:latin typeface="Menlo"/>
              <a:cs typeface="Menlo"/>
            </a:endParaRPr>
          </a:p>
        </p:txBody>
      </p:sp>
      <p:sp>
        <p:nvSpPr>
          <p:cNvPr id="20" name="object 20"/>
          <p:cNvSpPr txBox="1"/>
          <p:nvPr/>
        </p:nvSpPr>
        <p:spPr>
          <a:xfrm>
            <a:off x="2349908" y="4429126"/>
            <a:ext cx="4823777" cy="238079"/>
          </a:xfrm>
          <a:prstGeom prst="rect">
            <a:avLst/>
          </a:prstGeom>
        </p:spPr>
        <p:txBody>
          <a:bodyPr vert="horz" wrap="square" lIns="0" tIns="0" rIns="0" bIns="0" rtlCol="0">
            <a:spAutoFit/>
          </a:bodyPr>
          <a:lstStyle/>
          <a:p>
            <a:pPr>
              <a:lnSpc>
                <a:spcPct val="100000"/>
              </a:lnSpc>
            </a:pPr>
            <a:r>
              <a:rPr sz="1547" dirty="0">
                <a:solidFill>
                  <a:srgbClr val="A98BB9"/>
                </a:solidFill>
                <a:latin typeface="Menlo"/>
                <a:cs typeface="Menlo"/>
              </a:rPr>
              <a:t>consol</a:t>
            </a:r>
            <a:r>
              <a:rPr sz="1547" spc="-4" dirty="0">
                <a:solidFill>
                  <a:srgbClr val="A98BB9"/>
                </a:solidFill>
                <a:latin typeface="Menlo"/>
                <a:cs typeface="Menlo"/>
              </a:rPr>
              <a:t>e</a:t>
            </a:r>
            <a:r>
              <a:rPr sz="1547"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`This</a:t>
            </a:r>
            <a:endParaRPr sz="1547" dirty="0">
              <a:latin typeface="Menlo"/>
              <a:cs typeface="Menlo"/>
            </a:endParaRPr>
          </a:p>
        </p:txBody>
      </p:sp>
      <p:sp>
        <p:nvSpPr>
          <p:cNvPr id="21" name="object 21"/>
          <p:cNvSpPr txBox="1"/>
          <p:nvPr/>
        </p:nvSpPr>
        <p:spPr>
          <a:xfrm>
            <a:off x="3555185" y="4212096"/>
            <a:ext cx="5829742" cy="230832"/>
          </a:xfrm>
          <a:prstGeom prst="rect">
            <a:avLst/>
          </a:prstGeom>
        </p:spPr>
        <p:txBody>
          <a:bodyPr vert="horz" wrap="square" lIns="0" tIns="0" rIns="0" bIns="0" rtlCol="0">
            <a:spAutoFit/>
          </a:bodyPr>
          <a:lstStyle/>
          <a:p>
            <a:pPr marL="117868" indent="-118314">
              <a:lnSpc>
                <a:spcPts val="1758"/>
              </a:lnSpc>
            </a:pPr>
            <a:r>
              <a:rPr sz="1547" dirty="0">
                <a:solidFill>
                  <a:srgbClr val="929292"/>
                </a:solidFill>
                <a:latin typeface="Menlo"/>
                <a:cs typeface="Menlo"/>
              </a:rPr>
              <a:t>us to create</a:t>
            </a:r>
            <a:r>
              <a:rPr sz="1547" spc="-53" dirty="0">
                <a:solidFill>
                  <a:srgbClr val="929292"/>
                </a:solidFill>
                <a:latin typeface="Menlo"/>
                <a:cs typeface="Menlo"/>
              </a:rPr>
              <a:t> </a:t>
            </a:r>
            <a:r>
              <a:rPr sz="1547" dirty="0">
                <a:solidFill>
                  <a:srgbClr val="929292"/>
                </a:solidFill>
                <a:latin typeface="Menlo"/>
                <a:cs typeface="Menlo"/>
              </a:rPr>
              <a:t>multi-line</a:t>
            </a:r>
            <a:r>
              <a:rPr sz="1547" spc="-18" dirty="0">
                <a:solidFill>
                  <a:srgbClr val="929292"/>
                </a:solidFill>
                <a:latin typeface="Menlo"/>
                <a:cs typeface="Menlo"/>
              </a:rPr>
              <a:t> </a:t>
            </a:r>
            <a:r>
              <a:rPr sz="1547" dirty="0">
                <a:solidFill>
                  <a:srgbClr val="929292"/>
                </a:solidFill>
                <a:latin typeface="Menlo"/>
                <a:cs typeface="Menlo"/>
              </a:rPr>
              <a:t>strings  </a:t>
            </a:r>
            <a:r>
              <a:rPr sz="1547" dirty="0">
                <a:solidFill>
                  <a:srgbClr val="7C976C"/>
                </a:solidFill>
                <a:latin typeface="Menlo"/>
                <a:cs typeface="Menlo"/>
              </a:rPr>
              <a:t>is line</a:t>
            </a:r>
            <a:r>
              <a:rPr sz="1547" spc="-70" dirty="0">
                <a:solidFill>
                  <a:srgbClr val="7C976C"/>
                </a:solidFill>
                <a:latin typeface="Menlo"/>
                <a:cs typeface="Menlo"/>
              </a:rPr>
              <a:t> </a:t>
            </a:r>
            <a:r>
              <a:rPr sz="1547" dirty="0">
                <a:solidFill>
                  <a:srgbClr val="7C976C"/>
                </a:solidFill>
                <a:latin typeface="Menlo"/>
                <a:cs typeface="Menlo"/>
              </a:rPr>
              <a:t>#1.</a:t>
            </a:r>
            <a:endParaRPr sz="1547" dirty="0">
              <a:latin typeface="Menlo"/>
              <a:cs typeface="Menlo"/>
            </a:endParaRPr>
          </a:p>
        </p:txBody>
      </p:sp>
      <p:sp>
        <p:nvSpPr>
          <p:cNvPr id="22" name="object 22"/>
          <p:cNvSpPr txBox="1"/>
          <p:nvPr/>
        </p:nvSpPr>
        <p:spPr>
          <a:xfrm>
            <a:off x="4596017" y="4422408"/>
            <a:ext cx="3307726" cy="238079"/>
          </a:xfrm>
          <a:prstGeom prst="rect">
            <a:avLst/>
          </a:prstGeom>
        </p:spPr>
        <p:txBody>
          <a:bodyPr vert="horz" wrap="square" lIns="0" tIns="0" rIns="0" bIns="0" rtlCol="0">
            <a:spAutoFit/>
          </a:bodyPr>
          <a:lstStyle/>
          <a:p>
            <a:pPr>
              <a:lnSpc>
                <a:spcPct val="100000"/>
              </a:lnSpc>
            </a:pPr>
            <a:r>
              <a:rPr sz="1547" dirty="0">
                <a:solidFill>
                  <a:srgbClr val="7C976C"/>
                </a:solidFill>
                <a:latin typeface="Menlo"/>
                <a:cs typeface="Menlo"/>
              </a:rPr>
              <a:t>this is line</a:t>
            </a:r>
            <a:r>
              <a:rPr sz="1547" spc="-53" dirty="0">
                <a:solidFill>
                  <a:srgbClr val="7C976C"/>
                </a:solidFill>
                <a:latin typeface="Menlo"/>
                <a:cs typeface="Menlo"/>
              </a:rPr>
              <a:t> </a:t>
            </a:r>
            <a:r>
              <a:rPr sz="1547" spc="-4" dirty="0">
                <a:solidFill>
                  <a:srgbClr val="7C976C"/>
                </a:solidFill>
                <a:latin typeface="Menlo"/>
                <a:cs typeface="Menlo"/>
              </a:rPr>
              <a:t>#2.`</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p:txBody>
      </p:sp>
      <p:sp>
        <p:nvSpPr>
          <p:cNvPr id="23" name="Title 22"/>
          <p:cNvSpPr>
            <a:spLocks noGrp="1"/>
          </p:cNvSpPr>
          <p:nvPr>
            <p:ph type="title"/>
          </p:nvPr>
        </p:nvSpPr>
        <p:spPr>
          <a:xfrm>
            <a:off x="979714" y="964692"/>
            <a:ext cx="10450285" cy="677841"/>
          </a:xfrm>
        </p:spPr>
        <p:txBody>
          <a:bodyPr>
            <a:normAutofit fontScale="90000"/>
          </a:bodyPr>
          <a:lstStyle/>
          <a:p>
            <a:r>
              <a:rPr lang="en-US" dirty="0" smtClean="0"/>
              <a:t>Template strings</a:t>
            </a:r>
            <a:endParaRPr lang="en-US" dirty="0"/>
          </a:p>
        </p:txBody>
      </p:sp>
    </p:spTree>
    <p:extLst>
      <p:ext uri="{BB962C8B-B14F-4D97-AF65-F5344CB8AC3E}">
        <p14:creationId xmlns:p14="http://schemas.microsoft.com/office/powerpoint/2010/main" val="3680833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82940" y="1958202"/>
            <a:ext cx="8026450" cy="2527102"/>
          </a:xfrm>
          <a:custGeom>
            <a:avLst/>
            <a:gdLst/>
            <a:ahLst/>
            <a:cxnLst/>
            <a:rect l="l" t="t" r="r" b="b"/>
            <a:pathLst>
              <a:path w="11415395" h="3594100">
                <a:moveTo>
                  <a:pt x="0" y="0"/>
                </a:moveTo>
                <a:lnTo>
                  <a:pt x="11414927" y="0"/>
                </a:lnTo>
                <a:lnTo>
                  <a:pt x="11414927" y="3594100"/>
                </a:lnTo>
                <a:lnTo>
                  <a:pt x="0" y="3594100"/>
                </a:lnTo>
                <a:lnTo>
                  <a:pt x="0" y="0"/>
                </a:lnTo>
                <a:close/>
              </a:path>
            </a:pathLst>
          </a:custGeom>
          <a:solidFill>
            <a:srgbClr val="373A3F"/>
          </a:solidFill>
        </p:spPr>
        <p:txBody>
          <a:bodyPr wrap="square" lIns="0" tIns="0" rIns="0" bIns="0" rtlCol="0"/>
          <a:lstStyle/>
          <a:p>
            <a:endParaRPr sz="1687"/>
          </a:p>
        </p:txBody>
      </p:sp>
      <p:sp>
        <p:nvSpPr>
          <p:cNvPr id="5" name="object 5"/>
          <p:cNvSpPr/>
          <p:nvPr/>
        </p:nvSpPr>
        <p:spPr>
          <a:xfrm>
            <a:off x="2118659" y="2440405"/>
            <a:ext cx="4613077" cy="223242"/>
          </a:xfrm>
          <a:custGeom>
            <a:avLst/>
            <a:gdLst/>
            <a:ahLst/>
            <a:cxnLst/>
            <a:rect l="l" t="t" r="r" b="b"/>
            <a:pathLst>
              <a:path w="6560820" h="317500">
                <a:moveTo>
                  <a:pt x="0" y="0"/>
                </a:moveTo>
                <a:lnTo>
                  <a:pt x="6560306" y="0"/>
                </a:lnTo>
                <a:lnTo>
                  <a:pt x="6560306"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18658" y="2663647"/>
            <a:ext cx="2483792" cy="223242"/>
          </a:xfrm>
          <a:custGeom>
            <a:avLst/>
            <a:gdLst/>
            <a:ahLst/>
            <a:cxnLst/>
            <a:rect l="l" t="t" r="r" b="b"/>
            <a:pathLst>
              <a:path w="3532504" h="317500">
                <a:moveTo>
                  <a:pt x="0" y="0"/>
                </a:moveTo>
                <a:lnTo>
                  <a:pt x="3532472" y="0"/>
                </a:lnTo>
                <a:lnTo>
                  <a:pt x="3532472"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18659" y="2886889"/>
            <a:ext cx="236637" cy="223242"/>
          </a:xfrm>
          <a:custGeom>
            <a:avLst/>
            <a:gdLst/>
            <a:ahLst/>
            <a:cxnLst/>
            <a:rect l="l" t="t" r="r" b="b"/>
            <a:pathLst>
              <a:path w="336550" h="317500">
                <a:moveTo>
                  <a:pt x="0" y="0"/>
                </a:moveTo>
                <a:lnTo>
                  <a:pt x="336426" y="0"/>
                </a:lnTo>
                <a:lnTo>
                  <a:pt x="336426"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18658" y="3110132"/>
            <a:ext cx="6032004" cy="223242"/>
          </a:xfrm>
          <a:custGeom>
            <a:avLst/>
            <a:gdLst/>
            <a:ahLst/>
            <a:cxnLst/>
            <a:rect l="l" t="t" r="r" b="b"/>
            <a:pathLst>
              <a:path w="8578850" h="317500">
                <a:moveTo>
                  <a:pt x="0" y="0"/>
                </a:moveTo>
                <a:lnTo>
                  <a:pt x="8578862" y="0"/>
                </a:lnTo>
                <a:lnTo>
                  <a:pt x="8578862"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txBox="1"/>
          <p:nvPr/>
        </p:nvSpPr>
        <p:spPr>
          <a:xfrm>
            <a:off x="5079159" y="2419947"/>
            <a:ext cx="1656011" cy="238079"/>
          </a:xfrm>
          <a:prstGeom prst="rect">
            <a:avLst/>
          </a:prstGeom>
        </p:spPr>
        <p:txBody>
          <a:bodyPr vert="horz" wrap="square" lIns="0" tIns="0" rIns="0" bIns="0" rtlCol="0">
            <a:spAutoFit/>
          </a:bodyPr>
          <a:lstStyle/>
          <a:p>
            <a:pPr>
              <a:tabLst>
                <a:tab pos="827753" algn="l"/>
              </a:tabLst>
            </a:pPr>
            <a:r>
              <a:rPr sz="1547" spc="-4" dirty="0">
                <a:solidFill>
                  <a:srgbClr val="B7C4D1"/>
                </a:solidFill>
                <a:latin typeface="Menlo"/>
                <a:cs typeface="Menlo"/>
              </a:rPr>
              <a:t>(num1</a:t>
            </a:r>
            <a:r>
              <a:rPr sz="1547" spc="-4" dirty="0">
                <a:solidFill>
                  <a:srgbClr val="D78B40"/>
                </a:solidFill>
                <a:latin typeface="Menlo"/>
                <a:cs typeface="Menlo"/>
              </a:rPr>
              <a:t>,	</a:t>
            </a:r>
            <a:r>
              <a:rPr sz="1547" dirty="0">
                <a:solidFill>
                  <a:srgbClr val="B7C4D1"/>
                </a:solidFill>
                <a:latin typeface="Menlo"/>
                <a:cs typeface="Menlo"/>
              </a:rPr>
              <a:t>num2)</a:t>
            </a:r>
            <a:r>
              <a:rPr sz="1547" spc="-70" dirty="0">
                <a:solidFill>
                  <a:srgbClr val="B7C4D1"/>
                </a:solidFill>
                <a:latin typeface="Menlo"/>
                <a:cs typeface="Menlo"/>
              </a:rPr>
              <a:t> </a:t>
            </a:r>
            <a:r>
              <a:rPr sz="1547" dirty="0">
                <a:solidFill>
                  <a:srgbClr val="B7C4D1"/>
                </a:solidFill>
                <a:latin typeface="Menlo"/>
                <a:cs typeface="Menlo"/>
              </a:rPr>
              <a:t>{</a:t>
            </a:r>
            <a:endParaRPr sz="1547">
              <a:latin typeface="Menlo"/>
              <a:cs typeface="Menlo"/>
            </a:endParaRPr>
          </a:p>
        </p:txBody>
      </p:sp>
      <p:sp>
        <p:nvSpPr>
          <p:cNvPr id="10" name="object 10"/>
          <p:cNvSpPr txBox="1"/>
          <p:nvPr/>
        </p:nvSpPr>
        <p:spPr>
          <a:xfrm>
            <a:off x="4014686" y="2419947"/>
            <a:ext cx="2908628" cy="461665"/>
          </a:xfrm>
          <a:prstGeom prst="rect">
            <a:avLst/>
          </a:prstGeom>
        </p:spPr>
        <p:txBody>
          <a:bodyPr vert="horz" wrap="square" lIns="0" tIns="0" rIns="0" bIns="0" rtlCol="0">
            <a:spAutoFit/>
          </a:bodyPr>
          <a:lstStyle/>
          <a:p>
            <a:pPr>
              <a:lnSpc>
                <a:spcPts val="1807"/>
              </a:lnSpc>
            </a:pPr>
            <a:r>
              <a:rPr sz="1547" b="1" dirty="0">
                <a:solidFill>
                  <a:srgbClr val="D78B40"/>
                </a:solidFill>
                <a:latin typeface="Menlo"/>
                <a:cs typeface="Menlo"/>
              </a:rPr>
              <a:t>function</a:t>
            </a:r>
            <a:endParaRPr sz="1547" dirty="0">
              <a:latin typeface="Menlo"/>
              <a:cs typeface="Menlo"/>
            </a:endParaRPr>
          </a:p>
          <a:p>
            <a:pPr>
              <a:lnSpc>
                <a:spcPts val="1807"/>
              </a:lnSpc>
            </a:pPr>
            <a:r>
              <a:rPr sz="1547" spc="-4" dirty="0">
                <a:solidFill>
                  <a:srgbClr val="B7C4D1"/>
                </a:solidFill>
                <a:latin typeface="Menlo"/>
                <a:cs typeface="Menlo"/>
              </a:rPr>
              <a:t>num2</a:t>
            </a:r>
            <a:r>
              <a:rPr sz="1547" spc="-4" dirty="0">
                <a:solidFill>
                  <a:srgbClr val="D78B40"/>
                </a:solidFill>
                <a:latin typeface="Menlo"/>
                <a:cs typeface="Menlo"/>
              </a:rPr>
              <a:t>;</a:t>
            </a:r>
            <a:endParaRPr sz="1547" dirty="0">
              <a:latin typeface="Menlo"/>
              <a:cs typeface="Menlo"/>
            </a:endParaRPr>
          </a:p>
        </p:txBody>
      </p:sp>
      <p:sp>
        <p:nvSpPr>
          <p:cNvPr id="11" name="object 11"/>
          <p:cNvSpPr txBox="1"/>
          <p:nvPr/>
        </p:nvSpPr>
        <p:spPr>
          <a:xfrm>
            <a:off x="2122290" y="2419947"/>
            <a:ext cx="6499196" cy="692497"/>
          </a:xfrm>
          <a:prstGeom prst="rect">
            <a:avLst/>
          </a:prstGeom>
        </p:spPr>
        <p:txBody>
          <a:bodyPr vert="horz" wrap="square" lIns="0" tIns="0" rIns="0" bIns="0" rtlCol="0">
            <a:spAutoFit/>
          </a:bodyPr>
          <a:lstStyle/>
          <a:p>
            <a:pPr>
              <a:lnSpc>
                <a:spcPts val="1807"/>
              </a:lnSpc>
              <a:tabLst>
                <a:tab pos="472810" algn="l"/>
                <a:tab pos="1655505" algn="l"/>
              </a:tabLst>
            </a:pPr>
            <a:r>
              <a:rPr sz="1547" b="1" dirty="0">
                <a:solidFill>
                  <a:srgbClr val="D78B40"/>
                </a:solidFill>
                <a:latin typeface="Menlo"/>
                <a:cs typeface="Menlo"/>
              </a:rPr>
              <a:t>let	</a:t>
            </a:r>
            <a:r>
              <a:rPr sz="1547" dirty="0">
                <a:solidFill>
                  <a:srgbClr val="FFD080"/>
                </a:solidFill>
                <a:latin typeface="Menlo"/>
                <a:cs typeface="Menlo"/>
              </a:rPr>
              <a:t>anon_func	</a:t>
            </a:r>
            <a:r>
              <a:rPr sz="1547" dirty="0">
                <a:solidFill>
                  <a:srgbClr val="B7C4D1"/>
                </a:solidFill>
                <a:latin typeface="Menlo"/>
                <a:cs typeface="Menlo"/>
              </a:rPr>
              <a:t>=</a:t>
            </a:r>
            <a:endParaRPr sz="1547" dirty="0">
              <a:latin typeface="Menlo"/>
              <a:cs typeface="Menlo"/>
            </a:endParaRPr>
          </a:p>
          <a:p>
            <a:pPr marL="236182">
              <a:lnSpc>
                <a:spcPts val="1758"/>
              </a:lnSpc>
              <a:tabLst>
                <a:tab pos="1064381" algn="l"/>
              </a:tabLst>
            </a:pPr>
            <a:r>
              <a:rPr sz="1547" b="1" dirty="0">
                <a:solidFill>
                  <a:srgbClr val="D78B40"/>
                </a:solidFill>
                <a:latin typeface="Menlo"/>
                <a:cs typeface="Menlo"/>
              </a:rPr>
              <a:t>return	</a:t>
            </a:r>
            <a:r>
              <a:rPr sz="1547" dirty="0">
                <a:solidFill>
                  <a:srgbClr val="B7C4D1"/>
                </a:solidFill>
                <a:latin typeface="Menlo"/>
                <a:cs typeface="Menlo"/>
              </a:rPr>
              <a:t>num1</a:t>
            </a:r>
            <a:r>
              <a:rPr sz="1547" spc="-70" dirty="0">
                <a:solidFill>
                  <a:srgbClr val="B7C4D1"/>
                </a:solidFill>
                <a:latin typeface="Menlo"/>
                <a:cs typeface="Menlo"/>
              </a:rPr>
              <a:t> </a:t>
            </a:r>
            <a:r>
              <a:rPr sz="1547" dirty="0">
                <a:solidFill>
                  <a:srgbClr val="B7C4D1"/>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p:txBody>
      </p:sp>
      <p:sp>
        <p:nvSpPr>
          <p:cNvPr id="12" name="object 12"/>
          <p:cNvSpPr txBox="1"/>
          <p:nvPr/>
        </p:nvSpPr>
        <p:spPr>
          <a:xfrm>
            <a:off x="2122289" y="3089672"/>
            <a:ext cx="7282967" cy="238079"/>
          </a:xfrm>
          <a:prstGeom prst="rect">
            <a:avLst/>
          </a:prstGeom>
        </p:spPr>
        <p:txBody>
          <a:bodyPr vert="horz" wrap="square" lIns="0" tIns="0" rIns="0" bIns="0" rtlCol="0">
            <a:spAutoFit/>
          </a:bodyPr>
          <a:lstStyle/>
          <a:p>
            <a:pPr>
              <a:tabLst>
                <a:tab pos="5321905" algn="l"/>
              </a:tabLst>
            </a:pPr>
            <a:r>
              <a:rPr sz="1547" dirty="0">
                <a:solidFill>
                  <a:srgbClr val="A98BB9"/>
                </a:solidFill>
                <a:latin typeface="Menlo"/>
                <a:cs typeface="Menlo"/>
              </a:rPr>
              <a:t>consol</a:t>
            </a:r>
            <a:r>
              <a:rPr sz="1547" spc="-4" dirty="0">
                <a:solidFill>
                  <a:srgbClr val="A98BB9"/>
                </a:solidFill>
                <a:latin typeface="Menlo"/>
                <a:cs typeface="Menlo"/>
              </a:rPr>
              <a:t>e</a:t>
            </a:r>
            <a:r>
              <a:rPr sz="1547"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`Anonymous func:</a:t>
            </a:r>
            <a:r>
              <a:rPr sz="1547" spc="-4" dirty="0">
                <a:solidFill>
                  <a:srgbClr val="7C976C"/>
                </a:solidFill>
                <a:latin typeface="Menlo"/>
                <a:cs typeface="Menlo"/>
              </a:rPr>
              <a:t> </a:t>
            </a:r>
            <a:r>
              <a:rPr sz="1547" dirty="0">
                <a:solidFill>
                  <a:srgbClr val="B7C4D1"/>
                </a:solidFill>
                <a:latin typeface="Menlo"/>
                <a:cs typeface="Menlo"/>
              </a:rPr>
              <a:t>$</a:t>
            </a:r>
            <a:r>
              <a:rPr sz="1547" spc="-4" dirty="0">
                <a:solidFill>
                  <a:srgbClr val="B7C4D1"/>
                </a:solidFill>
                <a:latin typeface="Menlo"/>
                <a:cs typeface="Menlo"/>
              </a:rPr>
              <a:t>{</a:t>
            </a:r>
            <a:r>
              <a:rPr sz="1547" dirty="0">
                <a:solidFill>
                  <a:srgbClr val="FFD080"/>
                </a:solidFill>
                <a:latin typeface="Menlo"/>
                <a:cs typeface="Menlo"/>
              </a:rPr>
              <a:t>anon_fun</a:t>
            </a:r>
            <a:r>
              <a:rPr sz="1547" spc="-4" dirty="0">
                <a:solidFill>
                  <a:srgbClr val="FFD080"/>
                </a:solidFill>
                <a:latin typeface="Menlo"/>
                <a:cs typeface="Menlo"/>
              </a:rPr>
              <a:t>c</a:t>
            </a:r>
            <a:r>
              <a:rPr sz="1547" dirty="0">
                <a:solidFill>
                  <a:srgbClr val="B7C4D1"/>
                </a:solidFill>
                <a:latin typeface="Menlo"/>
                <a:cs typeface="Menlo"/>
              </a:rPr>
              <a:t>(</a:t>
            </a:r>
            <a:r>
              <a:rPr sz="1547" dirty="0">
                <a:solidFill>
                  <a:srgbClr val="7AA8C7"/>
                </a:solidFill>
                <a:latin typeface="Menlo"/>
                <a:cs typeface="Menlo"/>
              </a:rPr>
              <a:t>1</a:t>
            </a:r>
            <a:r>
              <a:rPr sz="1547" dirty="0">
                <a:solidFill>
                  <a:srgbClr val="D78B40"/>
                </a:solidFill>
                <a:latin typeface="Menlo"/>
                <a:cs typeface="Menlo"/>
              </a:rPr>
              <a:t>,	</a:t>
            </a:r>
            <a:r>
              <a:rPr sz="1547" dirty="0">
                <a:solidFill>
                  <a:srgbClr val="7AA8C7"/>
                </a:solidFill>
                <a:latin typeface="Menlo"/>
                <a:cs typeface="Menlo"/>
              </a:rPr>
              <a:t>2</a:t>
            </a:r>
            <a:r>
              <a:rPr sz="1547" dirty="0">
                <a:solidFill>
                  <a:srgbClr val="B7C4D1"/>
                </a:solidFill>
                <a:latin typeface="Menlo"/>
                <a:cs typeface="Menlo"/>
              </a:rPr>
              <a:t>)</a:t>
            </a:r>
            <a:r>
              <a:rPr sz="1547" spc="-4"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p:txBody>
      </p:sp>
      <p:sp>
        <p:nvSpPr>
          <p:cNvPr id="13" name="object 13"/>
          <p:cNvSpPr txBox="1"/>
          <p:nvPr/>
        </p:nvSpPr>
        <p:spPr>
          <a:xfrm>
            <a:off x="2118658" y="3556617"/>
            <a:ext cx="6938255" cy="641201"/>
          </a:xfrm>
          <a:prstGeom prst="rect">
            <a:avLst/>
          </a:prstGeom>
          <a:solidFill>
            <a:srgbClr val="393939"/>
          </a:solidFill>
        </p:spPr>
        <p:txBody>
          <a:bodyPr vert="horz" wrap="square" lIns="0" tIns="0" rIns="0" bIns="0" rtlCol="0">
            <a:spAutoFit/>
          </a:bodyPr>
          <a:lstStyle/>
          <a:p>
            <a:pPr marL="3572">
              <a:lnSpc>
                <a:spcPts val="1645"/>
              </a:lnSpc>
              <a:tabLst>
                <a:tab pos="476382" algn="l"/>
                <a:tab pos="1777391" algn="l"/>
                <a:tab pos="2841772" algn="l"/>
              </a:tabLst>
            </a:pPr>
            <a:r>
              <a:rPr sz="1547" b="1" dirty="0">
                <a:solidFill>
                  <a:srgbClr val="D78B40"/>
                </a:solidFill>
                <a:latin typeface="Menlo"/>
                <a:cs typeface="Menlo"/>
              </a:rPr>
              <a:t>let	</a:t>
            </a:r>
            <a:r>
              <a:rPr sz="1547" dirty="0">
                <a:solidFill>
                  <a:srgbClr val="FFD080"/>
                </a:solidFill>
                <a:latin typeface="Menlo"/>
                <a:cs typeface="Menlo"/>
              </a:rPr>
              <a:t>arrow_func	</a:t>
            </a:r>
            <a:r>
              <a:rPr sz="1547" dirty="0">
                <a:solidFill>
                  <a:srgbClr val="B7C4D1"/>
                </a:solidFill>
                <a:latin typeface="Menlo"/>
                <a:cs typeface="Menlo"/>
              </a:rPr>
              <a:t>=</a:t>
            </a:r>
            <a:r>
              <a:rPr sz="1547" spc="7" dirty="0">
                <a:solidFill>
                  <a:srgbClr val="B7C4D1"/>
                </a:solidFill>
                <a:latin typeface="Menlo"/>
                <a:cs typeface="Menlo"/>
              </a:rPr>
              <a:t> </a:t>
            </a:r>
            <a:r>
              <a:rPr sz="1547" spc="-4" dirty="0">
                <a:solidFill>
                  <a:srgbClr val="B7C4D1"/>
                </a:solidFill>
                <a:latin typeface="Menlo"/>
                <a:cs typeface="Menlo"/>
              </a:rPr>
              <a:t>(num1</a:t>
            </a:r>
            <a:r>
              <a:rPr sz="1547" spc="-4" dirty="0">
                <a:solidFill>
                  <a:srgbClr val="D78B40"/>
                </a:solidFill>
                <a:latin typeface="Menlo"/>
                <a:cs typeface="Menlo"/>
              </a:rPr>
              <a:t>,	</a:t>
            </a:r>
            <a:r>
              <a:rPr sz="1547" dirty="0">
                <a:solidFill>
                  <a:srgbClr val="B7C4D1"/>
                </a:solidFill>
                <a:latin typeface="Menlo"/>
                <a:cs typeface="Menlo"/>
              </a:rPr>
              <a:t>num2) =&gt; num1 +</a:t>
            </a:r>
            <a:r>
              <a:rPr sz="1547" spc="-56" dirty="0">
                <a:solidFill>
                  <a:srgbClr val="B7C4D1"/>
                </a:solidFill>
                <a:latin typeface="Menlo"/>
                <a:cs typeface="Menlo"/>
              </a:rPr>
              <a:t> </a:t>
            </a:r>
            <a:r>
              <a:rPr sz="1547" spc="-4" dirty="0">
                <a:solidFill>
                  <a:srgbClr val="B7C4D1"/>
                </a:solidFill>
                <a:latin typeface="Menlo"/>
                <a:cs typeface="Menlo"/>
              </a:rPr>
              <a:t>num2</a:t>
            </a:r>
            <a:r>
              <a:rPr sz="1547" spc="-4" dirty="0" smtClean="0">
                <a:solidFill>
                  <a:srgbClr val="D78B40"/>
                </a:solidFill>
                <a:latin typeface="Menlo"/>
                <a:cs typeface="Menlo"/>
              </a:rPr>
              <a:t>;</a:t>
            </a:r>
            <a:endParaRPr lang="en-US" sz="1547" spc="-4" dirty="0" smtClean="0">
              <a:solidFill>
                <a:srgbClr val="D78B40"/>
              </a:solidFill>
              <a:latin typeface="Menlo"/>
              <a:cs typeface="Menlo"/>
            </a:endParaRPr>
          </a:p>
          <a:p>
            <a:pPr marL="3572">
              <a:lnSpc>
                <a:spcPts val="1645"/>
              </a:lnSpc>
              <a:tabLst>
                <a:tab pos="476382" algn="l"/>
                <a:tab pos="1777391" algn="l"/>
                <a:tab pos="2841772" algn="l"/>
              </a:tabLst>
            </a:pPr>
            <a:endParaRPr sz="1547" dirty="0">
              <a:latin typeface="Menlo"/>
              <a:cs typeface="Menlo"/>
            </a:endParaRPr>
          </a:p>
          <a:p>
            <a:pPr marL="3572">
              <a:lnSpc>
                <a:spcPts val="1807"/>
              </a:lnSpc>
              <a:tabLst>
                <a:tab pos="4970534" algn="l"/>
              </a:tabLst>
            </a:pPr>
            <a:r>
              <a:rPr sz="1547" dirty="0">
                <a:solidFill>
                  <a:srgbClr val="A98BB9"/>
                </a:solidFill>
                <a:latin typeface="Menlo"/>
                <a:cs typeface="Menlo"/>
              </a:rPr>
              <a:t>consol</a:t>
            </a:r>
            <a:r>
              <a:rPr sz="1547" spc="-4" dirty="0">
                <a:solidFill>
                  <a:srgbClr val="A98BB9"/>
                </a:solidFill>
                <a:latin typeface="Menlo"/>
                <a:cs typeface="Menlo"/>
              </a:rPr>
              <a:t>e</a:t>
            </a:r>
            <a:r>
              <a:rPr sz="1547"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`Arrow func:</a:t>
            </a:r>
            <a:r>
              <a:rPr sz="1547" spc="-4" dirty="0">
                <a:solidFill>
                  <a:srgbClr val="7C976C"/>
                </a:solidFill>
                <a:latin typeface="Menlo"/>
                <a:cs typeface="Menlo"/>
              </a:rPr>
              <a:t> </a:t>
            </a:r>
            <a:r>
              <a:rPr sz="1547" dirty="0">
                <a:solidFill>
                  <a:srgbClr val="B7C4D1"/>
                </a:solidFill>
                <a:latin typeface="Menlo"/>
                <a:cs typeface="Menlo"/>
              </a:rPr>
              <a:t>$</a:t>
            </a:r>
            <a:r>
              <a:rPr sz="1547" spc="-4" dirty="0">
                <a:solidFill>
                  <a:srgbClr val="B7C4D1"/>
                </a:solidFill>
                <a:latin typeface="Menlo"/>
                <a:cs typeface="Menlo"/>
              </a:rPr>
              <a:t>{</a:t>
            </a:r>
            <a:r>
              <a:rPr sz="1547" dirty="0">
                <a:solidFill>
                  <a:srgbClr val="FFD080"/>
                </a:solidFill>
                <a:latin typeface="Menlo"/>
                <a:cs typeface="Menlo"/>
              </a:rPr>
              <a:t>arrow_fun</a:t>
            </a:r>
            <a:r>
              <a:rPr sz="1547" spc="-4" dirty="0">
                <a:solidFill>
                  <a:srgbClr val="FFD080"/>
                </a:solidFill>
                <a:latin typeface="Menlo"/>
                <a:cs typeface="Menlo"/>
              </a:rPr>
              <a:t>c</a:t>
            </a:r>
            <a:r>
              <a:rPr sz="1547" dirty="0">
                <a:solidFill>
                  <a:srgbClr val="B7C4D1"/>
                </a:solidFill>
                <a:latin typeface="Menlo"/>
                <a:cs typeface="Menlo"/>
              </a:rPr>
              <a:t>(</a:t>
            </a:r>
            <a:r>
              <a:rPr sz="1547" dirty="0">
                <a:solidFill>
                  <a:srgbClr val="7AA8C7"/>
                </a:solidFill>
                <a:latin typeface="Menlo"/>
                <a:cs typeface="Menlo"/>
              </a:rPr>
              <a:t>3</a:t>
            </a:r>
            <a:r>
              <a:rPr sz="1547" dirty="0">
                <a:solidFill>
                  <a:srgbClr val="D78B40"/>
                </a:solidFill>
                <a:latin typeface="Menlo"/>
                <a:cs typeface="Menlo"/>
              </a:rPr>
              <a:t>,	</a:t>
            </a:r>
            <a:r>
              <a:rPr sz="1547" dirty="0">
                <a:solidFill>
                  <a:srgbClr val="7AA8C7"/>
                </a:solidFill>
                <a:latin typeface="Menlo"/>
                <a:cs typeface="Menlo"/>
              </a:rPr>
              <a:t>4</a:t>
            </a:r>
            <a:r>
              <a:rPr sz="1547" dirty="0">
                <a:solidFill>
                  <a:srgbClr val="B7C4D1"/>
                </a:solidFill>
                <a:latin typeface="Menlo"/>
                <a:cs typeface="Menlo"/>
              </a:rPr>
              <a:t>)</a:t>
            </a:r>
            <a:r>
              <a:rPr sz="1547" spc="-4"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p:txBody>
      </p:sp>
      <p:sp>
        <p:nvSpPr>
          <p:cNvPr id="14" name="Title 13"/>
          <p:cNvSpPr>
            <a:spLocks noGrp="1"/>
          </p:cNvSpPr>
          <p:nvPr>
            <p:ph type="title"/>
          </p:nvPr>
        </p:nvSpPr>
        <p:spPr/>
        <p:txBody>
          <a:bodyPr>
            <a:normAutofit fontScale="90000"/>
          </a:bodyPr>
          <a:lstStyle/>
          <a:p>
            <a:r>
              <a:rPr lang="en-US" dirty="0" smtClean="0"/>
              <a:t>Arrow lambda functions</a:t>
            </a:r>
            <a:endParaRPr lang="en-US" dirty="0"/>
          </a:p>
        </p:txBody>
      </p:sp>
    </p:spTree>
    <p:extLst>
      <p:ext uri="{BB962C8B-B14F-4D97-AF65-F5344CB8AC3E}">
        <p14:creationId xmlns:p14="http://schemas.microsoft.com/office/powerpoint/2010/main" val="5755748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113359" y="2152055"/>
            <a:ext cx="116086" cy="125016"/>
          </a:xfrm>
          <a:prstGeom prst="rect">
            <a:avLst/>
          </a:prstGeom>
          <a:blipFill>
            <a:blip r:embed="rId2" cstate="print"/>
            <a:stretch>
              <a:fillRect/>
            </a:stretch>
          </a:blipFill>
        </p:spPr>
        <p:txBody>
          <a:bodyPr wrap="square" lIns="0" tIns="0" rIns="0" bIns="0" rtlCol="0"/>
          <a:lstStyle/>
          <a:p>
            <a:endParaRPr sz="1687"/>
          </a:p>
        </p:txBody>
      </p:sp>
      <p:sp>
        <p:nvSpPr>
          <p:cNvPr id="5" name="object 5"/>
          <p:cNvSpPr/>
          <p:nvPr/>
        </p:nvSpPr>
        <p:spPr>
          <a:xfrm>
            <a:off x="2113359" y="2157686"/>
            <a:ext cx="112514" cy="112961"/>
          </a:xfrm>
          <a:custGeom>
            <a:avLst/>
            <a:gdLst/>
            <a:ahLst/>
            <a:cxnLst/>
            <a:rect l="l" t="t" r="r" b="b"/>
            <a:pathLst>
              <a:path w="160019" h="160655">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5">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5">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7" name="object 7"/>
          <p:cNvSpPr/>
          <p:nvPr/>
        </p:nvSpPr>
        <p:spPr>
          <a:xfrm>
            <a:off x="2113359" y="2857500"/>
            <a:ext cx="116086" cy="116086"/>
          </a:xfrm>
          <a:prstGeom prst="rect">
            <a:avLst/>
          </a:prstGeom>
          <a:blipFill>
            <a:blip r:embed="rId3" cstate="print"/>
            <a:stretch>
              <a:fillRect/>
            </a:stretch>
          </a:blipFill>
        </p:spPr>
        <p:txBody>
          <a:bodyPr wrap="square" lIns="0" tIns="0" rIns="0" bIns="0" rtlCol="0"/>
          <a:lstStyle/>
          <a:p>
            <a:endParaRPr sz="1687"/>
          </a:p>
        </p:txBody>
      </p:sp>
      <p:sp>
        <p:nvSpPr>
          <p:cNvPr id="8" name="object 8"/>
          <p:cNvSpPr/>
          <p:nvPr/>
        </p:nvSpPr>
        <p:spPr>
          <a:xfrm>
            <a:off x="2113359" y="2859916"/>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0" name="object 10"/>
          <p:cNvSpPr/>
          <p:nvPr/>
        </p:nvSpPr>
        <p:spPr>
          <a:xfrm>
            <a:off x="2113359" y="3554015"/>
            <a:ext cx="116086" cy="125016"/>
          </a:xfrm>
          <a:prstGeom prst="rect">
            <a:avLst/>
          </a:prstGeom>
          <a:blipFill>
            <a:blip r:embed="rId4" cstate="print"/>
            <a:stretch>
              <a:fillRect/>
            </a:stretch>
          </a:blipFill>
        </p:spPr>
        <p:txBody>
          <a:bodyPr wrap="square" lIns="0" tIns="0" rIns="0" bIns="0" rtlCol="0"/>
          <a:lstStyle/>
          <a:p>
            <a:endParaRPr sz="1687"/>
          </a:p>
        </p:txBody>
      </p:sp>
      <p:sp>
        <p:nvSpPr>
          <p:cNvPr id="11" name="object 11"/>
          <p:cNvSpPr/>
          <p:nvPr/>
        </p:nvSpPr>
        <p:spPr>
          <a:xfrm>
            <a:off x="2113359" y="3562147"/>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3" name="object 13"/>
          <p:cNvSpPr/>
          <p:nvPr/>
        </p:nvSpPr>
        <p:spPr>
          <a:xfrm>
            <a:off x="2113359" y="4259461"/>
            <a:ext cx="116086" cy="125016"/>
          </a:xfrm>
          <a:prstGeom prst="rect">
            <a:avLst/>
          </a:prstGeom>
          <a:blipFill>
            <a:blip r:embed="rId5" cstate="print"/>
            <a:stretch>
              <a:fillRect/>
            </a:stretch>
          </a:blipFill>
        </p:spPr>
        <p:txBody>
          <a:bodyPr wrap="square" lIns="0" tIns="0" rIns="0" bIns="0" rtlCol="0"/>
          <a:lstStyle/>
          <a:p>
            <a:endParaRPr sz="1687"/>
          </a:p>
        </p:txBody>
      </p:sp>
      <p:sp>
        <p:nvSpPr>
          <p:cNvPr id="14" name="object 14"/>
          <p:cNvSpPr/>
          <p:nvPr/>
        </p:nvSpPr>
        <p:spPr>
          <a:xfrm>
            <a:off x="2113359" y="4264378"/>
            <a:ext cx="112514" cy="112961"/>
          </a:xfrm>
          <a:custGeom>
            <a:avLst/>
            <a:gdLst/>
            <a:ahLst/>
            <a:cxnLst/>
            <a:rect l="l" t="t" r="r" b="b"/>
            <a:pathLst>
              <a:path w="160019" h="160654">
                <a:moveTo>
                  <a:pt x="34971" y="0"/>
                </a:moveTo>
                <a:lnTo>
                  <a:pt x="23758" y="0"/>
                </a:lnTo>
                <a:lnTo>
                  <a:pt x="16669" y="3475"/>
                </a:lnTo>
                <a:lnTo>
                  <a:pt x="3324" y="17385"/>
                </a:lnTo>
                <a:lnTo>
                  <a:pt x="0" y="24578"/>
                </a:lnTo>
                <a:lnTo>
                  <a:pt x="0" y="35792"/>
                </a:lnTo>
                <a:lnTo>
                  <a:pt x="1868" y="41680"/>
                </a:lnTo>
                <a:lnTo>
                  <a:pt x="5606" y="49681"/>
                </a:lnTo>
                <a:lnTo>
                  <a:pt x="9103" y="58197"/>
                </a:lnTo>
                <a:lnTo>
                  <a:pt x="11603" y="66109"/>
                </a:lnTo>
                <a:lnTo>
                  <a:pt x="13105" y="73419"/>
                </a:lnTo>
                <a:lnTo>
                  <a:pt x="13607" y="80128"/>
                </a:lnTo>
                <a:lnTo>
                  <a:pt x="13105" y="86883"/>
                </a:lnTo>
                <a:lnTo>
                  <a:pt x="11603" y="94339"/>
                </a:lnTo>
                <a:lnTo>
                  <a:pt x="9103" y="102497"/>
                </a:lnTo>
                <a:lnTo>
                  <a:pt x="5606" y="111354"/>
                </a:lnTo>
                <a:lnTo>
                  <a:pt x="1868" y="118831"/>
                </a:lnTo>
                <a:lnTo>
                  <a:pt x="0" y="124437"/>
                </a:lnTo>
                <a:lnTo>
                  <a:pt x="0" y="135670"/>
                </a:lnTo>
                <a:lnTo>
                  <a:pt x="3324" y="142883"/>
                </a:lnTo>
                <a:lnTo>
                  <a:pt x="16669" y="156772"/>
                </a:lnTo>
                <a:lnTo>
                  <a:pt x="23758" y="160229"/>
                </a:lnTo>
                <a:lnTo>
                  <a:pt x="34971" y="160229"/>
                </a:lnTo>
                <a:lnTo>
                  <a:pt x="40578" y="158360"/>
                </a:lnTo>
                <a:lnTo>
                  <a:pt x="48054" y="154622"/>
                </a:lnTo>
                <a:lnTo>
                  <a:pt x="56608" y="150768"/>
                </a:lnTo>
                <a:lnTo>
                  <a:pt x="64671" y="148011"/>
                </a:lnTo>
                <a:lnTo>
                  <a:pt x="72237"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7" y="94339"/>
                </a:lnTo>
                <a:lnTo>
                  <a:pt x="145546" y="86883"/>
                </a:lnTo>
                <a:lnTo>
                  <a:pt x="144995" y="80128"/>
                </a:lnTo>
                <a:lnTo>
                  <a:pt x="145546" y="73419"/>
                </a:lnTo>
                <a:lnTo>
                  <a:pt x="147197" y="66109"/>
                </a:lnTo>
                <a:lnTo>
                  <a:pt x="149950" y="58197"/>
                </a:lnTo>
                <a:lnTo>
                  <a:pt x="153802" y="49681"/>
                </a:lnTo>
                <a:lnTo>
                  <a:pt x="157533" y="41680"/>
                </a:lnTo>
                <a:lnTo>
                  <a:pt x="159428" y="35792"/>
                </a:lnTo>
                <a:lnTo>
                  <a:pt x="159428" y="25123"/>
                </a:lnTo>
                <a:lnTo>
                  <a:pt x="156077" y="18040"/>
                </a:lnTo>
                <a:lnTo>
                  <a:pt x="152738" y="14433"/>
                </a:lnTo>
                <a:lnTo>
                  <a:pt x="79301" y="14433"/>
                </a:lnTo>
                <a:lnTo>
                  <a:pt x="72237" y="13882"/>
                </a:lnTo>
                <a:lnTo>
                  <a:pt x="64671" y="12228"/>
                </a:lnTo>
                <a:lnTo>
                  <a:pt x="56608" y="9470"/>
                </a:lnTo>
                <a:lnTo>
                  <a:pt x="48054" y="5607"/>
                </a:lnTo>
                <a:lnTo>
                  <a:pt x="40578"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8" y="160229"/>
                </a:lnTo>
                <a:lnTo>
                  <a:pt x="142713" y="156772"/>
                </a:lnTo>
                <a:lnTo>
                  <a:pt x="153269" y="145802"/>
                </a:lnTo>
                <a:close/>
              </a:path>
              <a:path w="160019" h="160654">
                <a:moveTo>
                  <a:pt x="135368"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8" y="0"/>
                </a:lnTo>
                <a:close/>
              </a:path>
            </a:pathLst>
          </a:custGeom>
          <a:solidFill>
            <a:srgbClr val="FFFFFF"/>
          </a:solidFill>
        </p:spPr>
        <p:txBody>
          <a:bodyPr wrap="square" lIns="0" tIns="0" rIns="0" bIns="0" rtlCol="0"/>
          <a:lstStyle/>
          <a:p>
            <a:endParaRPr sz="1687"/>
          </a:p>
        </p:txBody>
      </p:sp>
      <p:sp>
        <p:nvSpPr>
          <p:cNvPr id="16" name="object 16"/>
          <p:cNvSpPr/>
          <p:nvPr/>
        </p:nvSpPr>
        <p:spPr>
          <a:xfrm>
            <a:off x="2425898" y="4964906"/>
            <a:ext cx="116086" cy="116086"/>
          </a:xfrm>
          <a:prstGeom prst="rect">
            <a:avLst/>
          </a:prstGeom>
          <a:blipFill>
            <a:blip r:embed="rId6" cstate="print"/>
            <a:stretch>
              <a:fillRect/>
            </a:stretch>
          </a:blipFill>
        </p:spPr>
        <p:txBody>
          <a:bodyPr wrap="square" lIns="0" tIns="0" rIns="0" bIns="0" rtlCol="0"/>
          <a:lstStyle/>
          <a:p>
            <a:endParaRPr sz="1687"/>
          </a:p>
        </p:txBody>
      </p:sp>
      <p:sp>
        <p:nvSpPr>
          <p:cNvPr id="17" name="object 17"/>
          <p:cNvSpPr/>
          <p:nvPr/>
        </p:nvSpPr>
        <p:spPr>
          <a:xfrm>
            <a:off x="2425898" y="4966608"/>
            <a:ext cx="112514" cy="112961"/>
          </a:xfrm>
          <a:custGeom>
            <a:avLst/>
            <a:gdLst/>
            <a:ahLst/>
            <a:cxnLst/>
            <a:rect l="l" t="t" r="r" b="b"/>
            <a:pathLst>
              <a:path w="160019" h="160654">
                <a:moveTo>
                  <a:pt x="34971" y="0"/>
                </a:moveTo>
                <a:lnTo>
                  <a:pt x="23757" y="0"/>
                </a:lnTo>
                <a:lnTo>
                  <a:pt x="16670" y="3475"/>
                </a:lnTo>
                <a:lnTo>
                  <a:pt x="3324" y="17385"/>
                </a:lnTo>
                <a:lnTo>
                  <a:pt x="0" y="24578"/>
                </a:lnTo>
                <a:lnTo>
                  <a:pt x="0" y="35792"/>
                </a:lnTo>
                <a:lnTo>
                  <a:pt x="1869" y="41680"/>
                </a:lnTo>
                <a:lnTo>
                  <a:pt x="5607" y="49681"/>
                </a:lnTo>
                <a:lnTo>
                  <a:pt x="9103" y="58197"/>
                </a:lnTo>
                <a:lnTo>
                  <a:pt x="11603" y="66109"/>
                </a:lnTo>
                <a:lnTo>
                  <a:pt x="13105" y="73419"/>
                </a:lnTo>
                <a:lnTo>
                  <a:pt x="13606" y="80128"/>
                </a:lnTo>
                <a:lnTo>
                  <a:pt x="13105" y="86883"/>
                </a:lnTo>
                <a:lnTo>
                  <a:pt x="11603" y="94339"/>
                </a:lnTo>
                <a:lnTo>
                  <a:pt x="9103" y="102497"/>
                </a:lnTo>
                <a:lnTo>
                  <a:pt x="5607" y="111354"/>
                </a:lnTo>
                <a:lnTo>
                  <a:pt x="1869" y="118831"/>
                </a:lnTo>
                <a:lnTo>
                  <a:pt x="0" y="124437"/>
                </a:lnTo>
                <a:lnTo>
                  <a:pt x="0" y="135670"/>
                </a:lnTo>
                <a:lnTo>
                  <a:pt x="3324" y="142883"/>
                </a:lnTo>
                <a:lnTo>
                  <a:pt x="16670" y="156773"/>
                </a:lnTo>
                <a:lnTo>
                  <a:pt x="23757" y="160229"/>
                </a:lnTo>
                <a:lnTo>
                  <a:pt x="34971" y="160229"/>
                </a:lnTo>
                <a:lnTo>
                  <a:pt x="40579" y="158360"/>
                </a:lnTo>
                <a:lnTo>
                  <a:pt x="48054" y="154622"/>
                </a:lnTo>
                <a:lnTo>
                  <a:pt x="56608" y="150768"/>
                </a:lnTo>
                <a:lnTo>
                  <a:pt x="64670" y="148011"/>
                </a:lnTo>
                <a:lnTo>
                  <a:pt x="72236"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8" y="94339"/>
                </a:lnTo>
                <a:lnTo>
                  <a:pt x="145546" y="86883"/>
                </a:lnTo>
                <a:lnTo>
                  <a:pt x="144995" y="80128"/>
                </a:lnTo>
                <a:lnTo>
                  <a:pt x="145546" y="73419"/>
                </a:lnTo>
                <a:lnTo>
                  <a:pt x="147198" y="66109"/>
                </a:lnTo>
                <a:lnTo>
                  <a:pt x="149950" y="58197"/>
                </a:lnTo>
                <a:lnTo>
                  <a:pt x="153802" y="49681"/>
                </a:lnTo>
                <a:lnTo>
                  <a:pt x="157533" y="41680"/>
                </a:lnTo>
                <a:lnTo>
                  <a:pt x="159428" y="35792"/>
                </a:lnTo>
                <a:lnTo>
                  <a:pt x="159428" y="25123"/>
                </a:lnTo>
                <a:lnTo>
                  <a:pt x="156077" y="18040"/>
                </a:lnTo>
                <a:lnTo>
                  <a:pt x="152738" y="14433"/>
                </a:lnTo>
                <a:lnTo>
                  <a:pt x="79301" y="14433"/>
                </a:lnTo>
                <a:lnTo>
                  <a:pt x="72236" y="13882"/>
                </a:lnTo>
                <a:lnTo>
                  <a:pt x="64670" y="12228"/>
                </a:lnTo>
                <a:lnTo>
                  <a:pt x="56608" y="9470"/>
                </a:lnTo>
                <a:lnTo>
                  <a:pt x="48054" y="5607"/>
                </a:lnTo>
                <a:lnTo>
                  <a:pt x="40579"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9" y="160229"/>
                </a:lnTo>
                <a:lnTo>
                  <a:pt x="142713" y="156773"/>
                </a:lnTo>
                <a:lnTo>
                  <a:pt x="153269" y="145802"/>
                </a:lnTo>
                <a:close/>
              </a:path>
              <a:path w="160019" h="160654">
                <a:moveTo>
                  <a:pt x="135369"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9" y="0"/>
                </a:lnTo>
                <a:close/>
              </a:path>
            </a:pathLst>
          </a:custGeom>
          <a:solidFill>
            <a:srgbClr val="FFFFFF"/>
          </a:solidFill>
        </p:spPr>
        <p:txBody>
          <a:bodyPr wrap="square" lIns="0" tIns="0" rIns="0" bIns="0" rtlCol="0"/>
          <a:lstStyle/>
          <a:p>
            <a:endParaRPr sz="1687"/>
          </a:p>
        </p:txBody>
      </p:sp>
      <p:sp>
        <p:nvSpPr>
          <p:cNvPr id="20" name="object 20"/>
          <p:cNvSpPr/>
          <p:nvPr/>
        </p:nvSpPr>
        <p:spPr>
          <a:xfrm>
            <a:off x="2425898" y="5661422"/>
            <a:ext cx="116086" cy="125016"/>
          </a:xfrm>
          <a:prstGeom prst="rect">
            <a:avLst/>
          </a:prstGeom>
          <a:blipFill>
            <a:blip r:embed="rId7" cstate="print"/>
            <a:stretch>
              <a:fillRect/>
            </a:stretch>
          </a:blipFill>
        </p:spPr>
        <p:txBody>
          <a:bodyPr wrap="square" lIns="0" tIns="0" rIns="0" bIns="0" rtlCol="0"/>
          <a:lstStyle/>
          <a:p>
            <a:endParaRPr sz="1687"/>
          </a:p>
        </p:txBody>
      </p:sp>
      <p:sp>
        <p:nvSpPr>
          <p:cNvPr id="21" name="object 21"/>
          <p:cNvSpPr/>
          <p:nvPr/>
        </p:nvSpPr>
        <p:spPr>
          <a:xfrm>
            <a:off x="2425898" y="5668839"/>
            <a:ext cx="112514" cy="112961"/>
          </a:xfrm>
          <a:custGeom>
            <a:avLst/>
            <a:gdLst/>
            <a:ahLst/>
            <a:cxnLst/>
            <a:rect l="l" t="t" r="r" b="b"/>
            <a:pathLst>
              <a:path w="160019" h="160654">
                <a:moveTo>
                  <a:pt x="34971" y="0"/>
                </a:moveTo>
                <a:lnTo>
                  <a:pt x="23757" y="0"/>
                </a:lnTo>
                <a:lnTo>
                  <a:pt x="16670" y="3475"/>
                </a:lnTo>
                <a:lnTo>
                  <a:pt x="3324" y="17385"/>
                </a:lnTo>
                <a:lnTo>
                  <a:pt x="0" y="24578"/>
                </a:lnTo>
                <a:lnTo>
                  <a:pt x="0" y="35792"/>
                </a:lnTo>
                <a:lnTo>
                  <a:pt x="1869" y="41680"/>
                </a:lnTo>
                <a:lnTo>
                  <a:pt x="5607" y="49681"/>
                </a:lnTo>
                <a:lnTo>
                  <a:pt x="9103" y="58197"/>
                </a:lnTo>
                <a:lnTo>
                  <a:pt x="11603" y="66109"/>
                </a:lnTo>
                <a:lnTo>
                  <a:pt x="13105" y="73419"/>
                </a:lnTo>
                <a:lnTo>
                  <a:pt x="13606" y="80128"/>
                </a:lnTo>
                <a:lnTo>
                  <a:pt x="13105" y="86883"/>
                </a:lnTo>
                <a:lnTo>
                  <a:pt x="11603" y="94339"/>
                </a:lnTo>
                <a:lnTo>
                  <a:pt x="9103" y="102497"/>
                </a:lnTo>
                <a:lnTo>
                  <a:pt x="5607" y="111354"/>
                </a:lnTo>
                <a:lnTo>
                  <a:pt x="1869" y="118831"/>
                </a:lnTo>
                <a:lnTo>
                  <a:pt x="0" y="124437"/>
                </a:lnTo>
                <a:lnTo>
                  <a:pt x="0" y="135670"/>
                </a:lnTo>
                <a:lnTo>
                  <a:pt x="3324" y="142883"/>
                </a:lnTo>
                <a:lnTo>
                  <a:pt x="16670" y="156773"/>
                </a:lnTo>
                <a:lnTo>
                  <a:pt x="23757" y="160229"/>
                </a:lnTo>
                <a:lnTo>
                  <a:pt x="34971" y="160229"/>
                </a:lnTo>
                <a:lnTo>
                  <a:pt x="40579" y="158360"/>
                </a:lnTo>
                <a:lnTo>
                  <a:pt x="48054" y="154622"/>
                </a:lnTo>
                <a:lnTo>
                  <a:pt x="56608" y="150768"/>
                </a:lnTo>
                <a:lnTo>
                  <a:pt x="64670" y="148011"/>
                </a:lnTo>
                <a:lnTo>
                  <a:pt x="72236" y="146355"/>
                </a:lnTo>
                <a:lnTo>
                  <a:pt x="79301" y="145802"/>
                </a:lnTo>
                <a:lnTo>
                  <a:pt x="153269" y="145802"/>
                </a:lnTo>
                <a:lnTo>
                  <a:pt x="156077" y="142883"/>
                </a:lnTo>
                <a:lnTo>
                  <a:pt x="159428" y="135670"/>
                </a:lnTo>
                <a:lnTo>
                  <a:pt x="159428" y="124437"/>
                </a:lnTo>
                <a:lnTo>
                  <a:pt x="157533" y="118831"/>
                </a:lnTo>
                <a:lnTo>
                  <a:pt x="153802" y="111354"/>
                </a:lnTo>
                <a:lnTo>
                  <a:pt x="149950" y="102497"/>
                </a:lnTo>
                <a:lnTo>
                  <a:pt x="147198" y="94339"/>
                </a:lnTo>
                <a:lnTo>
                  <a:pt x="145546" y="86883"/>
                </a:lnTo>
                <a:lnTo>
                  <a:pt x="144995" y="80128"/>
                </a:lnTo>
                <a:lnTo>
                  <a:pt x="145546" y="73419"/>
                </a:lnTo>
                <a:lnTo>
                  <a:pt x="147198" y="66109"/>
                </a:lnTo>
                <a:lnTo>
                  <a:pt x="149950" y="58197"/>
                </a:lnTo>
                <a:lnTo>
                  <a:pt x="153802" y="49681"/>
                </a:lnTo>
                <a:lnTo>
                  <a:pt x="157533" y="41680"/>
                </a:lnTo>
                <a:lnTo>
                  <a:pt x="159428" y="35792"/>
                </a:lnTo>
                <a:lnTo>
                  <a:pt x="159428" y="25123"/>
                </a:lnTo>
                <a:lnTo>
                  <a:pt x="156077" y="18040"/>
                </a:lnTo>
                <a:lnTo>
                  <a:pt x="152738" y="14433"/>
                </a:lnTo>
                <a:lnTo>
                  <a:pt x="79301" y="14433"/>
                </a:lnTo>
                <a:lnTo>
                  <a:pt x="72236" y="13882"/>
                </a:lnTo>
                <a:lnTo>
                  <a:pt x="64670" y="12228"/>
                </a:lnTo>
                <a:lnTo>
                  <a:pt x="56608" y="9470"/>
                </a:lnTo>
                <a:lnTo>
                  <a:pt x="48054" y="5607"/>
                </a:lnTo>
                <a:lnTo>
                  <a:pt x="40579" y="1869"/>
                </a:lnTo>
                <a:lnTo>
                  <a:pt x="34971" y="0"/>
                </a:lnTo>
                <a:close/>
              </a:path>
              <a:path w="160019" h="160654">
                <a:moveTo>
                  <a:pt x="153269" y="145802"/>
                </a:moveTo>
                <a:lnTo>
                  <a:pt x="79301" y="145802"/>
                </a:lnTo>
                <a:lnTo>
                  <a:pt x="86059" y="146355"/>
                </a:lnTo>
                <a:lnTo>
                  <a:pt x="93518" y="148011"/>
                </a:lnTo>
                <a:lnTo>
                  <a:pt x="101680" y="150768"/>
                </a:lnTo>
                <a:lnTo>
                  <a:pt x="110548" y="154622"/>
                </a:lnTo>
                <a:lnTo>
                  <a:pt x="118548" y="158360"/>
                </a:lnTo>
                <a:lnTo>
                  <a:pt x="124155" y="160229"/>
                </a:lnTo>
                <a:lnTo>
                  <a:pt x="135369" y="160229"/>
                </a:lnTo>
                <a:lnTo>
                  <a:pt x="142713" y="156773"/>
                </a:lnTo>
                <a:lnTo>
                  <a:pt x="153269" y="145802"/>
                </a:lnTo>
                <a:close/>
              </a:path>
              <a:path w="160019" h="160654">
                <a:moveTo>
                  <a:pt x="135369" y="0"/>
                </a:moveTo>
                <a:lnTo>
                  <a:pt x="124155" y="0"/>
                </a:lnTo>
                <a:lnTo>
                  <a:pt x="118548" y="1869"/>
                </a:lnTo>
                <a:lnTo>
                  <a:pt x="110548" y="5607"/>
                </a:lnTo>
                <a:lnTo>
                  <a:pt x="101680" y="9470"/>
                </a:lnTo>
                <a:lnTo>
                  <a:pt x="93518" y="12228"/>
                </a:lnTo>
                <a:lnTo>
                  <a:pt x="86059" y="13882"/>
                </a:lnTo>
                <a:lnTo>
                  <a:pt x="79301" y="14433"/>
                </a:lnTo>
                <a:lnTo>
                  <a:pt x="152738" y="14433"/>
                </a:lnTo>
                <a:lnTo>
                  <a:pt x="142713" y="3606"/>
                </a:lnTo>
                <a:lnTo>
                  <a:pt x="135369" y="0"/>
                </a:lnTo>
                <a:close/>
              </a:path>
            </a:pathLst>
          </a:custGeom>
          <a:solidFill>
            <a:srgbClr val="FFFFFF"/>
          </a:solidFill>
        </p:spPr>
        <p:txBody>
          <a:bodyPr wrap="square" lIns="0" tIns="0" rIns="0" bIns="0" rtlCol="0"/>
          <a:lstStyle/>
          <a:p>
            <a:endParaRPr sz="1687"/>
          </a:p>
        </p:txBody>
      </p:sp>
      <p:sp>
        <p:nvSpPr>
          <p:cNvPr id="24" name="object 24"/>
          <p:cNvSpPr txBox="1"/>
          <p:nvPr/>
        </p:nvSpPr>
        <p:spPr>
          <a:xfrm>
            <a:off x="2425898" y="2038776"/>
            <a:ext cx="7665159" cy="3954159"/>
          </a:xfrm>
          <a:prstGeom prst="rect">
            <a:avLst/>
          </a:prstGeom>
        </p:spPr>
        <p:txBody>
          <a:bodyPr vert="horz" wrap="square" lIns="0" tIns="0" rIns="0" bIns="0" rtlCol="0">
            <a:spAutoFit/>
          </a:bodyPr>
          <a:lstStyle/>
          <a:p>
            <a:pPr marL="8929"/>
            <a:r>
              <a:rPr sz="2496" spc="4" dirty="0">
                <a:solidFill>
                  <a:srgbClr val="FFFFFF"/>
                </a:solidFill>
                <a:latin typeface="Helvetica Neue Light"/>
                <a:cs typeface="Helvetica Neue Light"/>
              </a:rPr>
              <a:t>for of lets us iterate over an</a:t>
            </a:r>
            <a:r>
              <a:rPr sz="2496" spc="-77" dirty="0">
                <a:solidFill>
                  <a:srgbClr val="FFFFFF"/>
                </a:solidFill>
                <a:latin typeface="Helvetica Neue Light"/>
                <a:cs typeface="Helvetica Neue Light"/>
              </a:rPr>
              <a:t> </a:t>
            </a:r>
            <a:r>
              <a:rPr sz="2496" spc="4" dirty="0">
                <a:solidFill>
                  <a:srgbClr val="FFFFFF"/>
                </a:solidFill>
                <a:latin typeface="Helvetica Neue Light"/>
                <a:cs typeface="Helvetica Neue Light"/>
              </a:rPr>
              <a:t>array</a:t>
            </a:r>
            <a:endParaRPr sz="2496" dirty="0">
              <a:latin typeface="Helvetica Neue Light"/>
              <a:cs typeface="Helvetica Neue Light"/>
            </a:endParaRPr>
          </a:p>
          <a:p>
            <a:pPr marL="8929" marR="3572">
              <a:lnSpc>
                <a:spcPct val="184300"/>
              </a:lnSpc>
              <a:spcBef>
                <a:spcPts val="32"/>
              </a:spcBef>
            </a:pPr>
            <a:r>
              <a:rPr sz="2496" spc="4" dirty="0">
                <a:solidFill>
                  <a:srgbClr val="FFFFFF"/>
                </a:solidFill>
                <a:latin typeface="Helvetica Neue Light"/>
                <a:cs typeface="Helvetica Neue Light"/>
              </a:rPr>
              <a:t>.entries() gives us the index and the</a:t>
            </a:r>
            <a:r>
              <a:rPr sz="2496" spc="-60" dirty="0">
                <a:solidFill>
                  <a:srgbClr val="FFFFFF"/>
                </a:solidFill>
                <a:latin typeface="Helvetica Neue Light"/>
                <a:cs typeface="Helvetica Neue Light"/>
              </a:rPr>
              <a:t> </a:t>
            </a:r>
            <a:r>
              <a:rPr sz="2496" spc="4" dirty="0">
                <a:solidFill>
                  <a:srgbClr val="FFFFFF"/>
                </a:solidFill>
                <a:latin typeface="Helvetica Neue Light"/>
                <a:cs typeface="Helvetica Neue Light"/>
              </a:rPr>
              <a:t>element  with destructuring we can use as variables  unlike forEach, continue and </a:t>
            </a:r>
            <a:r>
              <a:rPr sz="2496" spc="-7" dirty="0">
                <a:solidFill>
                  <a:srgbClr val="FFFFFF"/>
                </a:solidFill>
                <a:latin typeface="Helvetica Neue Light"/>
                <a:cs typeface="Helvetica Neue Light"/>
              </a:rPr>
              <a:t>break</a:t>
            </a:r>
            <a:r>
              <a:rPr sz="2496" spc="-42" dirty="0">
                <a:solidFill>
                  <a:srgbClr val="FFFFFF"/>
                </a:solidFill>
                <a:latin typeface="Helvetica Neue Light"/>
                <a:cs typeface="Helvetica Neue Light"/>
              </a:rPr>
              <a:t> </a:t>
            </a:r>
            <a:r>
              <a:rPr sz="2496" spc="4" dirty="0">
                <a:solidFill>
                  <a:srgbClr val="FFFFFF"/>
                </a:solidFill>
                <a:latin typeface="Helvetica Neue Light"/>
                <a:cs typeface="Helvetica Neue Light"/>
              </a:rPr>
              <a:t>work</a:t>
            </a:r>
            <a:endParaRPr sz="2496" dirty="0">
              <a:latin typeface="Helvetica Neue Light"/>
              <a:cs typeface="Helvetica Neue Light"/>
            </a:endParaRPr>
          </a:p>
          <a:p>
            <a:pPr>
              <a:spcBef>
                <a:spcPts val="11"/>
              </a:spcBef>
            </a:pPr>
            <a:endParaRPr sz="2215" dirty="0">
              <a:latin typeface="Times New Roman"/>
              <a:cs typeface="Times New Roman"/>
            </a:endParaRPr>
          </a:p>
          <a:p>
            <a:pPr marL="321457"/>
            <a:r>
              <a:rPr sz="2496" spc="-7" dirty="0">
                <a:solidFill>
                  <a:srgbClr val="FFFFFF"/>
                </a:solidFill>
                <a:latin typeface="Helvetica Neue Light"/>
                <a:cs typeface="Helvetica Neue Light"/>
              </a:rPr>
              <a:t>break </a:t>
            </a:r>
            <a:r>
              <a:rPr sz="2496" spc="4" dirty="0">
                <a:solidFill>
                  <a:srgbClr val="FFFFFF"/>
                </a:solidFill>
                <a:latin typeface="Helvetica Neue Light"/>
                <a:cs typeface="Helvetica Neue Light"/>
              </a:rPr>
              <a:t>stop the</a:t>
            </a:r>
            <a:r>
              <a:rPr sz="2496" spc="-42" dirty="0">
                <a:solidFill>
                  <a:srgbClr val="FFFFFF"/>
                </a:solidFill>
                <a:latin typeface="Helvetica Neue Light"/>
                <a:cs typeface="Helvetica Neue Light"/>
              </a:rPr>
              <a:t> </a:t>
            </a:r>
            <a:r>
              <a:rPr sz="2496" spc="4" dirty="0">
                <a:solidFill>
                  <a:srgbClr val="FFFFFF"/>
                </a:solidFill>
                <a:latin typeface="Helvetica Neue Light"/>
                <a:cs typeface="Helvetica Neue Light"/>
              </a:rPr>
              <a:t>loop</a:t>
            </a:r>
            <a:endParaRPr sz="2496" dirty="0">
              <a:latin typeface="Helvetica Neue Light"/>
              <a:cs typeface="Helvetica Neue Light"/>
            </a:endParaRPr>
          </a:p>
          <a:p>
            <a:pPr>
              <a:spcBef>
                <a:spcPts val="11"/>
              </a:spcBef>
            </a:pPr>
            <a:endParaRPr sz="2215" dirty="0">
              <a:latin typeface="Times New Roman"/>
              <a:cs typeface="Times New Roman"/>
            </a:endParaRPr>
          </a:p>
          <a:p>
            <a:pPr marL="321457"/>
            <a:r>
              <a:rPr sz="2496" spc="4" dirty="0">
                <a:solidFill>
                  <a:srgbClr val="FFFFFF"/>
                </a:solidFill>
                <a:latin typeface="Helvetica Neue Light"/>
                <a:cs typeface="Helvetica Neue Light"/>
              </a:rPr>
              <a:t>continue stops the </a:t>
            </a:r>
            <a:r>
              <a:rPr sz="2496" spc="-4" dirty="0">
                <a:solidFill>
                  <a:srgbClr val="FFFFFF"/>
                </a:solidFill>
                <a:latin typeface="Helvetica Neue Light"/>
                <a:cs typeface="Helvetica Neue Light"/>
              </a:rPr>
              <a:t>current</a:t>
            </a:r>
            <a:r>
              <a:rPr sz="2496" spc="-56" dirty="0">
                <a:solidFill>
                  <a:srgbClr val="FFFFFF"/>
                </a:solidFill>
                <a:latin typeface="Helvetica Neue Light"/>
                <a:cs typeface="Helvetica Neue Light"/>
              </a:rPr>
              <a:t> </a:t>
            </a:r>
            <a:r>
              <a:rPr sz="2496" spc="4" dirty="0">
                <a:solidFill>
                  <a:srgbClr val="FFFFFF"/>
                </a:solidFill>
                <a:latin typeface="Helvetica Neue Light"/>
                <a:cs typeface="Helvetica Neue Light"/>
              </a:rPr>
              <a:t>iteration</a:t>
            </a:r>
            <a:endParaRPr sz="2496" dirty="0">
              <a:latin typeface="Helvetica Neue Light"/>
              <a:cs typeface="Helvetica Neue Light"/>
            </a:endParaRPr>
          </a:p>
        </p:txBody>
      </p:sp>
      <p:sp>
        <p:nvSpPr>
          <p:cNvPr id="25" name="Title 24"/>
          <p:cNvSpPr>
            <a:spLocks noGrp="1"/>
          </p:cNvSpPr>
          <p:nvPr>
            <p:ph type="title"/>
          </p:nvPr>
        </p:nvSpPr>
        <p:spPr>
          <a:xfrm>
            <a:off x="1545772" y="964692"/>
            <a:ext cx="9578910" cy="677841"/>
          </a:xfrm>
        </p:spPr>
        <p:txBody>
          <a:bodyPr>
            <a:normAutofit fontScale="90000"/>
          </a:bodyPr>
          <a:lstStyle/>
          <a:p>
            <a:r>
              <a:rPr lang="en-US" dirty="0" smtClean="0"/>
              <a:t>For of</a:t>
            </a:r>
            <a:endParaRPr lang="en-US" dirty="0"/>
          </a:p>
        </p:txBody>
      </p:sp>
    </p:spTree>
    <p:extLst>
      <p:ext uri="{BB962C8B-B14F-4D97-AF65-F5344CB8AC3E}">
        <p14:creationId xmlns:p14="http://schemas.microsoft.com/office/powerpoint/2010/main" val="380704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2022475" y="484188"/>
            <a:ext cx="7556500" cy="582612"/>
          </a:xfrm>
        </p:spPr>
        <p:txBody>
          <a:bodyPr>
            <a:normAutofit fontScale="90000"/>
          </a:bodyPr>
          <a:lstStyle/>
          <a:p>
            <a:pPr>
              <a:lnSpc>
                <a:spcPct val="80000"/>
              </a:lnSpc>
            </a:pPr>
            <a:r>
              <a:rPr lang="en-US" sz="3200" dirty="0">
                <a:latin typeface="Rockwell" charset="0"/>
              </a:rPr>
              <a:t>Rendering the Browser View</a:t>
            </a:r>
          </a:p>
        </p:txBody>
      </p:sp>
      <p:sp>
        <p:nvSpPr>
          <p:cNvPr id="31746" name="Content Placeholder 2"/>
          <p:cNvSpPr>
            <a:spLocks noGrp="1"/>
          </p:cNvSpPr>
          <p:nvPr>
            <p:ph idx="1"/>
          </p:nvPr>
        </p:nvSpPr>
        <p:spPr>
          <a:xfrm>
            <a:off x="2362200" y="1549831"/>
            <a:ext cx="7772400" cy="4576333"/>
          </a:xfrm>
        </p:spPr>
        <p:txBody>
          <a:bodyPr/>
          <a:lstStyle/>
          <a:p>
            <a:pPr>
              <a:lnSpc>
                <a:spcPct val="80000"/>
              </a:lnSpc>
            </a:pPr>
            <a:r>
              <a:rPr lang="en-US" sz="1700" dirty="0">
                <a:latin typeface="Rockwell" charset="0"/>
              </a:rPr>
              <a:t>The screen that the user actually views and interacts with is often made up of several different pieces of data retrieved from the webserver. The browser reads data from the initial URL and then renders the HTML document to build a Document Object Model (DOM). The DOM is a tree structure object with the HTML document as the root. The structure of the tree basically matches the structure of the HTML document. For example, document will have html as a child, and html will have head and body as children, and body may have div, p, or other elements as children, like this:</a:t>
            </a:r>
          </a:p>
          <a:p>
            <a:pPr>
              <a:lnSpc>
                <a:spcPct val="80000"/>
              </a:lnSpc>
            </a:pPr>
            <a:r>
              <a:rPr lang="en-US" sz="1700" dirty="0">
                <a:latin typeface="Rockwell" charset="0"/>
              </a:rPr>
              <a:t>Document</a:t>
            </a:r>
          </a:p>
          <a:p>
            <a:pPr>
              <a:lnSpc>
                <a:spcPct val="80000"/>
              </a:lnSpc>
            </a:pPr>
            <a:r>
              <a:rPr lang="en-US" sz="1700" dirty="0">
                <a:latin typeface="Rockwell" charset="0"/>
              </a:rPr>
              <a:t> + html</a:t>
            </a:r>
          </a:p>
          <a:p>
            <a:pPr>
              <a:lnSpc>
                <a:spcPct val="80000"/>
              </a:lnSpc>
            </a:pPr>
            <a:r>
              <a:rPr lang="en-US" sz="1700" dirty="0">
                <a:latin typeface="Rockwell" charset="0"/>
              </a:rPr>
              <a:t>    + head</a:t>
            </a:r>
          </a:p>
          <a:p>
            <a:pPr>
              <a:lnSpc>
                <a:spcPct val="80000"/>
              </a:lnSpc>
            </a:pPr>
            <a:r>
              <a:rPr lang="en-US" sz="1700" dirty="0">
                <a:latin typeface="Rockwell" charset="0"/>
              </a:rPr>
              <a:t>    + body</a:t>
            </a:r>
          </a:p>
          <a:p>
            <a:pPr>
              <a:lnSpc>
                <a:spcPct val="80000"/>
              </a:lnSpc>
            </a:pPr>
            <a:r>
              <a:rPr lang="en-US" sz="1700" dirty="0">
                <a:latin typeface="Rockwell" charset="0"/>
              </a:rPr>
              <a:t>      + div</a:t>
            </a:r>
          </a:p>
          <a:p>
            <a:pPr>
              <a:lnSpc>
                <a:spcPct val="80000"/>
              </a:lnSpc>
            </a:pPr>
            <a:r>
              <a:rPr lang="en-US" sz="1700" dirty="0">
                <a:latin typeface="Rockwell" charset="0"/>
              </a:rPr>
              <a:t>        + p</a:t>
            </a:r>
          </a:p>
          <a:p>
            <a:pPr>
              <a:lnSpc>
                <a:spcPct val="80000"/>
              </a:lnSpc>
            </a:pPr>
            <a:endParaRPr lang="en-US" sz="1700" dirty="0">
              <a:latin typeface="Rockwell" charset="0"/>
            </a:endParaRPr>
          </a:p>
        </p:txBody>
      </p:sp>
      <p:sp>
        <p:nvSpPr>
          <p:cNvPr id="31747"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1748"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1749"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6FFECB-EF09-A94C-A198-4320DC540318}" type="slidenum">
              <a:rPr lang="en-US" sz="1400">
                <a:solidFill>
                  <a:srgbClr val="898989"/>
                </a:solidFill>
                <a:latin typeface="Calibri" charset="0"/>
              </a:rPr>
              <a:pPr eaLnBrk="1" hangingPunct="1"/>
              <a:t>6</a:t>
            </a:fld>
            <a:endParaRPr lang="en-US" sz="1400">
              <a:solidFill>
                <a:srgbClr val="898989"/>
              </a:solidFill>
              <a:latin typeface="Calibri" charset="0"/>
            </a:endParaRPr>
          </a:p>
        </p:txBody>
      </p:sp>
    </p:spTree>
    <p:extLst>
      <p:ext uri="{BB962C8B-B14F-4D97-AF65-F5344CB8AC3E}">
        <p14:creationId xmlns:p14="http://schemas.microsoft.com/office/powerpoint/2010/main" val="159880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208315" y="1952168"/>
            <a:ext cx="9535886" cy="4536281"/>
          </a:xfrm>
          <a:custGeom>
            <a:avLst/>
            <a:gdLst/>
            <a:ahLst/>
            <a:cxnLst/>
            <a:rect l="l" t="t" r="r" b="b"/>
            <a:pathLst>
              <a:path w="11265535" h="6451600">
                <a:moveTo>
                  <a:pt x="0" y="0"/>
                </a:moveTo>
                <a:lnTo>
                  <a:pt x="11265430" y="0"/>
                </a:lnTo>
                <a:lnTo>
                  <a:pt x="11265430" y="6451599"/>
                </a:lnTo>
                <a:lnTo>
                  <a:pt x="0" y="6451599"/>
                </a:lnTo>
                <a:lnTo>
                  <a:pt x="0" y="0"/>
                </a:lnTo>
                <a:close/>
              </a:path>
            </a:pathLst>
          </a:custGeom>
          <a:solidFill>
            <a:srgbClr val="35383D"/>
          </a:solidFill>
        </p:spPr>
        <p:txBody>
          <a:bodyPr wrap="square" lIns="0" tIns="0" rIns="0" bIns="0" rtlCol="0"/>
          <a:lstStyle/>
          <a:p>
            <a:endParaRPr sz="1687"/>
          </a:p>
        </p:txBody>
      </p:sp>
      <p:sp>
        <p:nvSpPr>
          <p:cNvPr id="5" name="object 5"/>
          <p:cNvSpPr/>
          <p:nvPr/>
        </p:nvSpPr>
        <p:spPr>
          <a:xfrm>
            <a:off x="2137498" y="1987886"/>
            <a:ext cx="3666530" cy="223242"/>
          </a:xfrm>
          <a:custGeom>
            <a:avLst/>
            <a:gdLst/>
            <a:ahLst/>
            <a:cxnLst/>
            <a:rect l="l" t="t" r="r" b="b"/>
            <a:pathLst>
              <a:path w="5214620" h="317500">
                <a:moveTo>
                  <a:pt x="0" y="0"/>
                </a:moveTo>
                <a:lnTo>
                  <a:pt x="5214602" y="0"/>
                </a:lnTo>
                <a:lnTo>
                  <a:pt x="5214602"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37498" y="2211128"/>
            <a:ext cx="2483792" cy="223242"/>
          </a:xfrm>
          <a:custGeom>
            <a:avLst/>
            <a:gdLst/>
            <a:ahLst/>
            <a:cxnLst/>
            <a:rect l="l" t="t" r="r" b="b"/>
            <a:pathLst>
              <a:path w="3532504" h="317500">
                <a:moveTo>
                  <a:pt x="0" y="0"/>
                </a:moveTo>
                <a:lnTo>
                  <a:pt x="3532473" y="0"/>
                </a:lnTo>
                <a:lnTo>
                  <a:pt x="3532473"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37499" y="2434370"/>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37498" y="2880854"/>
            <a:ext cx="6741914" cy="223242"/>
          </a:xfrm>
          <a:custGeom>
            <a:avLst/>
            <a:gdLst/>
            <a:ahLst/>
            <a:cxnLst/>
            <a:rect l="l" t="t" r="r" b="b"/>
            <a:pathLst>
              <a:path w="9588500" h="317500">
                <a:moveTo>
                  <a:pt x="0" y="0"/>
                </a:moveTo>
                <a:lnTo>
                  <a:pt x="9588140" y="0"/>
                </a:lnTo>
                <a:lnTo>
                  <a:pt x="9588140"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2137498" y="3104097"/>
            <a:ext cx="5914132" cy="223242"/>
          </a:xfrm>
          <a:custGeom>
            <a:avLst/>
            <a:gdLst/>
            <a:ahLst/>
            <a:cxnLst/>
            <a:rect l="l" t="t" r="r" b="b"/>
            <a:pathLst>
              <a:path w="8411210" h="317500">
                <a:moveTo>
                  <a:pt x="0" y="0"/>
                </a:moveTo>
                <a:lnTo>
                  <a:pt x="8410650" y="0"/>
                </a:lnTo>
                <a:lnTo>
                  <a:pt x="8410650" y="317500"/>
                </a:lnTo>
                <a:lnTo>
                  <a:pt x="0" y="3175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2137500" y="3327339"/>
            <a:ext cx="2365921" cy="223242"/>
          </a:xfrm>
          <a:custGeom>
            <a:avLst/>
            <a:gdLst/>
            <a:ahLst/>
            <a:cxnLst/>
            <a:rect l="l" t="t" r="r" b="b"/>
            <a:pathLst>
              <a:path w="3364865" h="317500">
                <a:moveTo>
                  <a:pt x="0" y="0"/>
                </a:moveTo>
                <a:lnTo>
                  <a:pt x="3364259" y="0"/>
                </a:lnTo>
                <a:lnTo>
                  <a:pt x="3364259" y="317500"/>
                </a:lnTo>
                <a:lnTo>
                  <a:pt x="0" y="3175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2137498" y="3550581"/>
            <a:ext cx="1183184" cy="223242"/>
          </a:xfrm>
          <a:custGeom>
            <a:avLst/>
            <a:gdLst/>
            <a:ahLst/>
            <a:cxnLst/>
            <a:rect l="l" t="t" r="r" b="b"/>
            <a:pathLst>
              <a:path w="1682750" h="317500">
                <a:moveTo>
                  <a:pt x="0" y="0"/>
                </a:moveTo>
                <a:lnTo>
                  <a:pt x="1682130" y="0"/>
                </a:lnTo>
                <a:lnTo>
                  <a:pt x="1682130" y="317500"/>
                </a:lnTo>
                <a:lnTo>
                  <a:pt x="0" y="3175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2137500" y="3773823"/>
            <a:ext cx="354955" cy="223242"/>
          </a:xfrm>
          <a:custGeom>
            <a:avLst/>
            <a:gdLst/>
            <a:ahLst/>
            <a:cxnLst/>
            <a:rect l="l" t="t" r="r" b="b"/>
            <a:pathLst>
              <a:path w="504825" h="317500">
                <a:moveTo>
                  <a:pt x="0" y="0"/>
                </a:moveTo>
                <a:lnTo>
                  <a:pt x="504638" y="0"/>
                </a:lnTo>
                <a:lnTo>
                  <a:pt x="504638" y="317500"/>
                </a:lnTo>
                <a:lnTo>
                  <a:pt x="0" y="3175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2137500" y="3997065"/>
            <a:ext cx="4258121" cy="223242"/>
          </a:xfrm>
          <a:custGeom>
            <a:avLst/>
            <a:gdLst/>
            <a:ahLst/>
            <a:cxnLst/>
            <a:rect l="l" t="t" r="r" b="b"/>
            <a:pathLst>
              <a:path w="6055995" h="317500">
                <a:moveTo>
                  <a:pt x="0" y="0"/>
                </a:moveTo>
                <a:lnTo>
                  <a:pt x="6055667" y="0"/>
                </a:lnTo>
                <a:lnTo>
                  <a:pt x="6055667" y="317500"/>
                </a:lnTo>
                <a:lnTo>
                  <a:pt x="0" y="317500"/>
                </a:lnTo>
                <a:lnTo>
                  <a:pt x="0" y="0"/>
                </a:lnTo>
                <a:close/>
              </a:path>
            </a:pathLst>
          </a:custGeom>
          <a:solidFill>
            <a:srgbClr val="393939"/>
          </a:solidFill>
        </p:spPr>
        <p:txBody>
          <a:bodyPr wrap="square" lIns="0" tIns="0" rIns="0" bIns="0" rtlCol="0"/>
          <a:lstStyle/>
          <a:p>
            <a:endParaRPr sz="1687"/>
          </a:p>
        </p:txBody>
      </p:sp>
      <p:sp>
        <p:nvSpPr>
          <p:cNvPr id="14" name="object 14"/>
          <p:cNvSpPr/>
          <p:nvPr/>
        </p:nvSpPr>
        <p:spPr>
          <a:xfrm>
            <a:off x="2137499" y="4220308"/>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687"/>
          </a:p>
        </p:txBody>
      </p:sp>
      <p:sp>
        <p:nvSpPr>
          <p:cNvPr id="15" name="object 15"/>
          <p:cNvSpPr/>
          <p:nvPr/>
        </p:nvSpPr>
        <p:spPr>
          <a:xfrm>
            <a:off x="2137499" y="4666792"/>
            <a:ext cx="4967584" cy="223242"/>
          </a:xfrm>
          <a:custGeom>
            <a:avLst/>
            <a:gdLst/>
            <a:ahLst/>
            <a:cxnLst/>
            <a:rect l="l" t="t" r="r" b="b"/>
            <a:pathLst>
              <a:path w="7065009" h="317500">
                <a:moveTo>
                  <a:pt x="0" y="0"/>
                </a:moveTo>
                <a:lnTo>
                  <a:pt x="7064945" y="0"/>
                </a:lnTo>
                <a:lnTo>
                  <a:pt x="7064945" y="317499"/>
                </a:lnTo>
                <a:lnTo>
                  <a:pt x="0" y="317499"/>
                </a:lnTo>
                <a:lnTo>
                  <a:pt x="0" y="0"/>
                </a:lnTo>
                <a:close/>
              </a:path>
            </a:pathLst>
          </a:custGeom>
          <a:solidFill>
            <a:srgbClr val="393939"/>
          </a:solidFill>
        </p:spPr>
        <p:txBody>
          <a:bodyPr wrap="square" lIns="0" tIns="0" rIns="0" bIns="0" rtlCol="0"/>
          <a:lstStyle/>
          <a:p>
            <a:endParaRPr sz="1687"/>
          </a:p>
        </p:txBody>
      </p:sp>
      <p:sp>
        <p:nvSpPr>
          <p:cNvPr id="16" name="object 16"/>
          <p:cNvSpPr/>
          <p:nvPr/>
        </p:nvSpPr>
        <p:spPr>
          <a:xfrm>
            <a:off x="2137498" y="4890034"/>
            <a:ext cx="5914132" cy="223242"/>
          </a:xfrm>
          <a:custGeom>
            <a:avLst/>
            <a:gdLst/>
            <a:ahLst/>
            <a:cxnLst/>
            <a:rect l="l" t="t" r="r" b="b"/>
            <a:pathLst>
              <a:path w="8411210" h="317500">
                <a:moveTo>
                  <a:pt x="0" y="0"/>
                </a:moveTo>
                <a:lnTo>
                  <a:pt x="8410650" y="0"/>
                </a:lnTo>
                <a:lnTo>
                  <a:pt x="8410650" y="317499"/>
                </a:lnTo>
                <a:lnTo>
                  <a:pt x="0" y="317499"/>
                </a:lnTo>
                <a:lnTo>
                  <a:pt x="0" y="0"/>
                </a:lnTo>
                <a:close/>
              </a:path>
            </a:pathLst>
          </a:custGeom>
          <a:solidFill>
            <a:srgbClr val="393939"/>
          </a:solidFill>
        </p:spPr>
        <p:txBody>
          <a:bodyPr wrap="square" lIns="0" tIns="0" rIns="0" bIns="0" rtlCol="0"/>
          <a:lstStyle/>
          <a:p>
            <a:endParaRPr sz="1687"/>
          </a:p>
        </p:txBody>
      </p:sp>
      <p:sp>
        <p:nvSpPr>
          <p:cNvPr id="17" name="object 17"/>
          <p:cNvSpPr/>
          <p:nvPr/>
        </p:nvSpPr>
        <p:spPr>
          <a:xfrm>
            <a:off x="2137500" y="5113276"/>
            <a:ext cx="2365921" cy="223242"/>
          </a:xfrm>
          <a:custGeom>
            <a:avLst/>
            <a:gdLst/>
            <a:ahLst/>
            <a:cxnLst/>
            <a:rect l="l" t="t" r="r" b="b"/>
            <a:pathLst>
              <a:path w="3364865" h="317500">
                <a:moveTo>
                  <a:pt x="0" y="0"/>
                </a:moveTo>
                <a:lnTo>
                  <a:pt x="3364259" y="0"/>
                </a:lnTo>
                <a:lnTo>
                  <a:pt x="3364259" y="317499"/>
                </a:lnTo>
                <a:lnTo>
                  <a:pt x="0" y="317499"/>
                </a:lnTo>
                <a:lnTo>
                  <a:pt x="0" y="0"/>
                </a:lnTo>
                <a:close/>
              </a:path>
            </a:pathLst>
          </a:custGeom>
          <a:solidFill>
            <a:srgbClr val="393939"/>
          </a:solidFill>
        </p:spPr>
        <p:txBody>
          <a:bodyPr wrap="square" lIns="0" tIns="0" rIns="0" bIns="0" rtlCol="0"/>
          <a:lstStyle/>
          <a:p>
            <a:endParaRPr sz="1687"/>
          </a:p>
        </p:txBody>
      </p:sp>
      <p:sp>
        <p:nvSpPr>
          <p:cNvPr id="18" name="object 18"/>
          <p:cNvSpPr/>
          <p:nvPr/>
        </p:nvSpPr>
        <p:spPr>
          <a:xfrm>
            <a:off x="2137498" y="5336518"/>
            <a:ext cx="1537692" cy="223242"/>
          </a:xfrm>
          <a:custGeom>
            <a:avLst/>
            <a:gdLst/>
            <a:ahLst/>
            <a:cxnLst/>
            <a:rect l="l" t="t" r="r" b="b"/>
            <a:pathLst>
              <a:path w="2186940" h="317500">
                <a:moveTo>
                  <a:pt x="0" y="0"/>
                </a:moveTo>
                <a:lnTo>
                  <a:pt x="2186768" y="0"/>
                </a:lnTo>
                <a:lnTo>
                  <a:pt x="2186768" y="317499"/>
                </a:lnTo>
                <a:lnTo>
                  <a:pt x="0" y="317499"/>
                </a:lnTo>
                <a:lnTo>
                  <a:pt x="0" y="0"/>
                </a:lnTo>
                <a:close/>
              </a:path>
            </a:pathLst>
          </a:custGeom>
          <a:solidFill>
            <a:srgbClr val="393939"/>
          </a:solidFill>
        </p:spPr>
        <p:txBody>
          <a:bodyPr wrap="square" lIns="0" tIns="0" rIns="0" bIns="0" rtlCol="0"/>
          <a:lstStyle/>
          <a:p>
            <a:endParaRPr sz="1687"/>
          </a:p>
        </p:txBody>
      </p:sp>
      <p:sp>
        <p:nvSpPr>
          <p:cNvPr id="19" name="object 19"/>
          <p:cNvSpPr/>
          <p:nvPr/>
        </p:nvSpPr>
        <p:spPr>
          <a:xfrm>
            <a:off x="2137500" y="5559761"/>
            <a:ext cx="354955" cy="223242"/>
          </a:xfrm>
          <a:custGeom>
            <a:avLst/>
            <a:gdLst/>
            <a:ahLst/>
            <a:cxnLst/>
            <a:rect l="l" t="t" r="r" b="b"/>
            <a:pathLst>
              <a:path w="504825" h="317500">
                <a:moveTo>
                  <a:pt x="0" y="0"/>
                </a:moveTo>
                <a:lnTo>
                  <a:pt x="504638" y="0"/>
                </a:lnTo>
                <a:lnTo>
                  <a:pt x="504638" y="317499"/>
                </a:lnTo>
                <a:lnTo>
                  <a:pt x="0" y="317499"/>
                </a:lnTo>
                <a:lnTo>
                  <a:pt x="0" y="0"/>
                </a:lnTo>
                <a:close/>
              </a:path>
            </a:pathLst>
          </a:custGeom>
          <a:solidFill>
            <a:srgbClr val="393939"/>
          </a:solidFill>
        </p:spPr>
        <p:txBody>
          <a:bodyPr wrap="square" lIns="0" tIns="0" rIns="0" bIns="0" rtlCol="0"/>
          <a:lstStyle/>
          <a:p>
            <a:endParaRPr sz="1687"/>
          </a:p>
        </p:txBody>
      </p:sp>
      <p:sp>
        <p:nvSpPr>
          <p:cNvPr id="20" name="object 20"/>
          <p:cNvSpPr/>
          <p:nvPr/>
        </p:nvSpPr>
        <p:spPr>
          <a:xfrm>
            <a:off x="2137500" y="5783003"/>
            <a:ext cx="4258121" cy="223242"/>
          </a:xfrm>
          <a:custGeom>
            <a:avLst/>
            <a:gdLst/>
            <a:ahLst/>
            <a:cxnLst/>
            <a:rect l="l" t="t" r="r" b="b"/>
            <a:pathLst>
              <a:path w="6055995" h="317500">
                <a:moveTo>
                  <a:pt x="0" y="0"/>
                </a:moveTo>
                <a:lnTo>
                  <a:pt x="6055667" y="0"/>
                </a:lnTo>
                <a:lnTo>
                  <a:pt x="6055667" y="317499"/>
                </a:lnTo>
                <a:lnTo>
                  <a:pt x="0" y="317499"/>
                </a:lnTo>
                <a:lnTo>
                  <a:pt x="0" y="0"/>
                </a:lnTo>
                <a:close/>
              </a:path>
            </a:pathLst>
          </a:custGeom>
          <a:solidFill>
            <a:srgbClr val="393939"/>
          </a:solidFill>
        </p:spPr>
        <p:txBody>
          <a:bodyPr wrap="square" lIns="0" tIns="0" rIns="0" bIns="0" rtlCol="0"/>
          <a:lstStyle/>
          <a:p>
            <a:endParaRPr sz="1687"/>
          </a:p>
        </p:txBody>
      </p:sp>
      <p:sp>
        <p:nvSpPr>
          <p:cNvPr id="21" name="object 21"/>
          <p:cNvSpPr/>
          <p:nvPr/>
        </p:nvSpPr>
        <p:spPr>
          <a:xfrm>
            <a:off x="2137499" y="6006245"/>
            <a:ext cx="236637" cy="223242"/>
          </a:xfrm>
          <a:custGeom>
            <a:avLst/>
            <a:gdLst/>
            <a:ahLst/>
            <a:cxnLst/>
            <a:rect l="l" t="t" r="r" b="b"/>
            <a:pathLst>
              <a:path w="336550" h="317500">
                <a:moveTo>
                  <a:pt x="0" y="0"/>
                </a:moveTo>
                <a:lnTo>
                  <a:pt x="336426" y="0"/>
                </a:lnTo>
                <a:lnTo>
                  <a:pt x="336426" y="317499"/>
                </a:lnTo>
                <a:lnTo>
                  <a:pt x="0" y="317499"/>
                </a:lnTo>
                <a:lnTo>
                  <a:pt x="0" y="0"/>
                </a:lnTo>
                <a:close/>
              </a:path>
            </a:pathLst>
          </a:custGeom>
          <a:solidFill>
            <a:srgbClr val="393939"/>
          </a:solidFill>
        </p:spPr>
        <p:txBody>
          <a:bodyPr wrap="square" lIns="0" tIns="0" rIns="0" bIns="0" rtlCol="0"/>
          <a:lstStyle/>
          <a:p>
            <a:endParaRPr sz="1687"/>
          </a:p>
        </p:txBody>
      </p:sp>
      <p:sp>
        <p:nvSpPr>
          <p:cNvPr id="22" name="object 22"/>
          <p:cNvSpPr txBox="1"/>
          <p:nvPr/>
        </p:nvSpPr>
        <p:spPr>
          <a:xfrm>
            <a:off x="2140149" y="1982392"/>
            <a:ext cx="3666976" cy="679673"/>
          </a:xfrm>
          <a:prstGeom prst="rect">
            <a:avLst/>
          </a:prstGeom>
        </p:spPr>
        <p:txBody>
          <a:bodyPr vert="horz" wrap="square" lIns="0" tIns="0" rIns="0" bIns="0" rtlCol="0">
            <a:spAutoFit/>
          </a:bodyPr>
          <a:lstStyle/>
          <a:p>
            <a:pPr marL="236182" indent="-236628">
              <a:lnSpc>
                <a:spcPts val="1758"/>
              </a:lnSpc>
              <a:tabLst>
                <a:tab pos="472810" algn="l"/>
                <a:tab pos="1064381" algn="l"/>
                <a:tab pos="1655505" algn="l"/>
                <a:tab pos="2010448" algn="l"/>
              </a:tabLst>
            </a:pPr>
            <a:r>
              <a:rPr sz="1547" b="1" dirty="0">
                <a:solidFill>
                  <a:srgbClr val="D78B40"/>
                </a:solidFill>
                <a:latin typeface="Menlo"/>
                <a:cs typeface="Menlo"/>
              </a:rPr>
              <a:t>for	</a:t>
            </a:r>
            <a:r>
              <a:rPr sz="1547" dirty="0">
                <a:solidFill>
                  <a:srgbClr val="B7C4D1"/>
                </a:solidFill>
                <a:latin typeface="Menlo"/>
                <a:cs typeface="Menlo"/>
              </a:rPr>
              <a:t>(</a:t>
            </a:r>
            <a:r>
              <a:rPr sz="1547" b="1" dirty="0">
                <a:solidFill>
                  <a:srgbClr val="D78B40"/>
                </a:solidFill>
                <a:latin typeface="Menlo"/>
                <a:cs typeface="Menlo"/>
              </a:rPr>
              <a:t>let	</a:t>
            </a:r>
            <a:r>
              <a:rPr sz="1547" dirty="0">
                <a:solidFill>
                  <a:srgbClr val="B7C4D1"/>
                </a:solidFill>
                <a:latin typeface="Menlo"/>
                <a:cs typeface="Menlo"/>
              </a:rPr>
              <a:t>elem	</a:t>
            </a:r>
            <a:r>
              <a:rPr sz="1547" b="1" dirty="0">
                <a:solidFill>
                  <a:srgbClr val="D78B40"/>
                </a:solidFill>
                <a:latin typeface="Menlo"/>
                <a:cs typeface="Menlo"/>
              </a:rPr>
              <a:t>of	</a:t>
            </a:r>
            <a:r>
              <a:rPr sz="1547" dirty="0">
                <a:solidFill>
                  <a:srgbClr val="B7C4D1"/>
                </a:solidFill>
                <a:latin typeface="Menlo"/>
                <a:cs typeface="Menlo"/>
              </a:rPr>
              <a:t>pirateArray)</a:t>
            </a:r>
            <a:r>
              <a:rPr sz="1547" spc="-70" dirty="0">
                <a:solidFill>
                  <a:srgbClr val="B7C4D1"/>
                </a:solidFill>
                <a:latin typeface="Menlo"/>
                <a:cs typeface="Menlo"/>
              </a:rPr>
              <a:t> </a:t>
            </a:r>
            <a:r>
              <a:rPr sz="1547" dirty="0">
                <a:solidFill>
                  <a:srgbClr val="B7C4D1"/>
                </a:solidFill>
                <a:latin typeface="Menlo"/>
                <a:cs typeface="Menlo"/>
              </a:rPr>
              <a:t>{  </a:t>
            </a:r>
            <a:r>
              <a:rPr sz="1547" spc="-4" dirty="0">
                <a:solidFill>
                  <a:srgbClr val="B7C4D1"/>
                </a:solidFill>
                <a:latin typeface="Menlo"/>
                <a:cs typeface="Menlo"/>
              </a:rPr>
              <a:t>console.</a:t>
            </a:r>
            <a:r>
              <a:rPr sz="1547" spc="-4" dirty="0">
                <a:solidFill>
                  <a:srgbClr val="FFD080"/>
                </a:solidFill>
                <a:latin typeface="Menlo"/>
                <a:cs typeface="Menlo"/>
              </a:rPr>
              <a:t>info</a:t>
            </a:r>
            <a:r>
              <a:rPr sz="1547" spc="-4" dirty="0">
                <a:solidFill>
                  <a:srgbClr val="B7C4D1"/>
                </a:solidFill>
                <a:latin typeface="Menlo"/>
                <a:cs typeface="Menlo"/>
              </a:rPr>
              <a:t>(elem)</a:t>
            </a:r>
            <a:r>
              <a:rPr sz="1547" spc="-4" dirty="0">
                <a:solidFill>
                  <a:srgbClr val="D78B40"/>
                </a:solidFill>
                <a:latin typeface="Menlo"/>
                <a:cs typeface="Menlo"/>
              </a:rPr>
              <a:t>;</a:t>
            </a:r>
            <a:endParaRPr sz="1547">
              <a:latin typeface="Menlo"/>
              <a:cs typeface="Menlo"/>
            </a:endParaRPr>
          </a:p>
          <a:p>
            <a:pPr>
              <a:lnSpc>
                <a:spcPts val="1716"/>
              </a:lnSpc>
            </a:pPr>
            <a:r>
              <a:rPr sz="1547" dirty="0">
                <a:solidFill>
                  <a:srgbClr val="B7C4D1"/>
                </a:solidFill>
                <a:latin typeface="Menlo"/>
                <a:cs typeface="Menlo"/>
              </a:rPr>
              <a:t>}</a:t>
            </a:r>
            <a:endParaRPr sz="1547">
              <a:latin typeface="Menlo"/>
              <a:cs typeface="Menlo"/>
            </a:endParaRPr>
          </a:p>
        </p:txBody>
      </p:sp>
      <p:sp>
        <p:nvSpPr>
          <p:cNvPr id="23" name="object 23"/>
          <p:cNvSpPr txBox="1"/>
          <p:nvPr/>
        </p:nvSpPr>
        <p:spPr>
          <a:xfrm>
            <a:off x="2140150" y="2857501"/>
            <a:ext cx="8462536"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 if we want the element and its index we can get it</a:t>
            </a:r>
            <a:r>
              <a:rPr sz="1547" spc="-70" dirty="0">
                <a:solidFill>
                  <a:srgbClr val="929292"/>
                </a:solidFill>
                <a:latin typeface="Menlo"/>
                <a:cs typeface="Menlo"/>
              </a:rPr>
              <a:t> </a:t>
            </a:r>
            <a:r>
              <a:rPr sz="1547" dirty="0">
                <a:solidFill>
                  <a:srgbClr val="929292"/>
                </a:solidFill>
                <a:latin typeface="Menlo"/>
                <a:cs typeface="Menlo"/>
              </a:rPr>
              <a:t>too</a:t>
            </a:r>
            <a:endParaRPr sz="1547">
              <a:latin typeface="Menlo"/>
              <a:cs typeface="Menlo"/>
            </a:endParaRPr>
          </a:p>
          <a:p>
            <a:pPr>
              <a:lnSpc>
                <a:spcPts val="1807"/>
              </a:lnSpc>
            </a:pPr>
            <a:r>
              <a:rPr sz="1547" b="1" dirty="0">
                <a:solidFill>
                  <a:srgbClr val="D78B40"/>
                </a:solidFill>
                <a:latin typeface="Menlo"/>
                <a:cs typeface="Menlo"/>
              </a:rPr>
              <a:t>for</a:t>
            </a:r>
            <a:endParaRPr sz="1547" dirty="0">
              <a:latin typeface="Menlo"/>
              <a:cs typeface="Menlo"/>
            </a:endParaRPr>
          </a:p>
        </p:txBody>
      </p:sp>
      <p:sp>
        <p:nvSpPr>
          <p:cNvPr id="24" name="object 24"/>
          <p:cNvSpPr txBox="1"/>
          <p:nvPr/>
        </p:nvSpPr>
        <p:spPr>
          <a:xfrm>
            <a:off x="2613247" y="3080743"/>
            <a:ext cx="5440858" cy="476156"/>
          </a:xfrm>
          <a:prstGeom prst="rect">
            <a:avLst/>
          </a:prstGeom>
        </p:spPr>
        <p:txBody>
          <a:bodyPr vert="horz" wrap="square" lIns="0" tIns="0" rIns="0" bIns="0" rtlCol="0">
            <a:spAutoFit/>
          </a:bodyPr>
          <a:lstStyle/>
          <a:p>
            <a:pPr>
              <a:tabLst>
                <a:tab pos="591124" algn="l"/>
                <a:tab pos="1537191" algn="l"/>
                <a:tab pos="2247076" algn="l"/>
                <a:tab pos="2601572" algn="l"/>
              </a:tabLst>
            </a:pPr>
            <a:r>
              <a:rPr sz="1547" dirty="0">
                <a:solidFill>
                  <a:srgbClr val="B7C4D1"/>
                </a:solidFill>
                <a:latin typeface="Menlo"/>
                <a:cs typeface="Menlo"/>
              </a:rPr>
              <a:t>(</a:t>
            </a:r>
            <a:r>
              <a:rPr sz="1547" b="1" dirty="0">
                <a:solidFill>
                  <a:srgbClr val="D78B40"/>
                </a:solidFill>
                <a:latin typeface="Menlo"/>
                <a:cs typeface="Menlo"/>
              </a:rPr>
              <a:t>let	</a:t>
            </a:r>
            <a:r>
              <a:rPr sz="1547" spc="-4" dirty="0">
                <a:solidFill>
                  <a:srgbClr val="B7C4D1"/>
                </a:solidFill>
                <a:latin typeface="Menlo"/>
                <a:cs typeface="Menlo"/>
              </a:rPr>
              <a:t>[index</a:t>
            </a:r>
            <a:r>
              <a:rPr sz="1547" spc="-4" dirty="0">
                <a:solidFill>
                  <a:srgbClr val="D78B40"/>
                </a:solidFill>
                <a:latin typeface="Menlo"/>
                <a:cs typeface="Menlo"/>
              </a:rPr>
              <a:t>,	</a:t>
            </a:r>
            <a:r>
              <a:rPr sz="1547" dirty="0">
                <a:solidFill>
                  <a:srgbClr val="B7C4D1"/>
                </a:solidFill>
                <a:latin typeface="Menlo"/>
                <a:cs typeface="Menlo"/>
              </a:rPr>
              <a:t>elem]	</a:t>
            </a:r>
            <a:r>
              <a:rPr sz="1547" b="1" dirty="0">
                <a:solidFill>
                  <a:srgbClr val="D78B40"/>
                </a:solidFill>
                <a:latin typeface="Menlo"/>
                <a:cs typeface="Menlo"/>
              </a:rPr>
              <a:t>of	</a:t>
            </a:r>
            <a:r>
              <a:rPr sz="1547" spc="-4" dirty="0">
                <a:solidFill>
                  <a:srgbClr val="B7C4D1"/>
                </a:solidFill>
                <a:latin typeface="Menlo"/>
                <a:cs typeface="Menlo"/>
              </a:rPr>
              <a:t>pirateArray.</a:t>
            </a:r>
            <a:r>
              <a:rPr sz="1547" spc="-4" dirty="0">
                <a:solidFill>
                  <a:srgbClr val="FFD080"/>
                </a:solidFill>
                <a:latin typeface="Menlo"/>
                <a:cs typeface="Menlo"/>
              </a:rPr>
              <a:t>entries</a:t>
            </a:r>
            <a:r>
              <a:rPr sz="1547" spc="-4" dirty="0">
                <a:solidFill>
                  <a:srgbClr val="B7C4D1"/>
                </a:solidFill>
                <a:latin typeface="Menlo"/>
                <a:cs typeface="Menlo"/>
              </a:rPr>
              <a:t>())</a:t>
            </a:r>
            <a:r>
              <a:rPr sz="1547" dirty="0">
                <a:solidFill>
                  <a:srgbClr val="B7C4D1"/>
                </a:solidFill>
                <a:latin typeface="Menlo"/>
                <a:cs typeface="Menlo"/>
              </a:rPr>
              <a:t> {</a:t>
            </a:r>
            <a:endParaRPr sz="1547" dirty="0">
              <a:latin typeface="Menlo"/>
              <a:cs typeface="Menlo"/>
            </a:endParaRPr>
          </a:p>
        </p:txBody>
      </p:sp>
      <p:sp>
        <p:nvSpPr>
          <p:cNvPr id="25" name="object 25"/>
          <p:cNvSpPr txBox="1"/>
          <p:nvPr/>
        </p:nvSpPr>
        <p:spPr>
          <a:xfrm>
            <a:off x="2140150" y="3303985"/>
            <a:ext cx="9115679" cy="1154162"/>
          </a:xfrm>
          <a:prstGeom prst="rect">
            <a:avLst/>
          </a:prstGeom>
        </p:spPr>
        <p:txBody>
          <a:bodyPr vert="horz" wrap="square" lIns="0" tIns="0" rIns="0" bIns="0" rtlCol="0">
            <a:spAutoFit/>
          </a:bodyPr>
          <a:lstStyle/>
          <a:p>
            <a:pPr marL="236182">
              <a:lnSpc>
                <a:spcPts val="1807"/>
              </a:lnSpc>
              <a:tabLst>
                <a:tab pos="591124" algn="l"/>
              </a:tabLst>
            </a:pPr>
            <a:r>
              <a:rPr sz="1547" b="1" dirty="0">
                <a:solidFill>
                  <a:srgbClr val="D78B40"/>
                </a:solidFill>
                <a:latin typeface="Menlo"/>
                <a:cs typeface="Menlo"/>
              </a:rPr>
              <a:t>if	</a:t>
            </a:r>
            <a:r>
              <a:rPr sz="1547" dirty="0">
                <a:solidFill>
                  <a:srgbClr val="B7C4D1"/>
                </a:solidFill>
                <a:latin typeface="Menlo"/>
                <a:cs typeface="Menlo"/>
              </a:rPr>
              <a:t>(index === </a:t>
            </a:r>
            <a:r>
              <a:rPr sz="1547" dirty="0">
                <a:solidFill>
                  <a:srgbClr val="7AA8C7"/>
                </a:solidFill>
                <a:latin typeface="Menlo"/>
                <a:cs typeface="Menlo"/>
              </a:rPr>
              <a:t>5</a:t>
            </a:r>
            <a:r>
              <a:rPr sz="1547" dirty="0">
                <a:solidFill>
                  <a:srgbClr val="B7C4D1"/>
                </a:solidFill>
                <a:latin typeface="Menlo"/>
                <a:cs typeface="Menlo"/>
              </a:rPr>
              <a:t>)</a:t>
            </a:r>
            <a:r>
              <a:rPr sz="1547" spc="-74" dirty="0">
                <a:solidFill>
                  <a:srgbClr val="B7C4D1"/>
                </a:solidFill>
                <a:latin typeface="Menlo"/>
                <a:cs typeface="Menlo"/>
              </a:rPr>
              <a:t> </a:t>
            </a:r>
            <a:r>
              <a:rPr sz="1547" dirty="0">
                <a:solidFill>
                  <a:srgbClr val="B7C4D1"/>
                </a:solidFill>
                <a:latin typeface="Menlo"/>
                <a:cs typeface="Menlo"/>
              </a:rPr>
              <a:t>{</a:t>
            </a:r>
            <a:endParaRPr sz="1547" dirty="0">
              <a:latin typeface="Menlo"/>
              <a:cs typeface="Menlo"/>
            </a:endParaRPr>
          </a:p>
          <a:p>
            <a:pPr marL="472810">
              <a:lnSpc>
                <a:spcPts val="1758"/>
              </a:lnSpc>
            </a:pPr>
            <a:r>
              <a:rPr sz="1547" b="1" spc="-4" dirty="0">
                <a:solidFill>
                  <a:srgbClr val="D78B40"/>
                </a:solidFill>
                <a:latin typeface="Menlo"/>
                <a:cs typeface="Menlo"/>
              </a:rPr>
              <a:t>break</a:t>
            </a:r>
            <a:r>
              <a:rPr sz="1547" spc="-4" dirty="0">
                <a:solidFill>
                  <a:srgbClr val="D78B40"/>
                </a:solidFill>
                <a:latin typeface="Menlo"/>
                <a:cs typeface="Menlo"/>
              </a:rPr>
              <a:t>;</a:t>
            </a:r>
            <a:endParaRPr sz="1547" dirty="0">
              <a:latin typeface="Menlo"/>
              <a:cs typeface="Menlo"/>
            </a:endParaRPr>
          </a:p>
          <a:p>
            <a:pPr marL="236182">
              <a:lnSpc>
                <a:spcPts val="1758"/>
              </a:lnSpc>
            </a:pPr>
            <a:r>
              <a:rPr sz="1547" dirty="0">
                <a:solidFill>
                  <a:srgbClr val="B7C4D1"/>
                </a:solidFill>
                <a:latin typeface="Menlo"/>
                <a:cs typeface="Menlo"/>
              </a:rPr>
              <a:t>}</a:t>
            </a:r>
            <a:endParaRPr sz="1547" dirty="0">
              <a:latin typeface="Menlo"/>
              <a:cs typeface="Menlo"/>
            </a:endParaRPr>
          </a:p>
          <a:p>
            <a:pPr marL="236182">
              <a:lnSpc>
                <a:spcPts val="1758"/>
              </a:lnSpc>
              <a:tabLst>
                <a:tab pos="3074829" algn="l"/>
              </a:tabLst>
            </a:pPr>
            <a:r>
              <a:rPr sz="1547" dirty="0">
                <a:solidFill>
                  <a:srgbClr val="B7C4D1"/>
                </a:solidFill>
                <a:latin typeface="Menlo"/>
                <a:cs typeface="Menlo"/>
              </a:rPr>
              <a:t>console</a:t>
            </a:r>
            <a:r>
              <a:rPr sz="1547" spc="-4"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${index</a:t>
            </a:r>
            <a:r>
              <a:rPr sz="1547" spc="-4" dirty="0">
                <a:solidFill>
                  <a:srgbClr val="B7C4D1"/>
                </a:solidFill>
                <a:latin typeface="Menlo"/>
                <a:cs typeface="Menlo"/>
              </a:rPr>
              <a:t>}</a:t>
            </a:r>
            <a:r>
              <a:rPr sz="1547" dirty="0">
                <a:solidFill>
                  <a:srgbClr val="7C976C"/>
                </a:solidFill>
                <a:latin typeface="Menlo"/>
                <a:cs typeface="Menlo"/>
              </a:rPr>
              <a:t>.	</a:t>
            </a:r>
            <a:r>
              <a:rPr sz="1547" dirty="0">
                <a:solidFill>
                  <a:srgbClr val="B7C4D1"/>
                </a:solidFill>
                <a:latin typeface="Menlo"/>
                <a:cs typeface="Menlo"/>
              </a:rPr>
              <a:t>${elem</a:t>
            </a:r>
            <a:r>
              <a:rPr sz="1547" spc="-4"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a:t>
            </a:r>
            <a:endParaRPr sz="1547" dirty="0">
              <a:latin typeface="Menlo"/>
              <a:cs typeface="Menlo"/>
            </a:endParaRPr>
          </a:p>
        </p:txBody>
      </p:sp>
      <p:sp>
        <p:nvSpPr>
          <p:cNvPr id="26" name="object 26"/>
          <p:cNvSpPr txBox="1"/>
          <p:nvPr/>
        </p:nvSpPr>
        <p:spPr>
          <a:xfrm>
            <a:off x="3322993" y="4643438"/>
            <a:ext cx="4971921"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forEach, continue and break</a:t>
            </a:r>
            <a:r>
              <a:rPr sz="1547" spc="-70" dirty="0">
                <a:solidFill>
                  <a:srgbClr val="929292"/>
                </a:solidFill>
                <a:latin typeface="Menlo"/>
                <a:cs typeface="Menlo"/>
              </a:rPr>
              <a:t> </a:t>
            </a:r>
            <a:r>
              <a:rPr sz="1547" dirty="0">
                <a:solidFill>
                  <a:srgbClr val="929292"/>
                </a:solidFill>
                <a:latin typeface="Menlo"/>
                <a:cs typeface="Menlo"/>
              </a:rPr>
              <a:t>work</a:t>
            </a:r>
            <a:endParaRPr sz="1547" dirty="0">
              <a:latin typeface="Menlo"/>
              <a:cs typeface="Menlo"/>
            </a:endParaRPr>
          </a:p>
        </p:txBody>
      </p:sp>
      <p:sp>
        <p:nvSpPr>
          <p:cNvPr id="27" name="object 27"/>
          <p:cNvSpPr txBox="1"/>
          <p:nvPr/>
        </p:nvSpPr>
        <p:spPr>
          <a:xfrm>
            <a:off x="2140149" y="4643439"/>
            <a:ext cx="3661200"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a:t>
            </a:r>
            <a:r>
              <a:rPr sz="1547" spc="-70" dirty="0">
                <a:solidFill>
                  <a:srgbClr val="929292"/>
                </a:solidFill>
                <a:latin typeface="Menlo"/>
                <a:cs typeface="Menlo"/>
              </a:rPr>
              <a:t> </a:t>
            </a:r>
            <a:r>
              <a:rPr sz="1547" dirty="0">
                <a:solidFill>
                  <a:srgbClr val="929292"/>
                </a:solidFill>
                <a:latin typeface="Menlo"/>
                <a:cs typeface="Menlo"/>
              </a:rPr>
              <a:t>unlike</a:t>
            </a:r>
            <a:endParaRPr sz="1547" dirty="0">
              <a:latin typeface="Menlo"/>
              <a:cs typeface="Menlo"/>
            </a:endParaRPr>
          </a:p>
          <a:p>
            <a:pPr>
              <a:lnSpc>
                <a:spcPts val="1807"/>
              </a:lnSpc>
              <a:tabLst>
                <a:tab pos="472810" algn="l"/>
                <a:tab pos="1064381" algn="l"/>
                <a:tab pos="2010448" algn="l"/>
              </a:tabLst>
            </a:pPr>
            <a:r>
              <a:rPr sz="1547" b="1" dirty="0">
                <a:solidFill>
                  <a:srgbClr val="D78B40"/>
                </a:solidFill>
                <a:latin typeface="Menlo"/>
                <a:cs typeface="Menlo"/>
              </a:rPr>
              <a:t>for	</a:t>
            </a:r>
            <a:r>
              <a:rPr sz="1547" dirty="0">
                <a:solidFill>
                  <a:srgbClr val="B7C4D1"/>
                </a:solidFill>
                <a:latin typeface="Menlo"/>
                <a:cs typeface="Menlo"/>
              </a:rPr>
              <a:t>(</a:t>
            </a:r>
            <a:r>
              <a:rPr sz="1547" b="1" dirty="0">
                <a:solidFill>
                  <a:srgbClr val="D78B40"/>
                </a:solidFill>
                <a:latin typeface="Menlo"/>
                <a:cs typeface="Menlo"/>
              </a:rPr>
              <a:t>let	</a:t>
            </a:r>
            <a:r>
              <a:rPr sz="1547" dirty="0">
                <a:solidFill>
                  <a:srgbClr val="B7C4D1"/>
                </a:solidFill>
                <a:latin typeface="Menlo"/>
                <a:cs typeface="Menlo"/>
              </a:rPr>
              <a:t>[inde</a:t>
            </a:r>
            <a:r>
              <a:rPr sz="1547" spc="-4" dirty="0">
                <a:solidFill>
                  <a:srgbClr val="B7C4D1"/>
                </a:solidFill>
                <a:latin typeface="Menlo"/>
                <a:cs typeface="Menlo"/>
              </a:rPr>
              <a:t>x</a:t>
            </a:r>
            <a:r>
              <a:rPr sz="1547" dirty="0">
                <a:solidFill>
                  <a:srgbClr val="D78B40"/>
                </a:solidFill>
                <a:latin typeface="Menlo"/>
                <a:cs typeface="Menlo"/>
              </a:rPr>
              <a:t>,	</a:t>
            </a:r>
            <a:r>
              <a:rPr sz="1547" dirty="0">
                <a:solidFill>
                  <a:srgbClr val="B7C4D1"/>
                </a:solidFill>
                <a:latin typeface="Menlo"/>
                <a:cs typeface="Menlo"/>
              </a:rPr>
              <a:t>elem]</a:t>
            </a:r>
            <a:endParaRPr sz="1547" dirty="0">
              <a:latin typeface="Menlo"/>
              <a:cs typeface="Menlo"/>
            </a:endParaRPr>
          </a:p>
        </p:txBody>
      </p:sp>
      <p:sp>
        <p:nvSpPr>
          <p:cNvPr id="28" name="object 28"/>
          <p:cNvSpPr txBox="1"/>
          <p:nvPr/>
        </p:nvSpPr>
        <p:spPr>
          <a:xfrm>
            <a:off x="4860469" y="4866680"/>
            <a:ext cx="3193703" cy="476156"/>
          </a:xfrm>
          <a:prstGeom prst="rect">
            <a:avLst/>
          </a:prstGeom>
        </p:spPr>
        <p:txBody>
          <a:bodyPr vert="horz" wrap="square" lIns="0" tIns="0" rIns="0" bIns="0" rtlCol="0">
            <a:spAutoFit/>
          </a:bodyPr>
          <a:lstStyle/>
          <a:p>
            <a:pPr>
              <a:tabLst>
                <a:tab pos="354496" algn="l"/>
              </a:tabLst>
            </a:pPr>
            <a:r>
              <a:rPr sz="1547" b="1" dirty="0">
                <a:solidFill>
                  <a:srgbClr val="D78B40"/>
                </a:solidFill>
                <a:latin typeface="Menlo"/>
                <a:cs typeface="Menlo"/>
              </a:rPr>
              <a:t>of	</a:t>
            </a:r>
            <a:r>
              <a:rPr sz="1547" spc="-4" dirty="0">
                <a:solidFill>
                  <a:srgbClr val="B7C4D1"/>
                </a:solidFill>
                <a:latin typeface="Menlo"/>
                <a:cs typeface="Menlo"/>
              </a:rPr>
              <a:t>pirateArray.</a:t>
            </a:r>
            <a:r>
              <a:rPr sz="1547" spc="-4" dirty="0">
                <a:solidFill>
                  <a:srgbClr val="FFD080"/>
                </a:solidFill>
                <a:latin typeface="Menlo"/>
                <a:cs typeface="Menlo"/>
              </a:rPr>
              <a:t>entries</a:t>
            </a:r>
            <a:r>
              <a:rPr sz="1547" spc="-4" dirty="0">
                <a:solidFill>
                  <a:srgbClr val="B7C4D1"/>
                </a:solidFill>
                <a:latin typeface="Menlo"/>
                <a:cs typeface="Menlo"/>
              </a:rPr>
              <a:t>())</a:t>
            </a:r>
            <a:r>
              <a:rPr sz="1547" dirty="0">
                <a:solidFill>
                  <a:srgbClr val="B7C4D1"/>
                </a:solidFill>
                <a:latin typeface="Menlo"/>
                <a:cs typeface="Menlo"/>
              </a:rPr>
              <a:t> {</a:t>
            </a:r>
            <a:endParaRPr sz="1547">
              <a:latin typeface="Menlo"/>
              <a:cs typeface="Menlo"/>
            </a:endParaRPr>
          </a:p>
        </p:txBody>
      </p:sp>
      <p:sp>
        <p:nvSpPr>
          <p:cNvPr id="29" name="object 29"/>
          <p:cNvSpPr txBox="1"/>
          <p:nvPr/>
        </p:nvSpPr>
        <p:spPr>
          <a:xfrm>
            <a:off x="2140150" y="5089923"/>
            <a:ext cx="9115679" cy="1154162"/>
          </a:xfrm>
          <a:prstGeom prst="rect">
            <a:avLst/>
          </a:prstGeom>
        </p:spPr>
        <p:txBody>
          <a:bodyPr vert="horz" wrap="square" lIns="0" tIns="0" rIns="0" bIns="0" rtlCol="0">
            <a:spAutoFit/>
          </a:bodyPr>
          <a:lstStyle/>
          <a:p>
            <a:pPr marL="236182">
              <a:lnSpc>
                <a:spcPts val="1807"/>
              </a:lnSpc>
              <a:tabLst>
                <a:tab pos="591124" algn="l"/>
              </a:tabLst>
            </a:pPr>
            <a:r>
              <a:rPr sz="1547" b="1" dirty="0">
                <a:solidFill>
                  <a:srgbClr val="D78B40"/>
                </a:solidFill>
                <a:latin typeface="Menlo"/>
                <a:cs typeface="Menlo"/>
              </a:rPr>
              <a:t>if	</a:t>
            </a:r>
            <a:r>
              <a:rPr sz="1547" dirty="0">
                <a:solidFill>
                  <a:srgbClr val="B7C4D1"/>
                </a:solidFill>
                <a:latin typeface="Menlo"/>
                <a:cs typeface="Menlo"/>
              </a:rPr>
              <a:t>(index === </a:t>
            </a:r>
            <a:r>
              <a:rPr sz="1547" dirty="0">
                <a:solidFill>
                  <a:srgbClr val="7AA8C7"/>
                </a:solidFill>
                <a:latin typeface="Menlo"/>
                <a:cs typeface="Menlo"/>
              </a:rPr>
              <a:t>5</a:t>
            </a:r>
            <a:r>
              <a:rPr sz="1547" dirty="0">
                <a:solidFill>
                  <a:srgbClr val="B7C4D1"/>
                </a:solidFill>
                <a:latin typeface="Menlo"/>
                <a:cs typeface="Menlo"/>
              </a:rPr>
              <a:t>)</a:t>
            </a:r>
            <a:r>
              <a:rPr sz="1547" spc="-74" dirty="0">
                <a:solidFill>
                  <a:srgbClr val="B7C4D1"/>
                </a:solidFill>
                <a:latin typeface="Menlo"/>
                <a:cs typeface="Menlo"/>
              </a:rPr>
              <a:t> </a:t>
            </a:r>
            <a:r>
              <a:rPr sz="1547" dirty="0">
                <a:solidFill>
                  <a:srgbClr val="B7C4D1"/>
                </a:solidFill>
                <a:latin typeface="Menlo"/>
                <a:cs typeface="Menlo"/>
              </a:rPr>
              <a:t>{</a:t>
            </a:r>
            <a:endParaRPr sz="1547">
              <a:latin typeface="Menlo"/>
              <a:cs typeface="Menlo"/>
            </a:endParaRPr>
          </a:p>
          <a:p>
            <a:pPr marL="472810">
              <a:lnSpc>
                <a:spcPts val="1758"/>
              </a:lnSpc>
            </a:pPr>
            <a:r>
              <a:rPr sz="1547" b="1" spc="-4" dirty="0">
                <a:solidFill>
                  <a:srgbClr val="D78B40"/>
                </a:solidFill>
                <a:latin typeface="Menlo"/>
                <a:cs typeface="Menlo"/>
              </a:rPr>
              <a:t>continue</a:t>
            </a:r>
            <a:r>
              <a:rPr sz="1547" spc="-4" dirty="0">
                <a:solidFill>
                  <a:srgbClr val="D78B40"/>
                </a:solidFill>
                <a:latin typeface="Menlo"/>
                <a:cs typeface="Menlo"/>
              </a:rPr>
              <a:t>;</a:t>
            </a:r>
            <a:endParaRPr sz="1547" dirty="0">
              <a:latin typeface="Menlo"/>
              <a:cs typeface="Menlo"/>
            </a:endParaRPr>
          </a:p>
          <a:p>
            <a:pPr marL="236182">
              <a:lnSpc>
                <a:spcPts val="1758"/>
              </a:lnSpc>
            </a:pPr>
            <a:r>
              <a:rPr sz="1547" dirty="0">
                <a:solidFill>
                  <a:srgbClr val="B7C4D1"/>
                </a:solidFill>
                <a:latin typeface="Menlo"/>
                <a:cs typeface="Menlo"/>
              </a:rPr>
              <a:t>}</a:t>
            </a:r>
            <a:endParaRPr sz="1547" dirty="0">
              <a:latin typeface="Menlo"/>
              <a:cs typeface="Menlo"/>
            </a:endParaRPr>
          </a:p>
          <a:p>
            <a:pPr marL="236182">
              <a:lnSpc>
                <a:spcPts val="1758"/>
              </a:lnSpc>
              <a:tabLst>
                <a:tab pos="3074829" algn="l"/>
              </a:tabLst>
            </a:pPr>
            <a:r>
              <a:rPr sz="1547" dirty="0">
                <a:solidFill>
                  <a:srgbClr val="B7C4D1"/>
                </a:solidFill>
                <a:latin typeface="Menlo"/>
                <a:cs typeface="Menlo"/>
              </a:rPr>
              <a:t>console</a:t>
            </a:r>
            <a:r>
              <a:rPr sz="1547" spc="-4" dirty="0">
                <a:solidFill>
                  <a:srgbClr val="B7C4D1"/>
                </a:solidFill>
                <a:latin typeface="Menlo"/>
                <a:cs typeface="Menlo"/>
              </a:rPr>
              <a:t>.</a:t>
            </a:r>
            <a:r>
              <a:rPr sz="1547" dirty="0">
                <a:solidFill>
                  <a:srgbClr val="FFD080"/>
                </a:solidFill>
                <a:latin typeface="Menlo"/>
                <a:cs typeface="Menlo"/>
              </a:rPr>
              <a:t>inf</a:t>
            </a:r>
            <a:r>
              <a:rPr sz="1547" spc="-4" dirty="0">
                <a:solidFill>
                  <a:srgbClr val="FFD080"/>
                </a:solidFill>
                <a:latin typeface="Menlo"/>
                <a:cs typeface="Menlo"/>
              </a:rPr>
              <a:t>o</a:t>
            </a:r>
            <a:r>
              <a:rPr sz="1547"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${index</a:t>
            </a:r>
            <a:r>
              <a:rPr sz="1547" spc="-4" dirty="0">
                <a:solidFill>
                  <a:srgbClr val="B7C4D1"/>
                </a:solidFill>
                <a:latin typeface="Menlo"/>
                <a:cs typeface="Menlo"/>
              </a:rPr>
              <a:t>}</a:t>
            </a:r>
            <a:r>
              <a:rPr sz="1547" dirty="0">
                <a:solidFill>
                  <a:srgbClr val="7C976C"/>
                </a:solidFill>
                <a:latin typeface="Menlo"/>
                <a:cs typeface="Menlo"/>
              </a:rPr>
              <a:t>.	</a:t>
            </a:r>
            <a:r>
              <a:rPr sz="1547" dirty="0">
                <a:solidFill>
                  <a:srgbClr val="B7C4D1"/>
                </a:solidFill>
                <a:latin typeface="Menlo"/>
                <a:cs typeface="Menlo"/>
              </a:rPr>
              <a:t>${elem</a:t>
            </a:r>
            <a:r>
              <a:rPr sz="1547" spc="-4" dirty="0">
                <a:solidFill>
                  <a:srgbClr val="B7C4D1"/>
                </a:solidFill>
                <a:latin typeface="Menlo"/>
                <a:cs typeface="Menlo"/>
              </a:rPr>
              <a:t>}</a:t>
            </a:r>
            <a:r>
              <a:rPr sz="1547" dirty="0">
                <a:solidFill>
                  <a:srgbClr val="7C976C"/>
                </a:solidFill>
                <a:latin typeface="Menlo"/>
                <a:cs typeface="Menlo"/>
              </a:rPr>
              <a:t>`</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a:t>
            </a:r>
            <a:endParaRPr sz="1547" dirty="0">
              <a:latin typeface="Menlo"/>
              <a:cs typeface="Menlo"/>
            </a:endParaRPr>
          </a:p>
        </p:txBody>
      </p:sp>
      <p:sp>
        <p:nvSpPr>
          <p:cNvPr id="30" name="Title 29"/>
          <p:cNvSpPr>
            <a:spLocks noGrp="1"/>
          </p:cNvSpPr>
          <p:nvPr>
            <p:ph type="title"/>
          </p:nvPr>
        </p:nvSpPr>
        <p:spPr>
          <a:xfrm>
            <a:off x="839571" y="986464"/>
            <a:ext cx="10285112" cy="677841"/>
          </a:xfrm>
        </p:spPr>
        <p:txBody>
          <a:bodyPr>
            <a:normAutofit fontScale="90000"/>
          </a:bodyPr>
          <a:lstStyle/>
          <a:p>
            <a:r>
              <a:rPr lang="en-US" dirty="0" smtClean="0"/>
              <a:t>For of </a:t>
            </a:r>
            <a:endParaRPr lang="en-US" dirty="0"/>
          </a:p>
        </p:txBody>
      </p:sp>
    </p:spTree>
    <p:extLst>
      <p:ext uri="{BB962C8B-B14F-4D97-AF65-F5344CB8AC3E}">
        <p14:creationId xmlns:p14="http://schemas.microsoft.com/office/powerpoint/2010/main" val="15364616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82940" y="1965316"/>
            <a:ext cx="8026450" cy="3643313"/>
          </a:xfrm>
          <a:custGeom>
            <a:avLst/>
            <a:gdLst/>
            <a:ahLst/>
            <a:cxnLst/>
            <a:rect l="l" t="t" r="r" b="b"/>
            <a:pathLst>
              <a:path w="11415395" h="5181600">
                <a:moveTo>
                  <a:pt x="0" y="0"/>
                </a:moveTo>
                <a:lnTo>
                  <a:pt x="11414927" y="0"/>
                </a:lnTo>
                <a:lnTo>
                  <a:pt x="11414927" y="5181600"/>
                </a:lnTo>
                <a:lnTo>
                  <a:pt x="0" y="5181600"/>
                </a:lnTo>
                <a:lnTo>
                  <a:pt x="0" y="0"/>
                </a:lnTo>
                <a:close/>
              </a:path>
            </a:pathLst>
          </a:custGeom>
          <a:solidFill>
            <a:srgbClr val="373A3F"/>
          </a:solidFill>
        </p:spPr>
        <p:txBody>
          <a:bodyPr wrap="square" lIns="0" tIns="0" rIns="0" bIns="0" rtlCol="0"/>
          <a:lstStyle/>
          <a:p>
            <a:endParaRPr sz="1266"/>
          </a:p>
        </p:txBody>
      </p:sp>
      <p:sp>
        <p:nvSpPr>
          <p:cNvPr id="5" name="object 5"/>
          <p:cNvSpPr/>
          <p:nvPr/>
        </p:nvSpPr>
        <p:spPr>
          <a:xfrm>
            <a:off x="2118659" y="2001035"/>
            <a:ext cx="3784848" cy="223242"/>
          </a:xfrm>
          <a:custGeom>
            <a:avLst/>
            <a:gdLst/>
            <a:ahLst/>
            <a:cxnLst/>
            <a:rect l="l" t="t" r="r" b="b"/>
            <a:pathLst>
              <a:path w="5382895" h="317500">
                <a:moveTo>
                  <a:pt x="0" y="0"/>
                </a:moveTo>
                <a:lnTo>
                  <a:pt x="5382816" y="0"/>
                </a:lnTo>
                <a:lnTo>
                  <a:pt x="5382816" y="317500"/>
                </a:lnTo>
                <a:lnTo>
                  <a:pt x="0" y="317500"/>
                </a:lnTo>
                <a:lnTo>
                  <a:pt x="0" y="0"/>
                </a:lnTo>
                <a:close/>
              </a:path>
            </a:pathLst>
          </a:custGeom>
          <a:solidFill>
            <a:srgbClr val="393939"/>
          </a:solidFill>
        </p:spPr>
        <p:txBody>
          <a:bodyPr wrap="square" lIns="0" tIns="0" rIns="0" bIns="0" rtlCol="0"/>
          <a:lstStyle/>
          <a:p>
            <a:endParaRPr sz="1266"/>
          </a:p>
        </p:txBody>
      </p:sp>
      <p:sp>
        <p:nvSpPr>
          <p:cNvPr id="6" name="object 6"/>
          <p:cNvSpPr/>
          <p:nvPr/>
        </p:nvSpPr>
        <p:spPr>
          <a:xfrm>
            <a:off x="2118658" y="2224277"/>
            <a:ext cx="1656011" cy="223242"/>
          </a:xfrm>
          <a:custGeom>
            <a:avLst/>
            <a:gdLst/>
            <a:ahLst/>
            <a:cxnLst/>
            <a:rect l="l" t="t" r="r" b="b"/>
            <a:pathLst>
              <a:path w="2355215" h="317500">
                <a:moveTo>
                  <a:pt x="0" y="0"/>
                </a:moveTo>
                <a:lnTo>
                  <a:pt x="2354982" y="0"/>
                </a:lnTo>
                <a:lnTo>
                  <a:pt x="2354982" y="317500"/>
                </a:lnTo>
                <a:lnTo>
                  <a:pt x="0" y="317500"/>
                </a:lnTo>
                <a:lnTo>
                  <a:pt x="0" y="0"/>
                </a:lnTo>
                <a:close/>
              </a:path>
            </a:pathLst>
          </a:custGeom>
          <a:solidFill>
            <a:srgbClr val="393939"/>
          </a:solidFill>
        </p:spPr>
        <p:txBody>
          <a:bodyPr wrap="square" lIns="0" tIns="0" rIns="0" bIns="0" rtlCol="0"/>
          <a:lstStyle/>
          <a:p>
            <a:endParaRPr sz="1266"/>
          </a:p>
        </p:txBody>
      </p:sp>
      <p:sp>
        <p:nvSpPr>
          <p:cNvPr id="7" name="object 7"/>
          <p:cNvSpPr/>
          <p:nvPr/>
        </p:nvSpPr>
        <p:spPr>
          <a:xfrm>
            <a:off x="2118658" y="2447519"/>
            <a:ext cx="2483792" cy="223242"/>
          </a:xfrm>
          <a:custGeom>
            <a:avLst/>
            <a:gdLst/>
            <a:ahLst/>
            <a:cxnLst/>
            <a:rect l="l" t="t" r="r" b="b"/>
            <a:pathLst>
              <a:path w="3532504" h="317500">
                <a:moveTo>
                  <a:pt x="0" y="0"/>
                </a:moveTo>
                <a:lnTo>
                  <a:pt x="3532472" y="0"/>
                </a:lnTo>
                <a:lnTo>
                  <a:pt x="3532472" y="317500"/>
                </a:lnTo>
                <a:lnTo>
                  <a:pt x="0" y="317500"/>
                </a:lnTo>
                <a:lnTo>
                  <a:pt x="0" y="0"/>
                </a:lnTo>
                <a:close/>
              </a:path>
            </a:pathLst>
          </a:custGeom>
          <a:solidFill>
            <a:srgbClr val="393939"/>
          </a:solidFill>
        </p:spPr>
        <p:txBody>
          <a:bodyPr wrap="square" lIns="0" tIns="0" rIns="0" bIns="0" rtlCol="0"/>
          <a:lstStyle/>
          <a:p>
            <a:endParaRPr sz="1266"/>
          </a:p>
        </p:txBody>
      </p:sp>
      <p:sp>
        <p:nvSpPr>
          <p:cNvPr id="8" name="object 8"/>
          <p:cNvSpPr/>
          <p:nvPr/>
        </p:nvSpPr>
        <p:spPr>
          <a:xfrm>
            <a:off x="2118658" y="2670761"/>
            <a:ext cx="2483792" cy="223242"/>
          </a:xfrm>
          <a:custGeom>
            <a:avLst/>
            <a:gdLst/>
            <a:ahLst/>
            <a:cxnLst/>
            <a:rect l="l" t="t" r="r" b="b"/>
            <a:pathLst>
              <a:path w="3532504" h="317500">
                <a:moveTo>
                  <a:pt x="0" y="0"/>
                </a:moveTo>
                <a:lnTo>
                  <a:pt x="3532472" y="0"/>
                </a:lnTo>
                <a:lnTo>
                  <a:pt x="3532472" y="317500"/>
                </a:lnTo>
                <a:lnTo>
                  <a:pt x="0" y="317500"/>
                </a:lnTo>
                <a:lnTo>
                  <a:pt x="0" y="0"/>
                </a:lnTo>
                <a:close/>
              </a:path>
            </a:pathLst>
          </a:custGeom>
          <a:solidFill>
            <a:srgbClr val="393939"/>
          </a:solidFill>
        </p:spPr>
        <p:txBody>
          <a:bodyPr wrap="square" lIns="0" tIns="0" rIns="0" bIns="0" rtlCol="0"/>
          <a:lstStyle/>
          <a:p>
            <a:endParaRPr sz="1266"/>
          </a:p>
        </p:txBody>
      </p:sp>
      <p:sp>
        <p:nvSpPr>
          <p:cNvPr id="9" name="object 9"/>
          <p:cNvSpPr/>
          <p:nvPr/>
        </p:nvSpPr>
        <p:spPr>
          <a:xfrm>
            <a:off x="2118658" y="2894004"/>
            <a:ext cx="2129284" cy="223242"/>
          </a:xfrm>
          <a:custGeom>
            <a:avLst/>
            <a:gdLst/>
            <a:ahLst/>
            <a:cxnLst/>
            <a:rect l="l" t="t" r="r" b="b"/>
            <a:pathLst>
              <a:path w="3028315" h="317500">
                <a:moveTo>
                  <a:pt x="0" y="0"/>
                </a:moveTo>
                <a:lnTo>
                  <a:pt x="3027833" y="0"/>
                </a:lnTo>
                <a:lnTo>
                  <a:pt x="3027833" y="317500"/>
                </a:lnTo>
                <a:lnTo>
                  <a:pt x="0" y="317500"/>
                </a:lnTo>
                <a:lnTo>
                  <a:pt x="0" y="0"/>
                </a:lnTo>
                <a:close/>
              </a:path>
            </a:pathLst>
          </a:custGeom>
          <a:solidFill>
            <a:srgbClr val="393939"/>
          </a:solidFill>
        </p:spPr>
        <p:txBody>
          <a:bodyPr wrap="square" lIns="0" tIns="0" rIns="0" bIns="0" rtlCol="0"/>
          <a:lstStyle/>
          <a:p>
            <a:endParaRPr sz="1266"/>
          </a:p>
        </p:txBody>
      </p:sp>
      <p:sp>
        <p:nvSpPr>
          <p:cNvPr id="10" name="object 10"/>
          <p:cNvSpPr/>
          <p:nvPr/>
        </p:nvSpPr>
        <p:spPr>
          <a:xfrm>
            <a:off x="2118659" y="3117246"/>
            <a:ext cx="354955" cy="223242"/>
          </a:xfrm>
          <a:custGeom>
            <a:avLst/>
            <a:gdLst/>
            <a:ahLst/>
            <a:cxnLst/>
            <a:rect l="l" t="t" r="r" b="b"/>
            <a:pathLst>
              <a:path w="504825" h="317500">
                <a:moveTo>
                  <a:pt x="0" y="0"/>
                </a:moveTo>
                <a:lnTo>
                  <a:pt x="504639" y="0"/>
                </a:lnTo>
                <a:lnTo>
                  <a:pt x="504639" y="317500"/>
                </a:lnTo>
                <a:lnTo>
                  <a:pt x="0" y="317500"/>
                </a:lnTo>
                <a:lnTo>
                  <a:pt x="0" y="0"/>
                </a:lnTo>
                <a:close/>
              </a:path>
            </a:pathLst>
          </a:custGeom>
          <a:solidFill>
            <a:srgbClr val="393939"/>
          </a:solidFill>
        </p:spPr>
        <p:txBody>
          <a:bodyPr wrap="square" lIns="0" tIns="0" rIns="0" bIns="0" rtlCol="0"/>
          <a:lstStyle/>
          <a:p>
            <a:endParaRPr sz="1266"/>
          </a:p>
        </p:txBody>
      </p:sp>
      <p:sp>
        <p:nvSpPr>
          <p:cNvPr id="11" name="object 11"/>
          <p:cNvSpPr/>
          <p:nvPr/>
        </p:nvSpPr>
        <p:spPr>
          <a:xfrm>
            <a:off x="2118658" y="3563730"/>
            <a:ext cx="2483792" cy="223242"/>
          </a:xfrm>
          <a:custGeom>
            <a:avLst/>
            <a:gdLst/>
            <a:ahLst/>
            <a:cxnLst/>
            <a:rect l="l" t="t" r="r" b="b"/>
            <a:pathLst>
              <a:path w="3532504" h="317500">
                <a:moveTo>
                  <a:pt x="0" y="0"/>
                </a:moveTo>
                <a:lnTo>
                  <a:pt x="3532472" y="0"/>
                </a:lnTo>
                <a:lnTo>
                  <a:pt x="3532472" y="317500"/>
                </a:lnTo>
                <a:lnTo>
                  <a:pt x="0" y="317500"/>
                </a:lnTo>
                <a:lnTo>
                  <a:pt x="0" y="0"/>
                </a:lnTo>
                <a:close/>
              </a:path>
            </a:pathLst>
          </a:custGeom>
          <a:solidFill>
            <a:srgbClr val="393939"/>
          </a:solidFill>
        </p:spPr>
        <p:txBody>
          <a:bodyPr wrap="square" lIns="0" tIns="0" rIns="0" bIns="0" rtlCol="0"/>
          <a:lstStyle/>
          <a:p>
            <a:endParaRPr sz="1266"/>
          </a:p>
        </p:txBody>
      </p:sp>
      <p:sp>
        <p:nvSpPr>
          <p:cNvPr id="12" name="object 12"/>
          <p:cNvSpPr/>
          <p:nvPr/>
        </p:nvSpPr>
        <p:spPr>
          <a:xfrm>
            <a:off x="2118658" y="3786972"/>
            <a:ext cx="6623596" cy="223242"/>
          </a:xfrm>
          <a:custGeom>
            <a:avLst/>
            <a:gdLst/>
            <a:ahLst/>
            <a:cxnLst/>
            <a:rect l="l" t="t" r="r" b="b"/>
            <a:pathLst>
              <a:path w="9420225" h="317500">
                <a:moveTo>
                  <a:pt x="0" y="0"/>
                </a:moveTo>
                <a:lnTo>
                  <a:pt x="9419927" y="0"/>
                </a:lnTo>
                <a:lnTo>
                  <a:pt x="9419927" y="317500"/>
                </a:lnTo>
                <a:lnTo>
                  <a:pt x="0" y="317500"/>
                </a:lnTo>
                <a:lnTo>
                  <a:pt x="0" y="0"/>
                </a:lnTo>
                <a:close/>
              </a:path>
            </a:pathLst>
          </a:custGeom>
          <a:solidFill>
            <a:srgbClr val="393939"/>
          </a:solidFill>
        </p:spPr>
        <p:txBody>
          <a:bodyPr wrap="square" lIns="0" tIns="0" rIns="0" bIns="0" rtlCol="0"/>
          <a:lstStyle/>
          <a:p>
            <a:endParaRPr sz="1266"/>
          </a:p>
        </p:txBody>
      </p:sp>
      <p:sp>
        <p:nvSpPr>
          <p:cNvPr id="13" name="object 13"/>
          <p:cNvSpPr/>
          <p:nvPr/>
        </p:nvSpPr>
        <p:spPr>
          <a:xfrm>
            <a:off x="2118659" y="4010214"/>
            <a:ext cx="354955" cy="223242"/>
          </a:xfrm>
          <a:custGeom>
            <a:avLst/>
            <a:gdLst/>
            <a:ahLst/>
            <a:cxnLst/>
            <a:rect l="l" t="t" r="r" b="b"/>
            <a:pathLst>
              <a:path w="504825" h="317500">
                <a:moveTo>
                  <a:pt x="0" y="0"/>
                </a:moveTo>
                <a:lnTo>
                  <a:pt x="504639" y="0"/>
                </a:lnTo>
                <a:lnTo>
                  <a:pt x="504639" y="317500"/>
                </a:lnTo>
                <a:lnTo>
                  <a:pt x="0" y="317500"/>
                </a:lnTo>
                <a:lnTo>
                  <a:pt x="0" y="0"/>
                </a:lnTo>
                <a:close/>
              </a:path>
            </a:pathLst>
          </a:custGeom>
          <a:solidFill>
            <a:srgbClr val="393939"/>
          </a:solidFill>
        </p:spPr>
        <p:txBody>
          <a:bodyPr wrap="square" lIns="0" tIns="0" rIns="0" bIns="0" rtlCol="0"/>
          <a:lstStyle/>
          <a:p>
            <a:endParaRPr sz="1266"/>
          </a:p>
        </p:txBody>
      </p:sp>
      <p:sp>
        <p:nvSpPr>
          <p:cNvPr id="14" name="object 14"/>
          <p:cNvSpPr/>
          <p:nvPr/>
        </p:nvSpPr>
        <p:spPr>
          <a:xfrm>
            <a:off x="2118659" y="4233457"/>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266"/>
          </a:p>
        </p:txBody>
      </p:sp>
      <p:sp>
        <p:nvSpPr>
          <p:cNvPr id="15" name="object 15"/>
          <p:cNvSpPr/>
          <p:nvPr/>
        </p:nvSpPr>
        <p:spPr>
          <a:xfrm>
            <a:off x="2118659" y="4679941"/>
            <a:ext cx="3784848" cy="223242"/>
          </a:xfrm>
          <a:custGeom>
            <a:avLst/>
            <a:gdLst/>
            <a:ahLst/>
            <a:cxnLst/>
            <a:rect l="l" t="t" r="r" b="b"/>
            <a:pathLst>
              <a:path w="5382895" h="317500">
                <a:moveTo>
                  <a:pt x="0" y="0"/>
                </a:moveTo>
                <a:lnTo>
                  <a:pt x="5382816" y="0"/>
                </a:lnTo>
                <a:lnTo>
                  <a:pt x="5382816" y="317500"/>
                </a:lnTo>
                <a:lnTo>
                  <a:pt x="0" y="317500"/>
                </a:lnTo>
                <a:lnTo>
                  <a:pt x="0" y="0"/>
                </a:lnTo>
                <a:close/>
              </a:path>
            </a:pathLst>
          </a:custGeom>
          <a:solidFill>
            <a:srgbClr val="393939"/>
          </a:solidFill>
        </p:spPr>
        <p:txBody>
          <a:bodyPr wrap="square" lIns="0" tIns="0" rIns="0" bIns="0" rtlCol="0"/>
          <a:lstStyle/>
          <a:p>
            <a:endParaRPr sz="1266"/>
          </a:p>
        </p:txBody>
      </p:sp>
      <p:sp>
        <p:nvSpPr>
          <p:cNvPr id="16" name="object 16"/>
          <p:cNvSpPr/>
          <p:nvPr/>
        </p:nvSpPr>
        <p:spPr>
          <a:xfrm>
            <a:off x="2118658" y="4903183"/>
            <a:ext cx="2957066" cy="223242"/>
          </a:xfrm>
          <a:custGeom>
            <a:avLst/>
            <a:gdLst/>
            <a:ahLst/>
            <a:cxnLst/>
            <a:rect l="l" t="t" r="r" b="b"/>
            <a:pathLst>
              <a:path w="4205605" h="317500">
                <a:moveTo>
                  <a:pt x="0" y="0"/>
                </a:moveTo>
                <a:lnTo>
                  <a:pt x="4205325" y="0"/>
                </a:lnTo>
                <a:lnTo>
                  <a:pt x="4205325" y="317500"/>
                </a:lnTo>
                <a:lnTo>
                  <a:pt x="0" y="317500"/>
                </a:lnTo>
                <a:lnTo>
                  <a:pt x="0" y="0"/>
                </a:lnTo>
                <a:close/>
              </a:path>
            </a:pathLst>
          </a:custGeom>
          <a:solidFill>
            <a:srgbClr val="393939"/>
          </a:solidFill>
        </p:spPr>
        <p:txBody>
          <a:bodyPr wrap="square" lIns="0" tIns="0" rIns="0" bIns="0" rtlCol="0"/>
          <a:lstStyle/>
          <a:p>
            <a:endParaRPr sz="1266"/>
          </a:p>
        </p:txBody>
      </p:sp>
      <p:sp>
        <p:nvSpPr>
          <p:cNvPr id="17" name="object 17"/>
          <p:cNvSpPr txBox="1">
            <a:spLocks noGrp="1"/>
          </p:cNvSpPr>
          <p:nvPr>
            <p:ph type="body" idx="1"/>
          </p:nvPr>
        </p:nvSpPr>
        <p:spPr>
          <a:xfrm>
            <a:off x="2131218" y="1965316"/>
            <a:ext cx="8013890" cy="3453970"/>
          </a:xfrm>
          <a:prstGeom prst="rect">
            <a:avLst/>
          </a:prstGeom>
        </p:spPr>
        <p:txBody>
          <a:bodyPr vert="horz" wrap="square" lIns="0" tIns="16966" rIns="0" bIns="0" rtlCol="0">
            <a:spAutoFit/>
          </a:bodyPr>
          <a:lstStyle/>
          <a:p>
            <a:pPr marL="0" indent="0">
              <a:lnSpc>
                <a:spcPts val="1807"/>
              </a:lnSpc>
              <a:spcBef>
                <a:spcPts val="134"/>
              </a:spcBef>
              <a:buNone/>
            </a:pPr>
            <a:r>
              <a:rPr dirty="0"/>
              <a:t>// class must exist before</a:t>
            </a:r>
            <a:r>
              <a:rPr spc="-70" dirty="0"/>
              <a:t> </a:t>
            </a:r>
            <a:r>
              <a:rPr dirty="0"/>
              <a:t>usage</a:t>
            </a:r>
          </a:p>
          <a:p>
            <a:pPr marL="38843" marR="5497367" indent="0">
              <a:lnSpc>
                <a:spcPts val="1758"/>
              </a:lnSpc>
              <a:spcBef>
                <a:spcPts val="91"/>
              </a:spcBef>
              <a:buNone/>
              <a:tabLst>
                <a:tab pos="749174" algn="l"/>
              </a:tabLst>
            </a:pPr>
            <a:r>
              <a:rPr b="1" dirty="0">
                <a:solidFill>
                  <a:srgbClr val="D78B40"/>
                </a:solidFill>
                <a:latin typeface="Menlo"/>
                <a:cs typeface="Menlo"/>
              </a:rPr>
              <a:t>class	</a:t>
            </a:r>
            <a:r>
              <a:rPr dirty="0">
                <a:solidFill>
                  <a:srgbClr val="B7C4D1"/>
                </a:solidFill>
              </a:rPr>
              <a:t>Animal</a:t>
            </a:r>
            <a:r>
              <a:rPr spc="-70" dirty="0">
                <a:solidFill>
                  <a:srgbClr val="B7C4D1"/>
                </a:solidFill>
              </a:rPr>
              <a:t> </a:t>
            </a:r>
            <a:r>
              <a:rPr dirty="0">
                <a:solidFill>
                  <a:srgbClr val="B7C4D1"/>
                </a:solidFill>
              </a:rPr>
              <a:t>{  </a:t>
            </a:r>
            <a:r>
              <a:rPr spc="-4" dirty="0">
                <a:solidFill>
                  <a:srgbClr val="FFD080"/>
                </a:solidFill>
              </a:rPr>
              <a:t>constructor</a:t>
            </a:r>
            <a:r>
              <a:rPr spc="-4" dirty="0">
                <a:solidFill>
                  <a:srgbClr val="B7C4D1"/>
                </a:solidFill>
              </a:rPr>
              <a:t>(name)</a:t>
            </a:r>
            <a:r>
              <a:rPr spc="-14" dirty="0">
                <a:solidFill>
                  <a:srgbClr val="B7C4D1"/>
                </a:solidFill>
              </a:rPr>
              <a:t> </a:t>
            </a:r>
            <a:r>
              <a:rPr dirty="0">
                <a:solidFill>
                  <a:srgbClr val="B7C4D1"/>
                </a:solidFill>
              </a:rPr>
              <a:t>{</a:t>
            </a:r>
          </a:p>
          <a:p>
            <a:pPr marL="283499" indent="0">
              <a:lnSpc>
                <a:spcPts val="1666"/>
              </a:lnSpc>
              <a:buNone/>
              <a:tabLst>
                <a:tab pos="1695241" algn="l"/>
              </a:tabLst>
            </a:pPr>
            <a:r>
              <a:rPr b="1" spc="-4" dirty="0">
                <a:solidFill>
                  <a:srgbClr val="D78B40"/>
                </a:solidFill>
                <a:latin typeface="Menlo"/>
                <a:cs typeface="Menlo"/>
              </a:rPr>
              <a:t>this</a:t>
            </a:r>
            <a:r>
              <a:rPr spc="-4" dirty="0">
                <a:solidFill>
                  <a:srgbClr val="B7C4D1"/>
                </a:solidFill>
              </a:rPr>
              <a:t>.</a:t>
            </a:r>
            <a:r>
              <a:rPr spc="-4" dirty="0">
                <a:solidFill>
                  <a:srgbClr val="A98BB9"/>
                </a:solidFill>
              </a:rPr>
              <a:t>name	</a:t>
            </a:r>
            <a:r>
              <a:rPr dirty="0">
                <a:solidFill>
                  <a:srgbClr val="B7C4D1"/>
                </a:solidFill>
              </a:rPr>
              <a:t>=</a:t>
            </a:r>
            <a:r>
              <a:rPr spc="-56" dirty="0">
                <a:solidFill>
                  <a:srgbClr val="B7C4D1"/>
                </a:solidFill>
              </a:rPr>
              <a:t> </a:t>
            </a:r>
            <a:r>
              <a:rPr spc="-4" dirty="0">
                <a:solidFill>
                  <a:srgbClr val="B7C4D1"/>
                </a:solidFill>
              </a:rPr>
              <a:t>name</a:t>
            </a:r>
            <a:r>
              <a:rPr spc="-4" dirty="0">
                <a:solidFill>
                  <a:srgbClr val="D78B40"/>
                </a:solidFill>
              </a:rPr>
              <a:t>;</a:t>
            </a:r>
          </a:p>
          <a:p>
            <a:pPr marL="283499" indent="0">
              <a:lnSpc>
                <a:spcPts val="1758"/>
              </a:lnSpc>
              <a:buNone/>
              <a:tabLst>
                <a:tab pos="1695241" algn="l"/>
                <a:tab pos="1931869" algn="l"/>
              </a:tabLst>
            </a:pPr>
            <a:r>
              <a:rPr b="1" spc="-4" dirty="0">
                <a:solidFill>
                  <a:srgbClr val="D78B40"/>
                </a:solidFill>
                <a:latin typeface="Menlo"/>
                <a:cs typeface="Menlo"/>
              </a:rPr>
              <a:t>this</a:t>
            </a:r>
            <a:r>
              <a:rPr spc="-4" dirty="0">
                <a:solidFill>
                  <a:srgbClr val="B7C4D1"/>
                </a:solidFill>
              </a:rPr>
              <a:t>.</a:t>
            </a:r>
            <a:r>
              <a:rPr spc="-4" dirty="0">
                <a:solidFill>
                  <a:srgbClr val="A98BB9"/>
                </a:solidFill>
              </a:rPr>
              <a:t>legs	</a:t>
            </a:r>
            <a:r>
              <a:rPr dirty="0">
                <a:solidFill>
                  <a:srgbClr val="B7C4D1"/>
                </a:solidFill>
              </a:rPr>
              <a:t>=	</a:t>
            </a:r>
            <a:r>
              <a:rPr dirty="0">
                <a:solidFill>
                  <a:srgbClr val="7AA8C7"/>
                </a:solidFill>
              </a:rPr>
              <a:t>2</a:t>
            </a:r>
            <a:r>
              <a:rPr dirty="0">
                <a:solidFill>
                  <a:srgbClr val="D78B40"/>
                </a:solidFill>
              </a:rPr>
              <a:t>;</a:t>
            </a:r>
          </a:p>
          <a:p>
            <a:pPr marL="46871" indent="0">
              <a:lnSpc>
                <a:spcPts val="1807"/>
              </a:lnSpc>
              <a:buNone/>
            </a:pPr>
            <a:r>
              <a:rPr dirty="0" smtClean="0">
                <a:solidFill>
                  <a:srgbClr val="B7C4D1"/>
                </a:solidFill>
              </a:rPr>
              <a:t>}</a:t>
            </a:r>
            <a:r>
              <a:rPr spc="-4" dirty="0" smtClean="0">
                <a:solidFill>
                  <a:srgbClr val="FFD080"/>
                </a:solidFill>
              </a:rPr>
              <a:t>showNameAndLegs</a:t>
            </a:r>
            <a:r>
              <a:rPr spc="-4" dirty="0">
                <a:solidFill>
                  <a:srgbClr val="B7C4D1"/>
                </a:solidFill>
              </a:rPr>
              <a:t>()</a:t>
            </a:r>
            <a:r>
              <a:rPr spc="-14" dirty="0">
                <a:solidFill>
                  <a:srgbClr val="B7C4D1"/>
                </a:solidFill>
              </a:rPr>
              <a:t> </a:t>
            </a:r>
            <a:r>
              <a:rPr dirty="0">
                <a:solidFill>
                  <a:srgbClr val="B7C4D1"/>
                </a:solidFill>
              </a:rPr>
              <a:t>{</a:t>
            </a:r>
          </a:p>
          <a:p>
            <a:pPr marL="283499" indent="0">
              <a:lnSpc>
                <a:spcPts val="1758"/>
              </a:lnSpc>
              <a:buNone/>
              <a:tabLst>
                <a:tab pos="3706135" algn="l"/>
                <a:tab pos="4178945" algn="l"/>
                <a:tab pos="5716583" algn="l"/>
              </a:tabLst>
            </a:pPr>
            <a:r>
              <a:rPr spc="-4" dirty="0">
                <a:solidFill>
                  <a:srgbClr val="A98BB9"/>
                </a:solidFill>
              </a:rPr>
              <a:t>console</a:t>
            </a:r>
            <a:r>
              <a:rPr spc="-4" dirty="0">
                <a:solidFill>
                  <a:srgbClr val="B7C4D1"/>
                </a:solidFill>
              </a:rPr>
              <a:t>.</a:t>
            </a:r>
            <a:r>
              <a:rPr spc="-4" dirty="0">
                <a:solidFill>
                  <a:srgbClr val="FFD080"/>
                </a:solidFill>
              </a:rPr>
              <a:t>info</a:t>
            </a:r>
            <a:r>
              <a:rPr spc="-4" dirty="0">
                <a:solidFill>
                  <a:srgbClr val="B7C4D1"/>
                </a:solidFill>
              </a:rPr>
              <a:t>(</a:t>
            </a:r>
            <a:r>
              <a:rPr spc="-4" dirty="0">
                <a:solidFill>
                  <a:srgbClr val="7C976C"/>
                </a:solidFill>
              </a:rPr>
              <a:t>`</a:t>
            </a:r>
            <a:r>
              <a:rPr spc="-4" dirty="0">
                <a:solidFill>
                  <a:srgbClr val="B7C4D1"/>
                </a:solidFill>
              </a:rPr>
              <a:t>${</a:t>
            </a:r>
            <a:r>
              <a:rPr b="1" spc="-4" dirty="0" smtClean="0">
                <a:solidFill>
                  <a:srgbClr val="D78B40"/>
                </a:solidFill>
                <a:latin typeface="Menlo"/>
                <a:cs typeface="Menlo"/>
              </a:rPr>
              <a:t>this</a:t>
            </a:r>
            <a:r>
              <a:rPr spc="-4" dirty="0" smtClean="0">
                <a:solidFill>
                  <a:srgbClr val="B7C4D1"/>
                </a:solidFill>
              </a:rPr>
              <a:t>.</a:t>
            </a:r>
            <a:r>
              <a:rPr spc="-4" dirty="0" smtClean="0">
                <a:solidFill>
                  <a:srgbClr val="A98BB9"/>
                </a:solidFill>
              </a:rPr>
              <a:t>name</a:t>
            </a:r>
            <a:r>
              <a:rPr spc="-4" dirty="0" smtClean="0">
                <a:solidFill>
                  <a:srgbClr val="B7C4D1"/>
                </a:solidFill>
              </a:rPr>
              <a:t>}</a:t>
            </a:r>
            <a:r>
              <a:rPr lang="en-US" spc="-4" dirty="0" smtClean="0">
                <a:solidFill>
                  <a:srgbClr val="B7C4D1"/>
                </a:solidFill>
              </a:rPr>
              <a:t>   </a:t>
            </a:r>
            <a:r>
              <a:rPr dirty="0" smtClean="0">
                <a:solidFill>
                  <a:srgbClr val="7C976C"/>
                </a:solidFill>
              </a:rPr>
              <a:t>has</a:t>
            </a:r>
            <a:r>
              <a:rPr lang="en-US" dirty="0">
                <a:solidFill>
                  <a:srgbClr val="7C976C"/>
                </a:solidFill>
              </a:rPr>
              <a:t> </a:t>
            </a:r>
            <a:r>
              <a:rPr lang="en-US" dirty="0" smtClean="0">
                <a:solidFill>
                  <a:srgbClr val="7C976C"/>
                </a:solidFill>
              </a:rPr>
              <a:t>  </a:t>
            </a:r>
            <a:r>
              <a:rPr spc="-4" dirty="0" smtClean="0">
                <a:solidFill>
                  <a:srgbClr val="B7C4D1"/>
                </a:solidFill>
              </a:rPr>
              <a:t>${</a:t>
            </a:r>
            <a:r>
              <a:rPr b="1" spc="-4" dirty="0" smtClean="0">
                <a:solidFill>
                  <a:srgbClr val="D78B40"/>
                </a:solidFill>
                <a:latin typeface="Menlo"/>
                <a:cs typeface="Menlo"/>
              </a:rPr>
              <a:t>this</a:t>
            </a:r>
            <a:r>
              <a:rPr spc="-4" dirty="0" smtClean="0">
                <a:solidFill>
                  <a:srgbClr val="B7C4D1"/>
                </a:solidFill>
              </a:rPr>
              <a:t>.</a:t>
            </a:r>
            <a:r>
              <a:rPr spc="-4" dirty="0" smtClean="0">
                <a:solidFill>
                  <a:srgbClr val="A98BB9"/>
                </a:solidFill>
              </a:rPr>
              <a:t>legs</a:t>
            </a:r>
            <a:r>
              <a:rPr spc="-4" dirty="0" smtClean="0">
                <a:solidFill>
                  <a:srgbClr val="B7C4D1"/>
                </a:solidFill>
              </a:rPr>
              <a:t>}</a:t>
            </a:r>
            <a:r>
              <a:rPr lang="en-US" spc="-4" dirty="0" smtClean="0">
                <a:solidFill>
                  <a:srgbClr val="B7C4D1"/>
                </a:solidFill>
              </a:rPr>
              <a:t>  </a:t>
            </a:r>
            <a:r>
              <a:rPr spc="-4" dirty="0" smtClean="0">
                <a:solidFill>
                  <a:srgbClr val="7C976C"/>
                </a:solidFill>
              </a:rPr>
              <a:t>legs</a:t>
            </a:r>
            <a:r>
              <a:rPr spc="-4" dirty="0">
                <a:solidFill>
                  <a:srgbClr val="7C976C"/>
                </a:solidFill>
              </a:rPr>
              <a:t>.`</a:t>
            </a:r>
            <a:r>
              <a:rPr spc="-4" dirty="0">
                <a:solidFill>
                  <a:srgbClr val="B7C4D1"/>
                </a:solidFill>
              </a:rPr>
              <a:t>)</a:t>
            </a:r>
            <a:r>
              <a:rPr spc="-4" dirty="0">
                <a:solidFill>
                  <a:srgbClr val="D78B40"/>
                </a:solidFill>
              </a:rPr>
              <a:t>;</a:t>
            </a:r>
          </a:p>
          <a:p>
            <a:pPr marL="46871" indent="0">
              <a:lnSpc>
                <a:spcPts val="1758"/>
              </a:lnSpc>
              <a:buNone/>
            </a:pPr>
            <a:r>
              <a:rPr dirty="0">
                <a:solidFill>
                  <a:srgbClr val="B7C4D1"/>
                </a:solidFill>
              </a:rPr>
              <a:t>}</a:t>
            </a:r>
          </a:p>
          <a:p>
            <a:pPr marL="0" indent="0">
              <a:lnSpc>
                <a:spcPts val="1807"/>
              </a:lnSpc>
              <a:buNone/>
            </a:pPr>
            <a:r>
              <a:rPr dirty="0" smtClean="0">
                <a:solidFill>
                  <a:srgbClr val="B7C4D1"/>
                </a:solidFill>
              </a:rPr>
              <a:t>}</a:t>
            </a:r>
            <a:endParaRPr dirty="0">
              <a:solidFill>
                <a:srgbClr val="B7C4D1"/>
              </a:solidFill>
            </a:endParaRPr>
          </a:p>
          <a:p>
            <a:pPr marL="0" marR="4196357" indent="0">
              <a:lnSpc>
                <a:spcPts val="1758"/>
              </a:lnSpc>
              <a:buNone/>
              <a:tabLst>
                <a:tab pos="512546" algn="l"/>
                <a:tab pos="2050183" algn="l"/>
              </a:tabLst>
            </a:pPr>
            <a:r>
              <a:rPr b="1" dirty="0">
                <a:solidFill>
                  <a:srgbClr val="D78B40"/>
                </a:solidFill>
                <a:latin typeface="Menlo"/>
                <a:cs typeface="Menlo"/>
              </a:rPr>
              <a:t>var	</a:t>
            </a:r>
            <a:r>
              <a:rPr dirty="0">
                <a:solidFill>
                  <a:srgbClr val="B7C4D1"/>
                </a:solidFill>
              </a:rPr>
              <a:t>myBird =</a:t>
            </a:r>
            <a:r>
              <a:rPr spc="-4" dirty="0">
                <a:solidFill>
                  <a:srgbClr val="B7C4D1"/>
                </a:solidFill>
              </a:rPr>
              <a:t> </a:t>
            </a:r>
            <a:r>
              <a:rPr b="1" dirty="0">
                <a:solidFill>
                  <a:srgbClr val="D78B40"/>
                </a:solidFill>
                <a:latin typeface="Menlo"/>
                <a:cs typeface="Menlo"/>
              </a:rPr>
              <a:t>new	</a:t>
            </a:r>
            <a:r>
              <a:rPr dirty="0">
                <a:solidFill>
                  <a:srgbClr val="B7C4D1"/>
                </a:solidFill>
              </a:rPr>
              <a:t>Animal</a:t>
            </a:r>
            <a:r>
              <a:rPr spc="-4" dirty="0">
                <a:solidFill>
                  <a:srgbClr val="B7C4D1"/>
                </a:solidFill>
              </a:rPr>
              <a:t>(</a:t>
            </a:r>
            <a:r>
              <a:rPr dirty="0">
                <a:solidFill>
                  <a:srgbClr val="7C976C"/>
                </a:solidFill>
              </a:rPr>
              <a:t>"Bird</a:t>
            </a:r>
            <a:r>
              <a:rPr spc="-4" dirty="0">
                <a:solidFill>
                  <a:srgbClr val="7C976C"/>
                </a:solidFill>
              </a:rPr>
              <a:t>"</a:t>
            </a:r>
            <a:r>
              <a:rPr dirty="0">
                <a:solidFill>
                  <a:srgbClr val="B7C4D1"/>
                </a:solidFill>
              </a:rPr>
              <a:t>)</a:t>
            </a:r>
            <a:r>
              <a:rPr dirty="0">
                <a:solidFill>
                  <a:srgbClr val="D78B40"/>
                </a:solidFill>
              </a:rPr>
              <a:t>;  </a:t>
            </a:r>
            <a:r>
              <a:rPr spc="-4" dirty="0">
                <a:solidFill>
                  <a:srgbClr val="B7C4D1"/>
                </a:solidFill>
              </a:rPr>
              <a:t>myBird.</a:t>
            </a:r>
            <a:r>
              <a:rPr spc="-4" dirty="0">
                <a:solidFill>
                  <a:srgbClr val="FFD080"/>
                </a:solidFill>
              </a:rPr>
              <a:t>showNameAndLegs</a:t>
            </a:r>
            <a:r>
              <a:rPr spc="-4" dirty="0">
                <a:solidFill>
                  <a:srgbClr val="B7C4D1"/>
                </a:solidFill>
              </a:rPr>
              <a:t>()</a:t>
            </a:r>
            <a:r>
              <a:rPr spc="-4" dirty="0">
                <a:solidFill>
                  <a:srgbClr val="D78B40"/>
                </a:solidFill>
              </a:rPr>
              <a:t>;</a:t>
            </a:r>
          </a:p>
        </p:txBody>
      </p:sp>
      <p:sp>
        <p:nvSpPr>
          <p:cNvPr id="18" name="Title 17"/>
          <p:cNvSpPr>
            <a:spLocks noGrp="1"/>
          </p:cNvSpPr>
          <p:nvPr>
            <p:ph type="title"/>
          </p:nvPr>
        </p:nvSpPr>
        <p:spPr/>
        <p:txBody>
          <a:bodyPr>
            <a:normAutofit fontScale="90000"/>
          </a:bodyPr>
          <a:lstStyle/>
          <a:p>
            <a:r>
              <a:rPr lang="en-US" dirty="0" smtClean="0"/>
              <a:t>classes</a:t>
            </a:r>
            <a:endParaRPr lang="en-US" dirty="0"/>
          </a:p>
        </p:txBody>
      </p:sp>
    </p:spTree>
    <p:extLst>
      <p:ext uri="{BB962C8B-B14F-4D97-AF65-F5344CB8AC3E}">
        <p14:creationId xmlns:p14="http://schemas.microsoft.com/office/powerpoint/2010/main" val="402292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643744" y="1903643"/>
            <a:ext cx="9480937" cy="4313039"/>
          </a:xfrm>
          <a:custGeom>
            <a:avLst/>
            <a:gdLst/>
            <a:ahLst/>
            <a:cxnLst/>
            <a:rect l="l" t="t" r="r" b="b"/>
            <a:pathLst>
              <a:path w="11430000" h="6134100">
                <a:moveTo>
                  <a:pt x="0" y="0"/>
                </a:moveTo>
                <a:lnTo>
                  <a:pt x="11430000" y="0"/>
                </a:lnTo>
                <a:lnTo>
                  <a:pt x="11430000" y="6134100"/>
                </a:lnTo>
                <a:lnTo>
                  <a:pt x="0" y="6134100"/>
                </a:lnTo>
                <a:lnTo>
                  <a:pt x="0" y="0"/>
                </a:lnTo>
                <a:close/>
              </a:path>
            </a:pathLst>
          </a:custGeom>
          <a:solidFill>
            <a:srgbClr val="35383D"/>
          </a:solidFill>
        </p:spPr>
        <p:txBody>
          <a:bodyPr wrap="square" lIns="0" tIns="0" rIns="0" bIns="0" rtlCol="0"/>
          <a:lstStyle/>
          <a:p>
            <a:endParaRPr sz="1687"/>
          </a:p>
        </p:txBody>
      </p:sp>
      <p:sp>
        <p:nvSpPr>
          <p:cNvPr id="5" name="object 5"/>
          <p:cNvSpPr/>
          <p:nvPr/>
        </p:nvSpPr>
        <p:spPr>
          <a:xfrm>
            <a:off x="2113360" y="1939361"/>
            <a:ext cx="3193703" cy="223242"/>
          </a:xfrm>
          <a:custGeom>
            <a:avLst/>
            <a:gdLst/>
            <a:ahLst/>
            <a:cxnLst/>
            <a:rect l="l" t="t" r="r" b="b"/>
            <a:pathLst>
              <a:path w="4542155" h="317500">
                <a:moveTo>
                  <a:pt x="0" y="0"/>
                </a:moveTo>
                <a:lnTo>
                  <a:pt x="4541750" y="0"/>
                </a:lnTo>
                <a:lnTo>
                  <a:pt x="4541750"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13359" y="2162603"/>
            <a:ext cx="6268641" cy="223242"/>
          </a:xfrm>
          <a:custGeom>
            <a:avLst/>
            <a:gdLst/>
            <a:ahLst/>
            <a:cxnLst/>
            <a:rect l="l" t="t" r="r" b="b"/>
            <a:pathLst>
              <a:path w="8915400" h="317500">
                <a:moveTo>
                  <a:pt x="0" y="0"/>
                </a:moveTo>
                <a:lnTo>
                  <a:pt x="8915288" y="0"/>
                </a:lnTo>
                <a:lnTo>
                  <a:pt x="8915288"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13359" y="2385845"/>
            <a:ext cx="5914132" cy="223242"/>
          </a:xfrm>
          <a:custGeom>
            <a:avLst/>
            <a:gdLst/>
            <a:ahLst/>
            <a:cxnLst/>
            <a:rect l="l" t="t" r="r" b="b"/>
            <a:pathLst>
              <a:path w="8411210" h="317500">
                <a:moveTo>
                  <a:pt x="0" y="0"/>
                </a:moveTo>
                <a:lnTo>
                  <a:pt x="8410649" y="0"/>
                </a:lnTo>
                <a:lnTo>
                  <a:pt x="8410649"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13359" y="2609087"/>
            <a:ext cx="2483792" cy="223242"/>
          </a:xfrm>
          <a:custGeom>
            <a:avLst/>
            <a:gdLst/>
            <a:ahLst/>
            <a:cxnLst/>
            <a:rect l="l" t="t" r="r" b="b"/>
            <a:pathLst>
              <a:path w="3532504" h="317500">
                <a:moveTo>
                  <a:pt x="0" y="0"/>
                </a:moveTo>
                <a:lnTo>
                  <a:pt x="3532472" y="0"/>
                </a:lnTo>
                <a:lnTo>
                  <a:pt x="3532472"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2113359" y="2832330"/>
            <a:ext cx="3784848" cy="223242"/>
          </a:xfrm>
          <a:custGeom>
            <a:avLst/>
            <a:gdLst/>
            <a:ahLst/>
            <a:cxnLst/>
            <a:rect l="l" t="t" r="r" b="b"/>
            <a:pathLst>
              <a:path w="5382895" h="317500">
                <a:moveTo>
                  <a:pt x="0" y="0"/>
                </a:moveTo>
                <a:lnTo>
                  <a:pt x="5382815" y="0"/>
                </a:lnTo>
                <a:lnTo>
                  <a:pt x="5382815" y="317500"/>
                </a:lnTo>
                <a:lnTo>
                  <a:pt x="0" y="3175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2113360" y="3055572"/>
            <a:ext cx="4731395" cy="223242"/>
          </a:xfrm>
          <a:custGeom>
            <a:avLst/>
            <a:gdLst/>
            <a:ahLst/>
            <a:cxnLst/>
            <a:rect l="l" t="t" r="r" b="b"/>
            <a:pathLst>
              <a:path w="6729095" h="317500">
                <a:moveTo>
                  <a:pt x="0" y="0"/>
                </a:moveTo>
                <a:lnTo>
                  <a:pt x="6728519" y="0"/>
                </a:lnTo>
                <a:lnTo>
                  <a:pt x="6728519" y="317500"/>
                </a:lnTo>
                <a:lnTo>
                  <a:pt x="0" y="3175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2113359" y="3670101"/>
            <a:ext cx="5085903" cy="223242"/>
          </a:xfrm>
          <a:custGeom>
            <a:avLst/>
            <a:gdLst/>
            <a:ahLst/>
            <a:cxnLst/>
            <a:rect l="l" t="t" r="r" b="b"/>
            <a:pathLst>
              <a:path w="7233284" h="317500">
                <a:moveTo>
                  <a:pt x="0" y="0"/>
                </a:moveTo>
                <a:lnTo>
                  <a:pt x="7233158" y="0"/>
                </a:lnTo>
                <a:lnTo>
                  <a:pt x="7233158" y="317500"/>
                </a:lnTo>
                <a:lnTo>
                  <a:pt x="0" y="3175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2113360" y="3725298"/>
            <a:ext cx="3312021" cy="223242"/>
          </a:xfrm>
          <a:custGeom>
            <a:avLst/>
            <a:gdLst/>
            <a:ahLst/>
            <a:cxnLst/>
            <a:rect l="l" t="t" r="r" b="b"/>
            <a:pathLst>
              <a:path w="4710430" h="317500">
                <a:moveTo>
                  <a:pt x="0" y="0"/>
                </a:moveTo>
                <a:lnTo>
                  <a:pt x="4709963" y="0"/>
                </a:lnTo>
                <a:lnTo>
                  <a:pt x="4709963" y="317500"/>
                </a:lnTo>
                <a:lnTo>
                  <a:pt x="0" y="3175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2113359" y="3948541"/>
            <a:ext cx="4967584" cy="223242"/>
          </a:xfrm>
          <a:custGeom>
            <a:avLst/>
            <a:gdLst/>
            <a:ahLst/>
            <a:cxnLst/>
            <a:rect l="l" t="t" r="r" b="b"/>
            <a:pathLst>
              <a:path w="7065009" h="317500">
                <a:moveTo>
                  <a:pt x="0" y="0"/>
                </a:moveTo>
                <a:lnTo>
                  <a:pt x="7064945" y="0"/>
                </a:lnTo>
                <a:lnTo>
                  <a:pt x="7064945" y="317500"/>
                </a:lnTo>
                <a:lnTo>
                  <a:pt x="0" y="317500"/>
                </a:lnTo>
                <a:lnTo>
                  <a:pt x="0" y="0"/>
                </a:lnTo>
                <a:close/>
              </a:path>
            </a:pathLst>
          </a:custGeom>
          <a:solidFill>
            <a:srgbClr val="393939"/>
          </a:solidFill>
        </p:spPr>
        <p:txBody>
          <a:bodyPr wrap="square" lIns="0" tIns="0" rIns="0" bIns="0" rtlCol="0"/>
          <a:lstStyle/>
          <a:p>
            <a:endParaRPr sz="1687"/>
          </a:p>
        </p:txBody>
      </p:sp>
      <p:sp>
        <p:nvSpPr>
          <p:cNvPr id="14" name="object 14"/>
          <p:cNvSpPr/>
          <p:nvPr/>
        </p:nvSpPr>
        <p:spPr>
          <a:xfrm>
            <a:off x="2113360" y="4171783"/>
            <a:ext cx="6386959" cy="223242"/>
          </a:xfrm>
          <a:custGeom>
            <a:avLst/>
            <a:gdLst/>
            <a:ahLst/>
            <a:cxnLst/>
            <a:rect l="l" t="t" r="r" b="b"/>
            <a:pathLst>
              <a:path w="9083675" h="317500">
                <a:moveTo>
                  <a:pt x="0" y="0"/>
                </a:moveTo>
                <a:lnTo>
                  <a:pt x="9083501" y="0"/>
                </a:lnTo>
                <a:lnTo>
                  <a:pt x="9083501" y="317500"/>
                </a:lnTo>
                <a:lnTo>
                  <a:pt x="0" y="317500"/>
                </a:lnTo>
                <a:lnTo>
                  <a:pt x="0" y="0"/>
                </a:lnTo>
                <a:close/>
              </a:path>
            </a:pathLst>
          </a:custGeom>
          <a:solidFill>
            <a:srgbClr val="393939"/>
          </a:solidFill>
        </p:spPr>
        <p:txBody>
          <a:bodyPr wrap="square" lIns="0" tIns="0" rIns="0" bIns="0" rtlCol="0"/>
          <a:lstStyle/>
          <a:p>
            <a:endParaRPr sz="1687"/>
          </a:p>
        </p:txBody>
      </p:sp>
      <p:sp>
        <p:nvSpPr>
          <p:cNvPr id="15" name="object 15"/>
          <p:cNvSpPr/>
          <p:nvPr/>
        </p:nvSpPr>
        <p:spPr>
          <a:xfrm>
            <a:off x="2113359" y="4395025"/>
            <a:ext cx="2247602" cy="223242"/>
          </a:xfrm>
          <a:custGeom>
            <a:avLst/>
            <a:gdLst/>
            <a:ahLst/>
            <a:cxnLst/>
            <a:rect l="l" t="t" r="r" b="b"/>
            <a:pathLst>
              <a:path w="3196590" h="317500">
                <a:moveTo>
                  <a:pt x="0" y="0"/>
                </a:moveTo>
                <a:lnTo>
                  <a:pt x="3196047" y="0"/>
                </a:lnTo>
                <a:lnTo>
                  <a:pt x="3196047" y="317499"/>
                </a:lnTo>
                <a:lnTo>
                  <a:pt x="0" y="317499"/>
                </a:lnTo>
                <a:lnTo>
                  <a:pt x="0" y="0"/>
                </a:lnTo>
                <a:close/>
              </a:path>
            </a:pathLst>
          </a:custGeom>
          <a:solidFill>
            <a:srgbClr val="393939"/>
          </a:solidFill>
        </p:spPr>
        <p:txBody>
          <a:bodyPr wrap="square" lIns="0" tIns="0" rIns="0" bIns="0" rtlCol="0"/>
          <a:lstStyle/>
          <a:p>
            <a:endParaRPr sz="1687"/>
          </a:p>
        </p:txBody>
      </p:sp>
      <p:sp>
        <p:nvSpPr>
          <p:cNvPr id="16" name="object 16"/>
          <p:cNvSpPr/>
          <p:nvPr/>
        </p:nvSpPr>
        <p:spPr>
          <a:xfrm>
            <a:off x="2113359" y="4618267"/>
            <a:ext cx="3784848" cy="223242"/>
          </a:xfrm>
          <a:custGeom>
            <a:avLst/>
            <a:gdLst/>
            <a:ahLst/>
            <a:cxnLst/>
            <a:rect l="l" t="t" r="r" b="b"/>
            <a:pathLst>
              <a:path w="5382895" h="317500">
                <a:moveTo>
                  <a:pt x="0" y="0"/>
                </a:moveTo>
                <a:lnTo>
                  <a:pt x="5382815" y="0"/>
                </a:lnTo>
                <a:lnTo>
                  <a:pt x="5382815" y="317500"/>
                </a:lnTo>
                <a:lnTo>
                  <a:pt x="0" y="317500"/>
                </a:lnTo>
                <a:lnTo>
                  <a:pt x="0" y="0"/>
                </a:lnTo>
                <a:close/>
              </a:path>
            </a:pathLst>
          </a:custGeom>
          <a:solidFill>
            <a:srgbClr val="393939"/>
          </a:solidFill>
        </p:spPr>
        <p:txBody>
          <a:bodyPr wrap="square" lIns="0" tIns="0" rIns="0" bIns="0" rtlCol="0"/>
          <a:lstStyle/>
          <a:p>
            <a:endParaRPr sz="1687"/>
          </a:p>
        </p:txBody>
      </p:sp>
      <p:sp>
        <p:nvSpPr>
          <p:cNvPr id="17" name="object 17"/>
          <p:cNvSpPr/>
          <p:nvPr/>
        </p:nvSpPr>
        <p:spPr>
          <a:xfrm>
            <a:off x="2113360" y="4841509"/>
            <a:ext cx="1892647" cy="223242"/>
          </a:xfrm>
          <a:custGeom>
            <a:avLst/>
            <a:gdLst/>
            <a:ahLst/>
            <a:cxnLst/>
            <a:rect l="l" t="t" r="r" b="b"/>
            <a:pathLst>
              <a:path w="2691765" h="317500">
                <a:moveTo>
                  <a:pt x="0" y="0"/>
                </a:moveTo>
                <a:lnTo>
                  <a:pt x="2691407" y="0"/>
                </a:lnTo>
                <a:lnTo>
                  <a:pt x="2691407" y="317500"/>
                </a:lnTo>
                <a:lnTo>
                  <a:pt x="0" y="317500"/>
                </a:lnTo>
                <a:lnTo>
                  <a:pt x="0" y="0"/>
                </a:lnTo>
                <a:close/>
              </a:path>
            </a:pathLst>
          </a:custGeom>
          <a:solidFill>
            <a:srgbClr val="393939"/>
          </a:solidFill>
        </p:spPr>
        <p:txBody>
          <a:bodyPr wrap="square" lIns="0" tIns="0" rIns="0" bIns="0" rtlCol="0"/>
          <a:lstStyle/>
          <a:p>
            <a:endParaRPr sz="1687"/>
          </a:p>
        </p:txBody>
      </p:sp>
      <p:sp>
        <p:nvSpPr>
          <p:cNvPr id="18" name="object 18"/>
          <p:cNvSpPr/>
          <p:nvPr/>
        </p:nvSpPr>
        <p:spPr>
          <a:xfrm>
            <a:off x="2113359" y="5064752"/>
            <a:ext cx="3548658" cy="223242"/>
          </a:xfrm>
          <a:custGeom>
            <a:avLst/>
            <a:gdLst/>
            <a:ahLst/>
            <a:cxnLst/>
            <a:rect l="l" t="t" r="r" b="b"/>
            <a:pathLst>
              <a:path w="5046980" h="317500">
                <a:moveTo>
                  <a:pt x="0" y="0"/>
                </a:moveTo>
                <a:lnTo>
                  <a:pt x="5046390" y="0"/>
                </a:lnTo>
                <a:lnTo>
                  <a:pt x="5046390" y="317500"/>
                </a:lnTo>
                <a:lnTo>
                  <a:pt x="0" y="317500"/>
                </a:lnTo>
                <a:lnTo>
                  <a:pt x="0" y="0"/>
                </a:lnTo>
                <a:close/>
              </a:path>
            </a:pathLst>
          </a:custGeom>
          <a:solidFill>
            <a:srgbClr val="393939"/>
          </a:solidFill>
        </p:spPr>
        <p:txBody>
          <a:bodyPr wrap="square" lIns="0" tIns="0" rIns="0" bIns="0" rtlCol="0"/>
          <a:lstStyle/>
          <a:p>
            <a:endParaRPr sz="1687"/>
          </a:p>
        </p:txBody>
      </p:sp>
      <p:sp>
        <p:nvSpPr>
          <p:cNvPr id="19" name="object 19"/>
          <p:cNvSpPr/>
          <p:nvPr/>
        </p:nvSpPr>
        <p:spPr>
          <a:xfrm>
            <a:off x="2113360" y="5287994"/>
            <a:ext cx="1064865" cy="223242"/>
          </a:xfrm>
          <a:custGeom>
            <a:avLst/>
            <a:gdLst/>
            <a:ahLst/>
            <a:cxnLst/>
            <a:rect l="l" t="t" r="r" b="b"/>
            <a:pathLst>
              <a:path w="1514475" h="317500">
                <a:moveTo>
                  <a:pt x="0" y="0"/>
                </a:moveTo>
                <a:lnTo>
                  <a:pt x="1513916" y="0"/>
                </a:lnTo>
                <a:lnTo>
                  <a:pt x="1513916" y="317500"/>
                </a:lnTo>
                <a:lnTo>
                  <a:pt x="0" y="317500"/>
                </a:lnTo>
                <a:lnTo>
                  <a:pt x="0" y="0"/>
                </a:lnTo>
                <a:close/>
              </a:path>
            </a:pathLst>
          </a:custGeom>
          <a:solidFill>
            <a:srgbClr val="393939"/>
          </a:solidFill>
        </p:spPr>
        <p:txBody>
          <a:bodyPr wrap="square" lIns="0" tIns="0" rIns="0" bIns="0" rtlCol="0"/>
          <a:lstStyle/>
          <a:p>
            <a:endParaRPr sz="1687"/>
          </a:p>
        </p:txBody>
      </p:sp>
      <p:sp>
        <p:nvSpPr>
          <p:cNvPr id="20" name="object 20"/>
          <p:cNvSpPr/>
          <p:nvPr/>
        </p:nvSpPr>
        <p:spPr>
          <a:xfrm>
            <a:off x="2113360" y="5511236"/>
            <a:ext cx="1892647" cy="223242"/>
          </a:xfrm>
          <a:custGeom>
            <a:avLst/>
            <a:gdLst/>
            <a:ahLst/>
            <a:cxnLst/>
            <a:rect l="l" t="t" r="r" b="b"/>
            <a:pathLst>
              <a:path w="2691765" h="317500">
                <a:moveTo>
                  <a:pt x="0" y="0"/>
                </a:moveTo>
                <a:lnTo>
                  <a:pt x="2691407" y="0"/>
                </a:lnTo>
                <a:lnTo>
                  <a:pt x="2691407" y="317500"/>
                </a:lnTo>
                <a:lnTo>
                  <a:pt x="0" y="317500"/>
                </a:lnTo>
                <a:lnTo>
                  <a:pt x="0" y="0"/>
                </a:lnTo>
                <a:close/>
              </a:path>
            </a:pathLst>
          </a:custGeom>
          <a:solidFill>
            <a:srgbClr val="393939"/>
          </a:solidFill>
        </p:spPr>
        <p:txBody>
          <a:bodyPr wrap="square" lIns="0" tIns="0" rIns="0" bIns="0" rtlCol="0"/>
          <a:lstStyle/>
          <a:p>
            <a:endParaRPr sz="1687"/>
          </a:p>
        </p:txBody>
      </p:sp>
      <p:sp>
        <p:nvSpPr>
          <p:cNvPr id="21" name="object 21"/>
          <p:cNvSpPr/>
          <p:nvPr/>
        </p:nvSpPr>
        <p:spPr>
          <a:xfrm>
            <a:off x="2113360" y="5734478"/>
            <a:ext cx="828229" cy="223242"/>
          </a:xfrm>
          <a:custGeom>
            <a:avLst/>
            <a:gdLst/>
            <a:ahLst/>
            <a:cxnLst/>
            <a:rect l="l" t="t" r="r" b="b"/>
            <a:pathLst>
              <a:path w="1177925" h="317500">
                <a:moveTo>
                  <a:pt x="0" y="0"/>
                </a:moveTo>
                <a:lnTo>
                  <a:pt x="1177491" y="0"/>
                </a:lnTo>
                <a:lnTo>
                  <a:pt x="1177491" y="317500"/>
                </a:lnTo>
                <a:lnTo>
                  <a:pt x="0" y="317500"/>
                </a:lnTo>
                <a:lnTo>
                  <a:pt x="0" y="0"/>
                </a:lnTo>
                <a:close/>
              </a:path>
            </a:pathLst>
          </a:custGeom>
          <a:solidFill>
            <a:srgbClr val="393939"/>
          </a:solidFill>
        </p:spPr>
        <p:txBody>
          <a:bodyPr wrap="square" lIns="0" tIns="0" rIns="0" bIns="0" rtlCol="0"/>
          <a:lstStyle/>
          <a:p>
            <a:endParaRPr sz="1687"/>
          </a:p>
        </p:txBody>
      </p:sp>
      <p:sp>
        <p:nvSpPr>
          <p:cNvPr id="22" name="object 22"/>
          <p:cNvSpPr/>
          <p:nvPr/>
        </p:nvSpPr>
        <p:spPr>
          <a:xfrm>
            <a:off x="2113359" y="5957720"/>
            <a:ext cx="118318" cy="223242"/>
          </a:xfrm>
          <a:custGeom>
            <a:avLst/>
            <a:gdLst/>
            <a:ahLst/>
            <a:cxnLst/>
            <a:rect l="l" t="t" r="r" b="b"/>
            <a:pathLst>
              <a:path w="168275" h="317500">
                <a:moveTo>
                  <a:pt x="0" y="0"/>
                </a:moveTo>
                <a:lnTo>
                  <a:pt x="168213" y="0"/>
                </a:lnTo>
                <a:lnTo>
                  <a:pt x="168213" y="317500"/>
                </a:lnTo>
                <a:lnTo>
                  <a:pt x="0" y="317500"/>
                </a:lnTo>
                <a:lnTo>
                  <a:pt x="0" y="0"/>
                </a:lnTo>
                <a:close/>
              </a:path>
            </a:pathLst>
          </a:custGeom>
          <a:solidFill>
            <a:srgbClr val="393939"/>
          </a:solidFill>
        </p:spPr>
        <p:txBody>
          <a:bodyPr wrap="square" lIns="0" tIns="0" rIns="0" bIns="0" rtlCol="0"/>
          <a:lstStyle/>
          <a:p>
            <a:endParaRPr sz="1687"/>
          </a:p>
        </p:txBody>
      </p:sp>
      <p:sp>
        <p:nvSpPr>
          <p:cNvPr id="23" name="object 23"/>
          <p:cNvSpPr txBox="1"/>
          <p:nvPr/>
        </p:nvSpPr>
        <p:spPr>
          <a:xfrm>
            <a:off x="2113361" y="1919883"/>
            <a:ext cx="3193703" cy="476156"/>
          </a:xfrm>
          <a:prstGeom prst="rect">
            <a:avLst/>
          </a:prstGeom>
        </p:spPr>
        <p:txBody>
          <a:bodyPr vert="horz" wrap="square" lIns="0" tIns="0" rIns="0" bIns="0" rtlCol="0">
            <a:spAutoFit/>
          </a:bodyPr>
          <a:lstStyle/>
          <a:p>
            <a:pPr>
              <a:tabLst>
                <a:tab pos="1064381" algn="l"/>
              </a:tabLst>
            </a:pPr>
            <a:r>
              <a:rPr sz="1547" b="1" dirty="0">
                <a:solidFill>
                  <a:srgbClr val="D78B40"/>
                </a:solidFill>
                <a:latin typeface="Menlo"/>
                <a:cs typeface="Menlo"/>
              </a:rPr>
              <a:t>function	</a:t>
            </a:r>
            <a:r>
              <a:rPr sz="1547" spc="-4" dirty="0">
                <a:solidFill>
                  <a:srgbClr val="FFD080"/>
                </a:solidFill>
                <a:latin typeface="Menlo"/>
                <a:cs typeface="Menlo"/>
              </a:rPr>
              <a:t>sometimesWorks</a:t>
            </a:r>
            <a:r>
              <a:rPr sz="1547" spc="-4" dirty="0">
                <a:solidFill>
                  <a:srgbClr val="B7C4D1"/>
                </a:solidFill>
                <a:latin typeface="Menlo"/>
                <a:cs typeface="Menlo"/>
              </a:rPr>
              <a:t>()</a:t>
            </a:r>
            <a:r>
              <a:rPr sz="1547" spc="-18" dirty="0">
                <a:solidFill>
                  <a:srgbClr val="B7C4D1"/>
                </a:solidFill>
                <a:latin typeface="Menlo"/>
                <a:cs typeface="Menlo"/>
              </a:rPr>
              <a:t> </a:t>
            </a:r>
            <a:r>
              <a:rPr sz="1547" dirty="0">
                <a:solidFill>
                  <a:srgbClr val="B7C4D1"/>
                </a:solidFill>
                <a:latin typeface="Menlo"/>
                <a:cs typeface="Menlo"/>
              </a:rPr>
              <a:t>{</a:t>
            </a:r>
            <a:endParaRPr sz="1547">
              <a:latin typeface="Menlo"/>
              <a:cs typeface="Menlo"/>
            </a:endParaRPr>
          </a:p>
        </p:txBody>
      </p:sp>
      <p:sp>
        <p:nvSpPr>
          <p:cNvPr id="24" name="object 24"/>
          <p:cNvSpPr txBox="1"/>
          <p:nvPr/>
        </p:nvSpPr>
        <p:spPr>
          <a:xfrm>
            <a:off x="3414467" y="2143126"/>
            <a:ext cx="7133789"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all this function does is return a</a:t>
            </a:r>
            <a:r>
              <a:rPr sz="1547" spc="-70" dirty="0">
                <a:solidFill>
                  <a:srgbClr val="929292"/>
                </a:solidFill>
                <a:latin typeface="Menlo"/>
                <a:cs typeface="Menlo"/>
              </a:rPr>
              <a:t> </a:t>
            </a:r>
            <a:r>
              <a:rPr sz="1547" dirty="0">
                <a:solidFill>
                  <a:srgbClr val="929292"/>
                </a:solidFill>
                <a:latin typeface="Menlo"/>
                <a:cs typeface="Menlo"/>
              </a:rPr>
              <a:t>promise</a:t>
            </a:r>
            <a:endParaRPr sz="1547">
              <a:latin typeface="Menlo"/>
              <a:cs typeface="Menlo"/>
            </a:endParaRPr>
          </a:p>
        </p:txBody>
      </p:sp>
      <p:sp>
        <p:nvSpPr>
          <p:cNvPr id="25" name="object 25"/>
          <p:cNvSpPr txBox="1"/>
          <p:nvPr/>
        </p:nvSpPr>
        <p:spPr>
          <a:xfrm>
            <a:off x="2349909" y="2143126"/>
            <a:ext cx="946547"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a:t>
            </a:r>
            <a:r>
              <a:rPr sz="1547" spc="-70" dirty="0">
                <a:solidFill>
                  <a:srgbClr val="929292"/>
                </a:solidFill>
                <a:latin typeface="Menlo"/>
                <a:cs typeface="Menlo"/>
              </a:rPr>
              <a:t> </a:t>
            </a:r>
            <a:r>
              <a:rPr sz="1547" dirty="0">
                <a:solidFill>
                  <a:srgbClr val="929292"/>
                </a:solidFill>
                <a:latin typeface="Menlo"/>
                <a:cs typeface="Menlo"/>
              </a:rPr>
              <a:t>note:</a:t>
            </a:r>
            <a:endParaRPr sz="1547">
              <a:latin typeface="Menlo"/>
              <a:cs typeface="Menlo"/>
            </a:endParaRPr>
          </a:p>
          <a:p>
            <a:pPr>
              <a:lnSpc>
                <a:spcPts val="1807"/>
              </a:lnSpc>
            </a:pPr>
            <a:r>
              <a:rPr sz="1547" dirty="0">
                <a:solidFill>
                  <a:srgbClr val="929292"/>
                </a:solidFill>
                <a:latin typeface="Menlo"/>
                <a:cs typeface="Menlo"/>
              </a:rPr>
              <a:t>//</a:t>
            </a:r>
            <a:r>
              <a:rPr sz="1547" spc="-70" dirty="0">
                <a:solidFill>
                  <a:srgbClr val="929292"/>
                </a:solidFill>
                <a:latin typeface="Menlo"/>
                <a:cs typeface="Menlo"/>
              </a:rPr>
              <a:t> </a:t>
            </a:r>
            <a:r>
              <a:rPr sz="1547" dirty="0">
                <a:solidFill>
                  <a:srgbClr val="929292"/>
                </a:solidFill>
                <a:latin typeface="Menlo"/>
                <a:cs typeface="Menlo"/>
              </a:rPr>
              <a:t>the</a:t>
            </a:r>
            <a:endParaRPr sz="1547">
              <a:latin typeface="Menlo"/>
              <a:cs typeface="Menlo"/>
            </a:endParaRPr>
          </a:p>
        </p:txBody>
      </p:sp>
      <p:sp>
        <p:nvSpPr>
          <p:cNvPr id="26" name="object 26"/>
          <p:cNvSpPr txBox="1"/>
          <p:nvPr/>
        </p:nvSpPr>
        <p:spPr>
          <a:xfrm>
            <a:off x="3177920" y="2366368"/>
            <a:ext cx="7370337"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promise returns immediately to the</a:t>
            </a:r>
            <a:r>
              <a:rPr sz="1547" spc="-70" dirty="0">
                <a:solidFill>
                  <a:srgbClr val="929292"/>
                </a:solidFill>
                <a:latin typeface="Menlo"/>
                <a:cs typeface="Menlo"/>
              </a:rPr>
              <a:t> </a:t>
            </a:r>
            <a:r>
              <a:rPr sz="1547" dirty="0">
                <a:solidFill>
                  <a:srgbClr val="929292"/>
                </a:solidFill>
                <a:latin typeface="Menlo"/>
                <a:cs typeface="Menlo"/>
              </a:rPr>
              <a:t>caller</a:t>
            </a:r>
            <a:endParaRPr sz="1547">
              <a:latin typeface="Menlo"/>
              <a:cs typeface="Menlo"/>
            </a:endParaRPr>
          </a:p>
        </p:txBody>
      </p:sp>
      <p:sp>
        <p:nvSpPr>
          <p:cNvPr id="27" name="object 27"/>
          <p:cNvSpPr txBox="1"/>
          <p:nvPr/>
        </p:nvSpPr>
        <p:spPr>
          <a:xfrm>
            <a:off x="2349908" y="2589611"/>
            <a:ext cx="1183184" cy="238079"/>
          </a:xfrm>
          <a:prstGeom prst="rect">
            <a:avLst/>
          </a:prstGeom>
        </p:spPr>
        <p:txBody>
          <a:bodyPr vert="horz" wrap="square" lIns="0" tIns="0" rIns="0" bIns="0" rtlCol="0">
            <a:spAutoFit/>
          </a:bodyPr>
          <a:lstStyle/>
          <a:p>
            <a:pPr>
              <a:lnSpc>
                <a:spcPct val="100000"/>
              </a:lnSpc>
            </a:pPr>
            <a:r>
              <a:rPr sz="1547" b="1" dirty="0">
                <a:solidFill>
                  <a:srgbClr val="D78B40"/>
                </a:solidFill>
                <a:latin typeface="Menlo"/>
                <a:cs typeface="Menlo"/>
              </a:rPr>
              <a:t>return</a:t>
            </a:r>
            <a:r>
              <a:rPr sz="1547" b="1" spc="-70" dirty="0">
                <a:solidFill>
                  <a:srgbClr val="D78B40"/>
                </a:solidFill>
                <a:latin typeface="Menlo"/>
                <a:cs typeface="Menlo"/>
              </a:rPr>
              <a:t> </a:t>
            </a:r>
            <a:r>
              <a:rPr sz="1547" b="1" dirty="0">
                <a:solidFill>
                  <a:srgbClr val="D78B40"/>
                </a:solidFill>
                <a:latin typeface="Menlo"/>
                <a:cs typeface="Menlo"/>
              </a:rPr>
              <a:t>new</a:t>
            </a:r>
            <a:endParaRPr sz="1547">
              <a:latin typeface="Menlo"/>
              <a:cs typeface="Menlo"/>
            </a:endParaRPr>
          </a:p>
        </p:txBody>
      </p:sp>
      <p:sp>
        <p:nvSpPr>
          <p:cNvPr id="28" name="object 28"/>
          <p:cNvSpPr txBox="1"/>
          <p:nvPr/>
        </p:nvSpPr>
        <p:spPr>
          <a:xfrm>
            <a:off x="2586459" y="2812852"/>
            <a:ext cx="1892472" cy="238079"/>
          </a:xfrm>
          <a:prstGeom prst="rect">
            <a:avLst/>
          </a:prstGeom>
        </p:spPr>
        <p:txBody>
          <a:bodyPr vert="horz" wrap="square" lIns="0" tIns="0" rIns="0" bIns="0" rtlCol="0">
            <a:spAutoFit/>
          </a:bodyPr>
          <a:lstStyle/>
          <a:p>
            <a:pPr>
              <a:lnSpc>
                <a:spcPct val="100000"/>
              </a:lnSpc>
            </a:pPr>
            <a:r>
              <a:rPr sz="1547" b="1" dirty="0">
                <a:solidFill>
                  <a:srgbClr val="D78B40"/>
                </a:solidFill>
                <a:latin typeface="Menlo"/>
                <a:cs typeface="Menlo"/>
              </a:rPr>
              <a:t>function</a:t>
            </a:r>
            <a:endParaRPr sz="1547">
              <a:latin typeface="Menlo"/>
              <a:cs typeface="Menlo"/>
            </a:endParaRPr>
          </a:p>
        </p:txBody>
      </p:sp>
      <p:sp>
        <p:nvSpPr>
          <p:cNvPr id="29" name="object 29"/>
          <p:cNvSpPr txBox="1"/>
          <p:nvPr/>
        </p:nvSpPr>
        <p:spPr>
          <a:xfrm>
            <a:off x="3650931" y="2589611"/>
            <a:ext cx="2247602" cy="461665"/>
          </a:xfrm>
          <a:prstGeom prst="rect">
            <a:avLst/>
          </a:prstGeom>
        </p:spPr>
        <p:txBody>
          <a:bodyPr vert="horz" wrap="square" lIns="0" tIns="0" rIns="0" bIns="0" rtlCol="0">
            <a:spAutoFit/>
          </a:bodyPr>
          <a:lstStyle/>
          <a:p>
            <a:pPr>
              <a:lnSpc>
                <a:spcPts val="1807"/>
              </a:lnSpc>
            </a:pPr>
            <a:r>
              <a:rPr sz="1547" dirty="0">
                <a:solidFill>
                  <a:srgbClr val="B7C4D1"/>
                </a:solidFill>
                <a:latin typeface="Menlo"/>
                <a:cs typeface="Menlo"/>
              </a:rPr>
              <a:t>Promise(</a:t>
            </a:r>
            <a:endParaRPr sz="1547">
              <a:latin typeface="Menlo"/>
              <a:cs typeface="Menlo"/>
            </a:endParaRPr>
          </a:p>
          <a:p>
            <a:pPr>
              <a:lnSpc>
                <a:spcPts val="1807"/>
              </a:lnSpc>
              <a:tabLst>
                <a:tab pos="1182249" algn="l"/>
              </a:tabLst>
            </a:pPr>
            <a:r>
              <a:rPr sz="1547" spc="-4" dirty="0">
                <a:solidFill>
                  <a:srgbClr val="B7C4D1"/>
                </a:solidFill>
                <a:latin typeface="Menlo"/>
                <a:cs typeface="Menlo"/>
              </a:rPr>
              <a:t>(resolve</a:t>
            </a:r>
            <a:r>
              <a:rPr sz="1547" spc="-4" dirty="0">
                <a:solidFill>
                  <a:srgbClr val="D78B40"/>
                </a:solidFill>
                <a:latin typeface="Menlo"/>
                <a:cs typeface="Menlo"/>
              </a:rPr>
              <a:t>,	</a:t>
            </a:r>
            <a:r>
              <a:rPr sz="1547" dirty="0">
                <a:solidFill>
                  <a:srgbClr val="B7C4D1"/>
                </a:solidFill>
                <a:latin typeface="Menlo"/>
                <a:cs typeface="Menlo"/>
              </a:rPr>
              <a:t>reject)</a:t>
            </a:r>
            <a:r>
              <a:rPr sz="1547" spc="-70" dirty="0">
                <a:solidFill>
                  <a:srgbClr val="B7C4D1"/>
                </a:solidFill>
                <a:latin typeface="Menlo"/>
                <a:cs typeface="Menlo"/>
              </a:rPr>
              <a:t> </a:t>
            </a:r>
            <a:r>
              <a:rPr sz="1547" dirty="0">
                <a:solidFill>
                  <a:srgbClr val="B7C4D1"/>
                </a:solidFill>
                <a:latin typeface="Menlo"/>
                <a:cs typeface="Menlo"/>
              </a:rPr>
              <a:t>{</a:t>
            </a:r>
            <a:endParaRPr sz="1547">
              <a:latin typeface="Menlo"/>
              <a:cs typeface="Menlo"/>
            </a:endParaRPr>
          </a:p>
        </p:txBody>
      </p:sp>
      <p:sp>
        <p:nvSpPr>
          <p:cNvPr id="30" name="object 30"/>
          <p:cNvSpPr txBox="1"/>
          <p:nvPr/>
        </p:nvSpPr>
        <p:spPr>
          <a:xfrm>
            <a:off x="4005851" y="3036094"/>
            <a:ext cx="6226719"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of milliseconds to</a:t>
            </a:r>
            <a:r>
              <a:rPr sz="1547" spc="-70" dirty="0">
                <a:solidFill>
                  <a:srgbClr val="929292"/>
                </a:solidFill>
                <a:latin typeface="Menlo"/>
                <a:cs typeface="Menlo"/>
              </a:rPr>
              <a:t> </a:t>
            </a:r>
            <a:r>
              <a:rPr sz="1547" dirty="0">
                <a:solidFill>
                  <a:srgbClr val="929292"/>
                </a:solidFill>
                <a:latin typeface="Menlo"/>
                <a:cs typeface="Menlo"/>
              </a:rPr>
              <a:t>delay</a:t>
            </a:r>
            <a:endParaRPr sz="1547">
              <a:latin typeface="Menlo"/>
              <a:cs typeface="Menlo"/>
            </a:endParaRPr>
          </a:p>
        </p:txBody>
      </p:sp>
      <p:sp>
        <p:nvSpPr>
          <p:cNvPr id="31" name="object 31"/>
          <p:cNvSpPr txBox="1"/>
          <p:nvPr/>
        </p:nvSpPr>
        <p:spPr>
          <a:xfrm>
            <a:off x="2823008" y="3012261"/>
            <a:ext cx="7823222"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a:t>
            </a:r>
            <a:r>
              <a:rPr sz="1547" spc="-70" dirty="0">
                <a:solidFill>
                  <a:srgbClr val="929292"/>
                </a:solidFill>
                <a:latin typeface="Menlo"/>
                <a:cs typeface="Menlo"/>
              </a:rPr>
              <a:t> </a:t>
            </a:r>
            <a:r>
              <a:rPr sz="1547" dirty="0">
                <a:solidFill>
                  <a:srgbClr val="929292"/>
                </a:solidFill>
                <a:latin typeface="Menlo"/>
                <a:cs typeface="Menlo"/>
              </a:rPr>
              <a:t>number</a:t>
            </a:r>
            <a:endParaRPr sz="1547" dirty="0">
              <a:latin typeface="Menlo"/>
              <a:cs typeface="Menlo"/>
            </a:endParaRPr>
          </a:p>
          <a:p>
            <a:pPr>
              <a:lnSpc>
                <a:spcPts val="1807"/>
              </a:lnSpc>
              <a:tabLst>
                <a:tab pos="472810" algn="l"/>
              </a:tabLst>
            </a:pPr>
            <a:r>
              <a:rPr sz="1547" b="1" dirty="0">
                <a:solidFill>
                  <a:srgbClr val="D78B40"/>
                </a:solidFill>
                <a:latin typeface="Menlo"/>
                <a:cs typeface="Menlo"/>
              </a:rPr>
              <a:t>let	</a:t>
            </a:r>
            <a:r>
              <a:rPr sz="1547" dirty="0">
                <a:solidFill>
                  <a:srgbClr val="B7C4D1"/>
                </a:solidFill>
                <a:latin typeface="Menlo"/>
                <a:cs typeface="Menlo"/>
              </a:rPr>
              <a:t>delay =</a:t>
            </a:r>
            <a:r>
              <a:rPr sz="1547" spc="-18" dirty="0">
                <a:solidFill>
                  <a:srgbClr val="B7C4D1"/>
                </a:solidFill>
                <a:latin typeface="Menlo"/>
                <a:cs typeface="Menlo"/>
              </a:rPr>
              <a:t> </a:t>
            </a:r>
            <a:r>
              <a:rPr sz="1547" spc="-4" dirty="0">
                <a:solidFill>
                  <a:srgbClr val="FFD080"/>
                </a:solidFill>
                <a:latin typeface="Menlo"/>
                <a:cs typeface="Menlo"/>
              </a:rPr>
              <a:t>getRandomNum</a:t>
            </a:r>
            <a:r>
              <a:rPr sz="1547" spc="-4" dirty="0">
                <a:solidFill>
                  <a:srgbClr val="B7C4D1"/>
                </a:solidFill>
                <a:latin typeface="Menlo"/>
                <a:cs typeface="Menlo"/>
              </a:rPr>
              <a:t>(</a:t>
            </a:r>
            <a:r>
              <a:rPr sz="1547" spc="-4" dirty="0">
                <a:solidFill>
                  <a:srgbClr val="7AA8C7"/>
                </a:solidFill>
                <a:latin typeface="Menlo"/>
                <a:cs typeface="Menlo"/>
              </a:rPr>
              <a:t>1000</a:t>
            </a:r>
            <a:r>
              <a:rPr sz="1547" spc="-4" dirty="0">
                <a:solidFill>
                  <a:srgbClr val="D78B40"/>
                </a:solidFill>
                <a:latin typeface="Menlo"/>
                <a:cs typeface="Menlo"/>
              </a:rPr>
              <a:t>,</a:t>
            </a:r>
            <a:endParaRPr sz="1547" dirty="0">
              <a:latin typeface="Menlo"/>
              <a:cs typeface="Menlo"/>
            </a:endParaRPr>
          </a:p>
        </p:txBody>
      </p:sp>
      <p:sp>
        <p:nvSpPr>
          <p:cNvPr id="32" name="object 32"/>
          <p:cNvSpPr txBox="1"/>
          <p:nvPr/>
        </p:nvSpPr>
        <p:spPr>
          <a:xfrm>
            <a:off x="6489523" y="3259336"/>
            <a:ext cx="3536219" cy="238079"/>
          </a:xfrm>
          <a:prstGeom prst="rect">
            <a:avLst/>
          </a:prstGeom>
        </p:spPr>
        <p:txBody>
          <a:bodyPr vert="horz" wrap="square" lIns="0" tIns="0" rIns="0" bIns="0" rtlCol="0">
            <a:spAutoFit/>
          </a:bodyPr>
          <a:lstStyle/>
          <a:p>
            <a:pPr>
              <a:lnSpc>
                <a:spcPct val="100000"/>
              </a:lnSpc>
            </a:pPr>
            <a:r>
              <a:rPr sz="1547" dirty="0">
                <a:solidFill>
                  <a:srgbClr val="7AA8C7"/>
                </a:solidFill>
                <a:latin typeface="Menlo"/>
                <a:cs typeface="Menlo"/>
              </a:rPr>
              <a:t>300</a:t>
            </a:r>
            <a:r>
              <a:rPr sz="1547" spc="-4" dirty="0">
                <a:solidFill>
                  <a:srgbClr val="7AA8C7"/>
                </a:solidFill>
                <a:latin typeface="Menlo"/>
                <a:cs typeface="Menlo"/>
              </a:rPr>
              <a:t>0</a:t>
            </a: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p:txBody>
      </p:sp>
      <p:sp>
        <p:nvSpPr>
          <p:cNvPr id="33" name="object 33"/>
          <p:cNvSpPr txBox="1"/>
          <p:nvPr/>
        </p:nvSpPr>
        <p:spPr>
          <a:xfrm>
            <a:off x="2823008" y="3705821"/>
            <a:ext cx="2602110" cy="476156"/>
          </a:xfrm>
          <a:prstGeom prst="rect">
            <a:avLst/>
          </a:prstGeom>
        </p:spPr>
        <p:txBody>
          <a:bodyPr vert="horz" wrap="square" lIns="0" tIns="0" rIns="0" bIns="0" rtlCol="0">
            <a:spAutoFit/>
          </a:bodyPr>
          <a:lstStyle/>
          <a:p>
            <a:pPr>
              <a:lnSpc>
                <a:spcPct val="100000"/>
              </a:lnSpc>
            </a:pPr>
            <a:r>
              <a:rPr sz="1547" spc="-4" dirty="0">
                <a:solidFill>
                  <a:srgbClr val="FFD080"/>
                </a:solidFill>
                <a:latin typeface="Menlo"/>
                <a:cs typeface="Menlo"/>
              </a:rPr>
              <a:t>setTimeout</a:t>
            </a:r>
            <a:r>
              <a:rPr sz="1547" spc="-4" dirty="0">
                <a:solidFill>
                  <a:srgbClr val="B7C4D1"/>
                </a:solidFill>
                <a:latin typeface="Menlo"/>
                <a:cs typeface="Menlo"/>
              </a:rPr>
              <a:t>(</a:t>
            </a:r>
            <a:r>
              <a:rPr sz="1547" b="1" spc="-4" dirty="0">
                <a:solidFill>
                  <a:srgbClr val="D78B40"/>
                </a:solidFill>
                <a:latin typeface="Menlo"/>
                <a:cs typeface="Menlo"/>
              </a:rPr>
              <a:t>function</a:t>
            </a:r>
            <a:r>
              <a:rPr sz="1547" spc="-4" dirty="0">
                <a:solidFill>
                  <a:srgbClr val="B7C4D1"/>
                </a:solidFill>
                <a:latin typeface="Menlo"/>
                <a:cs typeface="Menlo"/>
              </a:rPr>
              <a:t>(){</a:t>
            </a:r>
            <a:endParaRPr sz="1547" dirty="0">
              <a:latin typeface="Menlo"/>
              <a:cs typeface="Menlo"/>
            </a:endParaRPr>
          </a:p>
        </p:txBody>
      </p:sp>
      <p:sp>
        <p:nvSpPr>
          <p:cNvPr id="34" name="object 34"/>
          <p:cNvSpPr txBox="1"/>
          <p:nvPr/>
        </p:nvSpPr>
        <p:spPr>
          <a:xfrm>
            <a:off x="4360685" y="3929063"/>
            <a:ext cx="5436458" cy="238079"/>
          </a:xfrm>
          <a:prstGeom prst="rect">
            <a:avLst/>
          </a:prstGeom>
        </p:spPr>
        <p:txBody>
          <a:bodyPr vert="horz" wrap="square" lIns="0" tIns="0" rIns="0" bIns="0" rtlCol="0">
            <a:spAutoFit/>
          </a:bodyPr>
          <a:lstStyle/>
          <a:p>
            <a:pPr>
              <a:lnSpc>
                <a:spcPct val="100000"/>
              </a:lnSpc>
            </a:pPr>
            <a:r>
              <a:rPr sz="1547" dirty="0">
                <a:solidFill>
                  <a:srgbClr val="929292"/>
                </a:solidFill>
                <a:latin typeface="Menlo"/>
                <a:cs typeface="Menlo"/>
              </a:rPr>
              <a:t>it is successful or</a:t>
            </a:r>
            <a:r>
              <a:rPr sz="1547" spc="-70" dirty="0">
                <a:solidFill>
                  <a:srgbClr val="929292"/>
                </a:solidFill>
                <a:latin typeface="Menlo"/>
                <a:cs typeface="Menlo"/>
              </a:rPr>
              <a:t> </a:t>
            </a:r>
            <a:r>
              <a:rPr sz="1547" dirty="0">
                <a:solidFill>
                  <a:srgbClr val="929292"/>
                </a:solidFill>
                <a:latin typeface="Menlo"/>
                <a:cs typeface="Menlo"/>
              </a:rPr>
              <a:t>not</a:t>
            </a:r>
            <a:endParaRPr sz="1547">
              <a:latin typeface="Menlo"/>
              <a:cs typeface="Menlo"/>
            </a:endParaRPr>
          </a:p>
        </p:txBody>
      </p:sp>
      <p:sp>
        <p:nvSpPr>
          <p:cNvPr id="35" name="object 35"/>
          <p:cNvSpPr txBox="1"/>
          <p:nvPr/>
        </p:nvSpPr>
        <p:spPr>
          <a:xfrm>
            <a:off x="3059558" y="3929064"/>
            <a:ext cx="1419373"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a:t>
            </a:r>
            <a:r>
              <a:rPr sz="1547" spc="-70" dirty="0">
                <a:solidFill>
                  <a:srgbClr val="929292"/>
                </a:solidFill>
                <a:latin typeface="Menlo"/>
                <a:cs typeface="Menlo"/>
              </a:rPr>
              <a:t> </a:t>
            </a:r>
            <a:r>
              <a:rPr sz="1547" dirty="0">
                <a:solidFill>
                  <a:srgbClr val="929292"/>
                </a:solidFill>
                <a:latin typeface="Menlo"/>
                <a:cs typeface="Menlo"/>
              </a:rPr>
              <a:t>whether</a:t>
            </a:r>
            <a:endParaRPr sz="1547">
              <a:latin typeface="Menlo"/>
              <a:cs typeface="Menlo"/>
            </a:endParaRPr>
          </a:p>
          <a:p>
            <a:pPr>
              <a:lnSpc>
                <a:spcPts val="1807"/>
              </a:lnSpc>
              <a:tabLst>
                <a:tab pos="472810" algn="l"/>
              </a:tabLst>
            </a:pPr>
            <a:r>
              <a:rPr sz="1547" b="1" dirty="0">
                <a:solidFill>
                  <a:srgbClr val="D78B40"/>
                </a:solidFill>
                <a:latin typeface="Menlo"/>
                <a:cs typeface="Menlo"/>
              </a:rPr>
              <a:t>let	</a:t>
            </a:r>
            <a:r>
              <a:rPr sz="1547" dirty="0">
                <a:solidFill>
                  <a:srgbClr val="B7C4D1"/>
                </a:solidFill>
                <a:latin typeface="Menlo"/>
                <a:cs typeface="Menlo"/>
              </a:rPr>
              <a:t>worked</a:t>
            </a:r>
            <a:r>
              <a:rPr sz="1547" spc="-70" dirty="0">
                <a:solidFill>
                  <a:srgbClr val="B7C4D1"/>
                </a:solidFill>
                <a:latin typeface="Menlo"/>
                <a:cs typeface="Menlo"/>
              </a:rPr>
              <a:t> </a:t>
            </a:r>
            <a:r>
              <a:rPr sz="1547" dirty="0">
                <a:solidFill>
                  <a:srgbClr val="B7C4D1"/>
                </a:solidFill>
                <a:latin typeface="Menlo"/>
                <a:cs typeface="Menlo"/>
              </a:rPr>
              <a:t>=</a:t>
            </a:r>
            <a:endParaRPr sz="1547">
              <a:latin typeface="Menlo"/>
              <a:cs typeface="Menlo"/>
            </a:endParaRPr>
          </a:p>
        </p:txBody>
      </p:sp>
      <p:sp>
        <p:nvSpPr>
          <p:cNvPr id="36" name="object 36"/>
          <p:cNvSpPr txBox="1"/>
          <p:nvPr/>
        </p:nvSpPr>
        <p:spPr>
          <a:xfrm>
            <a:off x="4597217" y="4152305"/>
            <a:ext cx="3312021" cy="476156"/>
          </a:xfrm>
          <a:prstGeom prst="rect">
            <a:avLst/>
          </a:prstGeom>
        </p:spPr>
        <p:txBody>
          <a:bodyPr vert="horz" wrap="square" lIns="0" tIns="0" rIns="0" bIns="0" rtlCol="0">
            <a:spAutoFit/>
          </a:bodyPr>
          <a:lstStyle/>
          <a:p>
            <a:pPr>
              <a:lnSpc>
                <a:spcPct val="100000"/>
              </a:lnSpc>
            </a:pPr>
            <a:r>
              <a:rPr sz="1547" spc="-4" dirty="0">
                <a:solidFill>
                  <a:srgbClr val="B7C4D1"/>
                </a:solidFill>
                <a:latin typeface="Menlo"/>
                <a:cs typeface="Menlo"/>
              </a:rPr>
              <a:t>!!</a:t>
            </a:r>
            <a:r>
              <a:rPr sz="1547" spc="-4" dirty="0">
                <a:solidFill>
                  <a:srgbClr val="A98BB9"/>
                </a:solidFill>
                <a:latin typeface="Menlo"/>
                <a:cs typeface="Menlo"/>
              </a:rPr>
              <a:t>Math</a:t>
            </a:r>
            <a:r>
              <a:rPr sz="1547" spc="-4" dirty="0">
                <a:solidFill>
                  <a:srgbClr val="B7C4D1"/>
                </a:solidFill>
                <a:latin typeface="Menlo"/>
                <a:cs typeface="Menlo"/>
              </a:rPr>
              <a:t>.</a:t>
            </a:r>
            <a:r>
              <a:rPr sz="1547" spc="-4" dirty="0">
                <a:solidFill>
                  <a:srgbClr val="FFD080"/>
                </a:solidFill>
                <a:latin typeface="Menlo"/>
                <a:cs typeface="Menlo"/>
              </a:rPr>
              <a:t>floor</a:t>
            </a:r>
            <a:r>
              <a:rPr sz="1547" spc="-4" dirty="0">
                <a:solidFill>
                  <a:srgbClr val="B7C4D1"/>
                </a:solidFill>
                <a:latin typeface="Menlo"/>
                <a:cs typeface="Menlo"/>
              </a:rPr>
              <a:t>(</a:t>
            </a:r>
            <a:r>
              <a:rPr sz="1547" spc="-4" dirty="0">
                <a:solidFill>
                  <a:srgbClr val="FFD080"/>
                </a:solidFill>
                <a:latin typeface="Menlo"/>
                <a:cs typeface="Menlo"/>
              </a:rPr>
              <a:t>getRandomNum</a:t>
            </a:r>
            <a:r>
              <a:rPr sz="1547" spc="-4" dirty="0">
                <a:solidFill>
                  <a:srgbClr val="B7C4D1"/>
                </a:solidFill>
                <a:latin typeface="Menlo"/>
                <a:cs typeface="Menlo"/>
              </a:rPr>
              <a:t>(</a:t>
            </a:r>
            <a:r>
              <a:rPr sz="1547" spc="-4" dirty="0">
                <a:solidFill>
                  <a:srgbClr val="7AA8C7"/>
                </a:solidFill>
                <a:latin typeface="Menlo"/>
                <a:cs typeface="Menlo"/>
              </a:rPr>
              <a:t>0</a:t>
            </a:r>
            <a:r>
              <a:rPr sz="1547" spc="-4" dirty="0">
                <a:solidFill>
                  <a:srgbClr val="D78B40"/>
                </a:solidFill>
                <a:latin typeface="Menlo"/>
                <a:cs typeface="Menlo"/>
              </a:rPr>
              <a:t>,</a:t>
            </a:r>
            <a:endParaRPr sz="1547">
              <a:latin typeface="Menlo"/>
              <a:cs typeface="Menlo"/>
            </a:endParaRPr>
          </a:p>
        </p:txBody>
      </p:sp>
      <p:sp>
        <p:nvSpPr>
          <p:cNvPr id="37" name="object 37"/>
          <p:cNvSpPr txBox="1"/>
          <p:nvPr/>
        </p:nvSpPr>
        <p:spPr>
          <a:xfrm>
            <a:off x="8027099" y="4152305"/>
            <a:ext cx="473273" cy="476156"/>
          </a:xfrm>
          <a:prstGeom prst="rect">
            <a:avLst/>
          </a:prstGeom>
        </p:spPr>
        <p:txBody>
          <a:bodyPr vert="horz" wrap="square" lIns="0" tIns="0" rIns="0" bIns="0" rtlCol="0">
            <a:spAutoFit/>
          </a:bodyPr>
          <a:lstStyle/>
          <a:p>
            <a:pPr>
              <a:lnSpc>
                <a:spcPct val="100000"/>
              </a:lnSpc>
            </a:pPr>
            <a:r>
              <a:rPr sz="1547" dirty="0">
                <a:solidFill>
                  <a:srgbClr val="7AA8C7"/>
                </a:solidFill>
                <a:latin typeface="Menlo"/>
                <a:cs typeface="Menlo"/>
              </a:rPr>
              <a:t>2</a:t>
            </a:r>
            <a:r>
              <a:rPr sz="1547" dirty="0">
                <a:solidFill>
                  <a:srgbClr val="B7C4D1"/>
                </a:solidFill>
                <a:latin typeface="Menlo"/>
                <a:cs typeface="Menlo"/>
              </a:rPr>
              <a:t>)</a:t>
            </a:r>
            <a:r>
              <a:rPr sz="1547" spc="-4" dirty="0">
                <a:solidFill>
                  <a:srgbClr val="B7C4D1"/>
                </a:solidFill>
                <a:latin typeface="Menlo"/>
                <a:cs typeface="Menlo"/>
              </a:rPr>
              <a:t>)</a:t>
            </a:r>
            <a:r>
              <a:rPr sz="1547" dirty="0">
                <a:solidFill>
                  <a:srgbClr val="D78B40"/>
                </a:solidFill>
                <a:latin typeface="Menlo"/>
                <a:cs typeface="Menlo"/>
              </a:rPr>
              <a:t>;</a:t>
            </a:r>
            <a:endParaRPr sz="1547">
              <a:latin typeface="Menlo"/>
              <a:cs typeface="Menlo"/>
            </a:endParaRPr>
          </a:p>
        </p:txBody>
      </p:sp>
      <p:sp>
        <p:nvSpPr>
          <p:cNvPr id="38" name="object 38"/>
          <p:cNvSpPr txBox="1"/>
          <p:nvPr/>
        </p:nvSpPr>
        <p:spPr>
          <a:xfrm>
            <a:off x="2113359" y="4375547"/>
            <a:ext cx="8750583" cy="1846659"/>
          </a:xfrm>
          <a:prstGeom prst="rect">
            <a:avLst/>
          </a:prstGeom>
        </p:spPr>
        <p:txBody>
          <a:bodyPr vert="horz" wrap="square" lIns="0" tIns="0" rIns="0" bIns="0" rtlCol="0">
            <a:spAutoFit/>
          </a:bodyPr>
          <a:lstStyle/>
          <a:p>
            <a:pPr marL="946067">
              <a:lnSpc>
                <a:spcPts val="1807"/>
              </a:lnSpc>
            </a:pPr>
            <a:r>
              <a:rPr sz="1547" b="1" spc="-4" dirty="0">
                <a:solidFill>
                  <a:srgbClr val="D78B40"/>
                </a:solidFill>
                <a:latin typeface="Menlo"/>
                <a:cs typeface="Menlo"/>
              </a:rPr>
              <a:t>if</a:t>
            </a:r>
            <a:r>
              <a:rPr sz="1547" spc="-4" dirty="0">
                <a:solidFill>
                  <a:srgbClr val="B7C4D1"/>
                </a:solidFill>
                <a:latin typeface="Menlo"/>
                <a:cs typeface="Menlo"/>
              </a:rPr>
              <a:t>(worked){</a:t>
            </a:r>
            <a:endParaRPr sz="1547">
              <a:latin typeface="Menlo"/>
              <a:cs typeface="Menlo"/>
            </a:endParaRPr>
          </a:p>
          <a:p>
            <a:pPr marL="1182694">
              <a:lnSpc>
                <a:spcPts val="1758"/>
              </a:lnSpc>
            </a:pPr>
            <a:r>
              <a:rPr sz="1547" spc="-4" dirty="0">
                <a:solidFill>
                  <a:srgbClr val="B7C4D1"/>
                </a:solidFill>
                <a:latin typeface="Menlo"/>
                <a:cs typeface="Menlo"/>
              </a:rPr>
              <a:t>resolve(</a:t>
            </a:r>
            <a:r>
              <a:rPr sz="1547" spc="-4" dirty="0">
                <a:solidFill>
                  <a:srgbClr val="7C976C"/>
                </a:solidFill>
                <a:latin typeface="Menlo"/>
                <a:cs typeface="Menlo"/>
              </a:rPr>
              <a:t>'It worked!'</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a:p>
            <a:pPr marL="946067">
              <a:lnSpc>
                <a:spcPts val="1758"/>
              </a:lnSpc>
              <a:tabLst>
                <a:tab pos="1182249" algn="l"/>
                <a:tab pos="1773819" algn="l"/>
              </a:tabLst>
            </a:pPr>
            <a:r>
              <a:rPr sz="1547" dirty="0">
                <a:solidFill>
                  <a:srgbClr val="B7C4D1"/>
                </a:solidFill>
                <a:latin typeface="Menlo"/>
                <a:cs typeface="Menlo"/>
              </a:rPr>
              <a:t>}	</a:t>
            </a:r>
            <a:r>
              <a:rPr sz="1547" b="1" dirty="0">
                <a:solidFill>
                  <a:srgbClr val="D78B40"/>
                </a:solidFill>
                <a:latin typeface="Menlo"/>
                <a:cs typeface="Menlo"/>
              </a:rPr>
              <a:t>else	</a:t>
            </a:r>
            <a:r>
              <a:rPr sz="1547" dirty="0">
                <a:solidFill>
                  <a:srgbClr val="B7C4D1"/>
                </a:solidFill>
                <a:latin typeface="Menlo"/>
                <a:cs typeface="Menlo"/>
              </a:rPr>
              <a:t>{</a:t>
            </a:r>
            <a:endParaRPr sz="1547" dirty="0">
              <a:latin typeface="Menlo"/>
              <a:cs typeface="Menlo"/>
            </a:endParaRPr>
          </a:p>
          <a:p>
            <a:pPr marL="1182694">
              <a:lnSpc>
                <a:spcPts val="1758"/>
              </a:lnSpc>
            </a:pPr>
            <a:r>
              <a:rPr sz="1547" spc="-4" dirty="0">
                <a:solidFill>
                  <a:srgbClr val="B7C4D1"/>
                </a:solidFill>
                <a:latin typeface="Menlo"/>
                <a:cs typeface="Menlo"/>
              </a:rPr>
              <a:t>reject(</a:t>
            </a:r>
            <a:r>
              <a:rPr sz="1547" spc="-4" dirty="0">
                <a:solidFill>
                  <a:srgbClr val="7C976C"/>
                </a:solidFill>
                <a:latin typeface="Menlo"/>
                <a:cs typeface="Menlo"/>
              </a:rPr>
              <a:t>'It</a:t>
            </a:r>
            <a:r>
              <a:rPr sz="1547" spc="-11" dirty="0">
                <a:solidFill>
                  <a:srgbClr val="7C976C"/>
                </a:solidFill>
                <a:latin typeface="Menlo"/>
                <a:cs typeface="Menlo"/>
              </a:rPr>
              <a:t> </a:t>
            </a:r>
            <a:r>
              <a:rPr sz="1547" spc="-4" dirty="0">
                <a:solidFill>
                  <a:srgbClr val="7C976C"/>
                </a:solidFill>
                <a:latin typeface="Menlo"/>
                <a:cs typeface="Menlo"/>
              </a:rPr>
              <a:t>failed'</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a:p>
            <a:pPr marL="946067">
              <a:lnSpc>
                <a:spcPts val="1758"/>
              </a:lnSpc>
            </a:pPr>
            <a:r>
              <a:rPr sz="1547" dirty="0">
                <a:solidFill>
                  <a:srgbClr val="B7C4D1"/>
                </a:solidFill>
                <a:latin typeface="Menlo"/>
                <a:cs typeface="Menlo"/>
              </a:rPr>
              <a:t>}</a:t>
            </a:r>
            <a:endParaRPr sz="1547" dirty="0">
              <a:latin typeface="Menlo"/>
              <a:cs typeface="Menlo"/>
            </a:endParaRPr>
          </a:p>
          <a:p>
            <a:pPr marL="709438">
              <a:lnSpc>
                <a:spcPts val="1758"/>
              </a:lnSpc>
              <a:tabLst>
                <a:tab pos="1064381" algn="l"/>
              </a:tabLst>
            </a:pPr>
            <a:r>
              <a:rPr sz="1547" spc="-4" dirty="0">
                <a:solidFill>
                  <a:srgbClr val="B7C4D1"/>
                </a:solidFill>
                <a:latin typeface="Menlo"/>
                <a:cs typeface="Menlo"/>
              </a:rPr>
              <a:t>}</a:t>
            </a:r>
            <a:r>
              <a:rPr sz="1547" spc="-4" dirty="0">
                <a:solidFill>
                  <a:srgbClr val="D78B40"/>
                </a:solidFill>
                <a:latin typeface="Menlo"/>
                <a:cs typeface="Menlo"/>
              </a:rPr>
              <a:t>,	</a:t>
            </a:r>
            <a:r>
              <a:rPr sz="1547" spc="-4" dirty="0">
                <a:solidFill>
                  <a:srgbClr val="B7C4D1"/>
                </a:solidFill>
                <a:latin typeface="Menlo"/>
                <a:cs typeface="Menlo"/>
              </a:rPr>
              <a:t>delay)</a:t>
            </a:r>
            <a:r>
              <a:rPr sz="1547" spc="-4" dirty="0">
                <a:solidFill>
                  <a:srgbClr val="D78B40"/>
                </a:solidFill>
                <a:latin typeface="Menlo"/>
                <a:cs typeface="Menlo"/>
              </a:rPr>
              <a:t>;</a:t>
            </a:r>
            <a:endParaRPr sz="1547" dirty="0">
              <a:latin typeface="Menlo"/>
              <a:cs typeface="Menlo"/>
            </a:endParaRPr>
          </a:p>
          <a:p>
            <a:pPr marL="472810">
              <a:lnSpc>
                <a:spcPts val="1758"/>
              </a:lnSpc>
            </a:pP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a:p>
            <a:pPr>
              <a:lnSpc>
                <a:spcPts val="1807"/>
              </a:lnSpc>
            </a:pPr>
            <a:r>
              <a:rPr sz="1547" dirty="0">
                <a:solidFill>
                  <a:srgbClr val="B7C4D1"/>
                </a:solidFill>
                <a:latin typeface="Menlo"/>
                <a:cs typeface="Menlo"/>
              </a:rPr>
              <a:t>}</a:t>
            </a:r>
            <a:endParaRPr sz="1547" dirty="0">
              <a:latin typeface="Menlo"/>
              <a:cs typeface="Menlo"/>
            </a:endParaRPr>
          </a:p>
        </p:txBody>
      </p:sp>
      <p:sp>
        <p:nvSpPr>
          <p:cNvPr id="39" name="Title 38"/>
          <p:cNvSpPr>
            <a:spLocks noGrp="1"/>
          </p:cNvSpPr>
          <p:nvPr>
            <p:ph type="title"/>
          </p:nvPr>
        </p:nvSpPr>
        <p:spPr>
          <a:xfrm>
            <a:off x="1643744" y="964692"/>
            <a:ext cx="9480938" cy="677841"/>
          </a:xfrm>
        </p:spPr>
        <p:txBody>
          <a:bodyPr>
            <a:normAutofit fontScale="90000"/>
          </a:bodyPr>
          <a:lstStyle/>
          <a:p>
            <a:r>
              <a:rPr lang="en-US" dirty="0" smtClean="0"/>
              <a:t>PROMISE</a:t>
            </a:r>
            <a:endParaRPr lang="en-US" dirty="0"/>
          </a:p>
        </p:txBody>
      </p:sp>
    </p:spTree>
    <p:extLst>
      <p:ext uri="{BB962C8B-B14F-4D97-AF65-F5344CB8AC3E}">
        <p14:creationId xmlns:p14="http://schemas.microsoft.com/office/powerpoint/2010/main" val="2147017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73519" y="1942207"/>
            <a:ext cx="8045202" cy="2973586"/>
          </a:xfrm>
          <a:custGeom>
            <a:avLst/>
            <a:gdLst/>
            <a:ahLst/>
            <a:cxnLst/>
            <a:rect l="l" t="t" r="r" b="b"/>
            <a:pathLst>
              <a:path w="11442065" h="4229100">
                <a:moveTo>
                  <a:pt x="0" y="0"/>
                </a:moveTo>
                <a:lnTo>
                  <a:pt x="11441722" y="0"/>
                </a:lnTo>
                <a:lnTo>
                  <a:pt x="11441722" y="4229100"/>
                </a:lnTo>
                <a:lnTo>
                  <a:pt x="0" y="4229100"/>
                </a:lnTo>
                <a:lnTo>
                  <a:pt x="0" y="0"/>
                </a:lnTo>
                <a:close/>
              </a:path>
            </a:pathLst>
          </a:custGeom>
          <a:solidFill>
            <a:srgbClr val="373A3F"/>
          </a:solidFill>
        </p:spPr>
        <p:txBody>
          <a:bodyPr wrap="square" lIns="0" tIns="0" rIns="0" bIns="0" rtlCol="0"/>
          <a:lstStyle/>
          <a:p>
            <a:endParaRPr sz="1687"/>
          </a:p>
        </p:txBody>
      </p:sp>
      <p:sp>
        <p:nvSpPr>
          <p:cNvPr id="5" name="object 5"/>
          <p:cNvSpPr/>
          <p:nvPr/>
        </p:nvSpPr>
        <p:spPr>
          <a:xfrm>
            <a:off x="2109238" y="1977926"/>
            <a:ext cx="2602110" cy="223242"/>
          </a:xfrm>
          <a:custGeom>
            <a:avLst/>
            <a:gdLst/>
            <a:ahLst/>
            <a:cxnLst/>
            <a:rect l="l" t="t" r="r" b="b"/>
            <a:pathLst>
              <a:path w="3700779" h="317500">
                <a:moveTo>
                  <a:pt x="0" y="0"/>
                </a:moveTo>
                <a:lnTo>
                  <a:pt x="3700685" y="0"/>
                </a:lnTo>
                <a:lnTo>
                  <a:pt x="3700685" y="317500"/>
                </a:lnTo>
                <a:lnTo>
                  <a:pt x="0" y="317500"/>
                </a:lnTo>
                <a:lnTo>
                  <a:pt x="0" y="0"/>
                </a:lnTo>
                <a:close/>
              </a:path>
            </a:pathLst>
          </a:custGeom>
          <a:solidFill>
            <a:srgbClr val="393939"/>
          </a:solidFill>
        </p:spPr>
        <p:txBody>
          <a:bodyPr wrap="square" lIns="0" tIns="0" rIns="0" bIns="0" rtlCol="0"/>
          <a:lstStyle/>
          <a:p>
            <a:endParaRPr sz="1687"/>
          </a:p>
        </p:txBody>
      </p:sp>
      <p:sp>
        <p:nvSpPr>
          <p:cNvPr id="6" name="object 6"/>
          <p:cNvSpPr/>
          <p:nvPr/>
        </p:nvSpPr>
        <p:spPr>
          <a:xfrm>
            <a:off x="2109239" y="2201168"/>
            <a:ext cx="5085903" cy="223242"/>
          </a:xfrm>
          <a:custGeom>
            <a:avLst/>
            <a:gdLst/>
            <a:ahLst/>
            <a:cxnLst/>
            <a:rect l="l" t="t" r="r" b="b"/>
            <a:pathLst>
              <a:path w="7233284" h="317500">
                <a:moveTo>
                  <a:pt x="0" y="0"/>
                </a:moveTo>
                <a:lnTo>
                  <a:pt x="7233158" y="0"/>
                </a:lnTo>
                <a:lnTo>
                  <a:pt x="7233158" y="317500"/>
                </a:lnTo>
                <a:lnTo>
                  <a:pt x="0" y="317500"/>
                </a:lnTo>
                <a:lnTo>
                  <a:pt x="0" y="0"/>
                </a:lnTo>
                <a:close/>
              </a:path>
            </a:pathLst>
          </a:custGeom>
          <a:solidFill>
            <a:srgbClr val="393939"/>
          </a:solidFill>
        </p:spPr>
        <p:txBody>
          <a:bodyPr wrap="square" lIns="0" tIns="0" rIns="0" bIns="0" rtlCol="0"/>
          <a:lstStyle/>
          <a:p>
            <a:endParaRPr sz="1687"/>
          </a:p>
        </p:txBody>
      </p:sp>
      <p:sp>
        <p:nvSpPr>
          <p:cNvPr id="7" name="object 7"/>
          <p:cNvSpPr/>
          <p:nvPr/>
        </p:nvSpPr>
        <p:spPr>
          <a:xfrm>
            <a:off x="2109238" y="2424410"/>
            <a:ext cx="2247602" cy="223242"/>
          </a:xfrm>
          <a:custGeom>
            <a:avLst/>
            <a:gdLst/>
            <a:ahLst/>
            <a:cxnLst/>
            <a:rect l="l" t="t" r="r" b="b"/>
            <a:pathLst>
              <a:path w="3196590" h="317500">
                <a:moveTo>
                  <a:pt x="0" y="0"/>
                </a:moveTo>
                <a:lnTo>
                  <a:pt x="3196046" y="0"/>
                </a:lnTo>
                <a:lnTo>
                  <a:pt x="3196046" y="317500"/>
                </a:lnTo>
                <a:lnTo>
                  <a:pt x="0" y="317500"/>
                </a:lnTo>
                <a:lnTo>
                  <a:pt x="0" y="0"/>
                </a:lnTo>
                <a:close/>
              </a:path>
            </a:pathLst>
          </a:custGeom>
          <a:solidFill>
            <a:srgbClr val="393939"/>
          </a:solidFill>
        </p:spPr>
        <p:txBody>
          <a:bodyPr wrap="square" lIns="0" tIns="0" rIns="0" bIns="0" rtlCol="0"/>
          <a:lstStyle/>
          <a:p>
            <a:endParaRPr sz="1687"/>
          </a:p>
        </p:txBody>
      </p:sp>
      <p:sp>
        <p:nvSpPr>
          <p:cNvPr id="8" name="object 8"/>
          <p:cNvSpPr/>
          <p:nvPr/>
        </p:nvSpPr>
        <p:spPr>
          <a:xfrm>
            <a:off x="2109238" y="2647652"/>
            <a:ext cx="2720429" cy="223242"/>
          </a:xfrm>
          <a:custGeom>
            <a:avLst/>
            <a:gdLst/>
            <a:ahLst/>
            <a:cxnLst/>
            <a:rect l="l" t="t" r="r" b="b"/>
            <a:pathLst>
              <a:path w="3869054" h="317500">
                <a:moveTo>
                  <a:pt x="0" y="0"/>
                </a:moveTo>
                <a:lnTo>
                  <a:pt x="3868899" y="0"/>
                </a:lnTo>
                <a:lnTo>
                  <a:pt x="3868899" y="317500"/>
                </a:lnTo>
                <a:lnTo>
                  <a:pt x="0" y="317500"/>
                </a:lnTo>
                <a:lnTo>
                  <a:pt x="0" y="0"/>
                </a:lnTo>
                <a:close/>
              </a:path>
            </a:pathLst>
          </a:custGeom>
          <a:solidFill>
            <a:srgbClr val="393939"/>
          </a:solidFill>
        </p:spPr>
        <p:txBody>
          <a:bodyPr wrap="square" lIns="0" tIns="0" rIns="0" bIns="0" rtlCol="0"/>
          <a:lstStyle/>
          <a:p>
            <a:endParaRPr sz="1687"/>
          </a:p>
        </p:txBody>
      </p:sp>
      <p:sp>
        <p:nvSpPr>
          <p:cNvPr id="9" name="object 9"/>
          <p:cNvSpPr/>
          <p:nvPr/>
        </p:nvSpPr>
        <p:spPr>
          <a:xfrm>
            <a:off x="2109239" y="2870895"/>
            <a:ext cx="473273" cy="223242"/>
          </a:xfrm>
          <a:custGeom>
            <a:avLst/>
            <a:gdLst/>
            <a:ahLst/>
            <a:cxnLst/>
            <a:rect l="l" t="t" r="r" b="b"/>
            <a:pathLst>
              <a:path w="673100" h="317500">
                <a:moveTo>
                  <a:pt x="0" y="0"/>
                </a:moveTo>
                <a:lnTo>
                  <a:pt x="672851" y="0"/>
                </a:lnTo>
                <a:lnTo>
                  <a:pt x="672851" y="317500"/>
                </a:lnTo>
                <a:lnTo>
                  <a:pt x="0" y="317500"/>
                </a:lnTo>
                <a:lnTo>
                  <a:pt x="0" y="0"/>
                </a:lnTo>
                <a:close/>
              </a:path>
            </a:pathLst>
          </a:custGeom>
          <a:solidFill>
            <a:srgbClr val="393939"/>
          </a:solidFill>
        </p:spPr>
        <p:txBody>
          <a:bodyPr wrap="square" lIns="0" tIns="0" rIns="0" bIns="0" rtlCol="0"/>
          <a:lstStyle/>
          <a:p>
            <a:endParaRPr sz="1687"/>
          </a:p>
        </p:txBody>
      </p:sp>
      <p:sp>
        <p:nvSpPr>
          <p:cNvPr id="10" name="object 10"/>
          <p:cNvSpPr/>
          <p:nvPr/>
        </p:nvSpPr>
        <p:spPr>
          <a:xfrm>
            <a:off x="2109239" y="3094137"/>
            <a:ext cx="4021485" cy="223242"/>
          </a:xfrm>
          <a:custGeom>
            <a:avLst/>
            <a:gdLst/>
            <a:ahLst/>
            <a:cxnLst/>
            <a:rect l="l" t="t" r="r" b="b"/>
            <a:pathLst>
              <a:path w="5719445" h="317500">
                <a:moveTo>
                  <a:pt x="0" y="0"/>
                </a:moveTo>
                <a:lnTo>
                  <a:pt x="5719242" y="0"/>
                </a:lnTo>
                <a:lnTo>
                  <a:pt x="5719242" y="317500"/>
                </a:lnTo>
                <a:lnTo>
                  <a:pt x="0" y="317500"/>
                </a:lnTo>
                <a:lnTo>
                  <a:pt x="0" y="0"/>
                </a:lnTo>
                <a:close/>
              </a:path>
            </a:pathLst>
          </a:custGeom>
          <a:solidFill>
            <a:srgbClr val="393939"/>
          </a:solidFill>
        </p:spPr>
        <p:txBody>
          <a:bodyPr wrap="square" lIns="0" tIns="0" rIns="0" bIns="0" rtlCol="0"/>
          <a:lstStyle/>
          <a:p>
            <a:endParaRPr sz="1687"/>
          </a:p>
        </p:txBody>
      </p:sp>
      <p:sp>
        <p:nvSpPr>
          <p:cNvPr id="11" name="object 11"/>
          <p:cNvSpPr/>
          <p:nvPr/>
        </p:nvSpPr>
        <p:spPr>
          <a:xfrm>
            <a:off x="2109238" y="3317379"/>
            <a:ext cx="2129284" cy="223242"/>
          </a:xfrm>
          <a:custGeom>
            <a:avLst/>
            <a:gdLst/>
            <a:ahLst/>
            <a:cxnLst/>
            <a:rect l="l" t="t" r="r" b="b"/>
            <a:pathLst>
              <a:path w="3028315" h="317500">
                <a:moveTo>
                  <a:pt x="0" y="0"/>
                </a:moveTo>
                <a:lnTo>
                  <a:pt x="3027834" y="0"/>
                </a:lnTo>
                <a:lnTo>
                  <a:pt x="3027834" y="317500"/>
                </a:lnTo>
                <a:lnTo>
                  <a:pt x="0" y="317500"/>
                </a:lnTo>
                <a:lnTo>
                  <a:pt x="0" y="0"/>
                </a:lnTo>
                <a:close/>
              </a:path>
            </a:pathLst>
          </a:custGeom>
          <a:solidFill>
            <a:srgbClr val="393939"/>
          </a:solidFill>
        </p:spPr>
        <p:txBody>
          <a:bodyPr wrap="square" lIns="0" tIns="0" rIns="0" bIns="0" rtlCol="0"/>
          <a:lstStyle/>
          <a:p>
            <a:endParaRPr sz="1687"/>
          </a:p>
        </p:txBody>
      </p:sp>
      <p:sp>
        <p:nvSpPr>
          <p:cNvPr id="12" name="object 12"/>
          <p:cNvSpPr/>
          <p:nvPr/>
        </p:nvSpPr>
        <p:spPr>
          <a:xfrm>
            <a:off x="2109238" y="3540621"/>
            <a:ext cx="2602110" cy="223242"/>
          </a:xfrm>
          <a:custGeom>
            <a:avLst/>
            <a:gdLst/>
            <a:ahLst/>
            <a:cxnLst/>
            <a:rect l="l" t="t" r="r" b="b"/>
            <a:pathLst>
              <a:path w="3700779" h="317500">
                <a:moveTo>
                  <a:pt x="0" y="0"/>
                </a:moveTo>
                <a:lnTo>
                  <a:pt x="3700685" y="0"/>
                </a:lnTo>
                <a:lnTo>
                  <a:pt x="3700685" y="317500"/>
                </a:lnTo>
                <a:lnTo>
                  <a:pt x="0" y="317500"/>
                </a:lnTo>
                <a:lnTo>
                  <a:pt x="0" y="0"/>
                </a:lnTo>
                <a:close/>
              </a:path>
            </a:pathLst>
          </a:custGeom>
          <a:solidFill>
            <a:srgbClr val="393939"/>
          </a:solidFill>
        </p:spPr>
        <p:txBody>
          <a:bodyPr wrap="square" lIns="0" tIns="0" rIns="0" bIns="0" rtlCol="0"/>
          <a:lstStyle/>
          <a:p>
            <a:endParaRPr sz="1687"/>
          </a:p>
        </p:txBody>
      </p:sp>
      <p:sp>
        <p:nvSpPr>
          <p:cNvPr id="13" name="object 13"/>
          <p:cNvSpPr/>
          <p:nvPr/>
        </p:nvSpPr>
        <p:spPr>
          <a:xfrm>
            <a:off x="2109239" y="3763863"/>
            <a:ext cx="354955" cy="223242"/>
          </a:xfrm>
          <a:custGeom>
            <a:avLst/>
            <a:gdLst/>
            <a:ahLst/>
            <a:cxnLst/>
            <a:rect l="l" t="t" r="r" b="b"/>
            <a:pathLst>
              <a:path w="504825" h="317500">
                <a:moveTo>
                  <a:pt x="0" y="0"/>
                </a:moveTo>
                <a:lnTo>
                  <a:pt x="504638" y="0"/>
                </a:lnTo>
                <a:lnTo>
                  <a:pt x="504638" y="317500"/>
                </a:lnTo>
                <a:lnTo>
                  <a:pt x="0" y="317500"/>
                </a:lnTo>
                <a:lnTo>
                  <a:pt x="0" y="0"/>
                </a:lnTo>
                <a:close/>
              </a:path>
            </a:pathLst>
          </a:custGeom>
          <a:solidFill>
            <a:srgbClr val="393939"/>
          </a:solidFill>
        </p:spPr>
        <p:txBody>
          <a:bodyPr wrap="square" lIns="0" tIns="0" rIns="0" bIns="0" rtlCol="0"/>
          <a:lstStyle/>
          <a:p>
            <a:endParaRPr sz="1687"/>
          </a:p>
        </p:txBody>
      </p:sp>
      <p:sp>
        <p:nvSpPr>
          <p:cNvPr id="14" name="object 14"/>
          <p:cNvSpPr/>
          <p:nvPr/>
        </p:nvSpPr>
        <p:spPr>
          <a:xfrm>
            <a:off x="2109239" y="3987106"/>
            <a:ext cx="236637" cy="223242"/>
          </a:xfrm>
          <a:custGeom>
            <a:avLst/>
            <a:gdLst/>
            <a:ahLst/>
            <a:cxnLst/>
            <a:rect l="l" t="t" r="r" b="b"/>
            <a:pathLst>
              <a:path w="336550" h="317500">
                <a:moveTo>
                  <a:pt x="0" y="0"/>
                </a:moveTo>
                <a:lnTo>
                  <a:pt x="336426" y="0"/>
                </a:lnTo>
                <a:lnTo>
                  <a:pt x="336426" y="317500"/>
                </a:lnTo>
                <a:lnTo>
                  <a:pt x="0" y="317500"/>
                </a:lnTo>
                <a:lnTo>
                  <a:pt x="0" y="0"/>
                </a:lnTo>
                <a:close/>
              </a:path>
            </a:pathLst>
          </a:custGeom>
          <a:solidFill>
            <a:srgbClr val="393939"/>
          </a:solidFill>
        </p:spPr>
        <p:txBody>
          <a:bodyPr wrap="square" lIns="0" tIns="0" rIns="0" bIns="0" rtlCol="0"/>
          <a:lstStyle/>
          <a:p>
            <a:endParaRPr sz="1687"/>
          </a:p>
        </p:txBody>
      </p:sp>
      <p:sp>
        <p:nvSpPr>
          <p:cNvPr id="15" name="object 15"/>
          <p:cNvSpPr/>
          <p:nvPr/>
        </p:nvSpPr>
        <p:spPr>
          <a:xfrm>
            <a:off x="2109238" y="4210348"/>
            <a:ext cx="4613077" cy="223242"/>
          </a:xfrm>
          <a:custGeom>
            <a:avLst/>
            <a:gdLst/>
            <a:ahLst/>
            <a:cxnLst/>
            <a:rect l="l" t="t" r="r" b="b"/>
            <a:pathLst>
              <a:path w="6560820" h="317500">
                <a:moveTo>
                  <a:pt x="0" y="0"/>
                </a:moveTo>
                <a:lnTo>
                  <a:pt x="6560306" y="0"/>
                </a:lnTo>
                <a:lnTo>
                  <a:pt x="6560306" y="317500"/>
                </a:lnTo>
                <a:lnTo>
                  <a:pt x="0" y="317500"/>
                </a:lnTo>
                <a:lnTo>
                  <a:pt x="0" y="0"/>
                </a:lnTo>
                <a:close/>
              </a:path>
            </a:pathLst>
          </a:custGeom>
          <a:solidFill>
            <a:srgbClr val="393939"/>
          </a:solidFill>
        </p:spPr>
        <p:txBody>
          <a:bodyPr wrap="square" lIns="0" tIns="0" rIns="0" bIns="0" rtlCol="0"/>
          <a:lstStyle/>
          <a:p>
            <a:endParaRPr sz="1687"/>
          </a:p>
        </p:txBody>
      </p:sp>
      <p:sp>
        <p:nvSpPr>
          <p:cNvPr id="16" name="object 16"/>
          <p:cNvSpPr txBox="1"/>
          <p:nvPr/>
        </p:nvSpPr>
        <p:spPr>
          <a:xfrm>
            <a:off x="2113359" y="1955602"/>
            <a:ext cx="5086350" cy="1166986"/>
          </a:xfrm>
          <a:prstGeom prst="rect">
            <a:avLst/>
          </a:prstGeom>
        </p:spPr>
        <p:txBody>
          <a:bodyPr vert="horz" wrap="square" lIns="0" tIns="0" rIns="0" bIns="0" rtlCol="0">
            <a:spAutoFit/>
          </a:bodyPr>
          <a:lstStyle/>
          <a:p>
            <a:pPr>
              <a:lnSpc>
                <a:spcPts val="1807"/>
              </a:lnSpc>
            </a:pPr>
            <a:r>
              <a:rPr sz="1547" spc="-4" dirty="0">
                <a:solidFill>
                  <a:srgbClr val="FFD080"/>
                </a:solidFill>
                <a:latin typeface="Menlo"/>
                <a:cs typeface="Menlo"/>
              </a:rPr>
              <a:t>sometimesWorks</a:t>
            </a:r>
            <a:r>
              <a:rPr sz="1547" spc="-4" dirty="0">
                <a:solidFill>
                  <a:srgbClr val="B7C4D1"/>
                </a:solidFill>
                <a:latin typeface="Menlo"/>
                <a:cs typeface="Menlo"/>
              </a:rPr>
              <a:t>().</a:t>
            </a:r>
            <a:r>
              <a:rPr sz="1547" spc="-4" dirty="0">
                <a:solidFill>
                  <a:srgbClr val="FFD080"/>
                </a:solidFill>
                <a:latin typeface="Menlo"/>
                <a:cs typeface="Menlo"/>
              </a:rPr>
              <a:t>then</a:t>
            </a:r>
            <a:r>
              <a:rPr sz="1547" spc="-4" dirty="0">
                <a:solidFill>
                  <a:srgbClr val="B7C4D1"/>
                </a:solidFill>
                <a:latin typeface="Menlo"/>
                <a:cs typeface="Menlo"/>
              </a:rPr>
              <a:t>(</a:t>
            </a:r>
            <a:endParaRPr sz="1547" dirty="0">
              <a:latin typeface="Menlo"/>
              <a:cs typeface="Menlo"/>
            </a:endParaRPr>
          </a:p>
          <a:p>
            <a:pPr marL="236182">
              <a:lnSpc>
                <a:spcPts val="1758"/>
              </a:lnSpc>
            </a:pPr>
            <a:r>
              <a:rPr sz="1547" dirty="0">
                <a:solidFill>
                  <a:srgbClr val="929292"/>
                </a:solidFill>
                <a:latin typeface="Menlo"/>
                <a:cs typeface="Menlo"/>
              </a:rPr>
              <a:t>// if it is successful, it will come</a:t>
            </a:r>
            <a:r>
              <a:rPr sz="1547" spc="-70" dirty="0">
                <a:solidFill>
                  <a:srgbClr val="929292"/>
                </a:solidFill>
                <a:latin typeface="Menlo"/>
                <a:cs typeface="Menlo"/>
              </a:rPr>
              <a:t> </a:t>
            </a:r>
            <a:r>
              <a:rPr sz="1547" dirty="0">
                <a:solidFill>
                  <a:srgbClr val="929292"/>
                </a:solidFill>
                <a:latin typeface="Menlo"/>
                <a:cs typeface="Menlo"/>
              </a:rPr>
              <a:t>here</a:t>
            </a:r>
            <a:endParaRPr sz="1547" dirty="0">
              <a:latin typeface="Menlo"/>
              <a:cs typeface="Menlo"/>
            </a:endParaRPr>
          </a:p>
          <a:p>
            <a:pPr marL="472810" marR="2360032" indent="-236628">
              <a:lnSpc>
                <a:spcPts val="1758"/>
              </a:lnSpc>
              <a:spcBef>
                <a:spcPts val="91"/>
              </a:spcBef>
              <a:tabLst>
                <a:tab pos="1300563" algn="l"/>
              </a:tabLst>
            </a:pPr>
            <a:r>
              <a:rPr sz="1547" b="1" dirty="0">
                <a:solidFill>
                  <a:srgbClr val="D78B40"/>
                </a:solidFill>
                <a:latin typeface="Menlo"/>
                <a:cs typeface="Menlo"/>
              </a:rPr>
              <a:t>function	</a:t>
            </a:r>
            <a:r>
              <a:rPr sz="1547" dirty="0">
                <a:solidFill>
                  <a:srgbClr val="B7C4D1"/>
                </a:solidFill>
                <a:latin typeface="Menlo"/>
                <a:cs typeface="Menlo"/>
              </a:rPr>
              <a:t>(data)</a:t>
            </a:r>
            <a:r>
              <a:rPr sz="1547" spc="-70" dirty="0">
                <a:solidFill>
                  <a:srgbClr val="B7C4D1"/>
                </a:solidFill>
                <a:latin typeface="Menlo"/>
                <a:cs typeface="Menlo"/>
              </a:rPr>
              <a:t> </a:t>
            </a:r>
            <a:r>
              <a:rPr sz="1547" dirty="0">
                <a:solidFill>
                  <a:srgbClr val="B7C4D1"/>
                </a:solidFill>
                <a:latin typeface="Menlo"/>
                <a:cs typeface="Menlo"/>
              </a:rPr>
              <a:t>{  </a:t>
            </a:r>
            <a:r>
              <a:rPr sz="1547" spc="-4" dirty="0">
                <a:solidFill>
                  <a:srgbClr val="A98BB9"/>
                </a:solidFill>
                <a:latin typeface="Menlo"/>
                <a:cs typeface="Menlo"/>
              </a:rPr>
              <a:t>console</a:t>
            </a:r>
            <a:r>
              <a:rPr sz="1547" spc="-4" dirty="0">
                <a:solidFill>
                  <a:srgbClr val="B7C4D1"/>
                </a:solidFill>
                <a:latin typeface="Menlo"/>
                <a:cs typeface="Menlo"/>
              </a:rPr>
              <a:t>.</a:t>
            </a:r>
            <a:r>
              <a:rPr sz="1547" spc="-4" dirty="0">
                <a:solidFill>
                  <a:srgbClr val="FFD080"/>
                </a:solidFill>
                <a:latin typeface="Menlo"/>
                <a:cs typeface="Menlo"/>
              </a:rPr>
              <a:t>info</a:t>
            </a:r>
            <a:r>
              <a:rPr sz="1547" spc="-4" dirty="0">
                <a:solidFill>
                  <a:srgbClr val="B7C4D1"/>
                </a:solidFill>
                <a:latin typeface="Menlo"/>
                <a:cs typeface="Menlo"/>
              </a:rPr>
              <a:t>(data)</a:t>
            </a:r>
            <a:r>
              <a:rPr sz="1547" spc="-4" dirty="0">
                <a:solidFill>
                  <a:srgbClr val="D78B40"/>
                </a:solidFill>
                <a:latin typeface="Menlo"/>
                <a:cs typeface="Menlo"/>
              </a:rPr>
              <a:t>;</a:t>
            </a:r>
            <a:endParaRPr sz="1547" dirty="0">
              <a:latin typeface="Menlo"/>
              <a:cs typeface="Menlo"/>
            </a:endParaRPr>
          </a:p>
        </p:txBody>
      </p:sp>
      <p:sp>
        <p:nvSpPr>
          <p:cNvPr id="17" name="object 17"/>
          <p:cNvSpPr txBox="1"/>
          <p:nvPr/>
        </p:nvSpPr>
        <p:spPr>
          <a:xfrm>
            <a:off x="2349909" y="3295055"/>
            <a:ext cx="2006931" cy="238079"/>
          </a:xfrm>
          <a:prstGeom prst="rect">
            <a:avLst/>
          </a:prstGeom>
        </p:spPr>
        <p:txBody>
          <a:bodyPr vert="horz" wrap="square" lIns="0" tIns="0" rIns="0" bIns="0" rtlCol="0">
            <a:spAutoFit/>
          </a:bodyPr>
          <a:lstStyle/>
          <a:p>
            <a:pPr>
              <a:lnSpc>
                <a:spcPct val="100000"/>
              </a:lnSpc>
            </a:pPr>
            <a:r>
              <a:rPr sz="1547" b="1" dirty="0">
                <a:solidFill>
                  <a:srgbClr val="D78B40"/>
                </a:solidFill>
                <a:latin typeface="Menlo"/>
                <a:cs typeface="Menlo"/>
              </a:rPr>
              <a:t>function</a:t>
            </a:r>
            <a:endParaRPr sz="1547">
              <a:latin typeface="Menlo"/>
              <a:cs typeface="Menlo"/>
            </a:endParaRPr>
          </a:p>
        </p:txBody>
      </p:sp>
      <p:sp>
        <p:nvSpPr>
          <p:cNvPr id="18" name="object 18"/>
          <p:cNvSpPr txBox="1"/>
          <p:nvPr/>
        </p:nvSpPr>
        <p:spPr>
          <a:xfrm>
            <a:off x="2349909" y="2848571"/>
            <a:ext cx="7414577" cy="692497"/>
          </a:xfrm>
          <a:prstGeom prst="rect">
            <a:avLst/>
          </a:prstGeom>
        </p:spPr>
        <p:txBody>
          <a:bodyPr vert="horz" wrap="square" lIns="0" tIns="0" rIns="0" bIns="0" rtlCol="0">
            <a:spAutoFit/>
          </a:bodyPr>
          <a:lstStyle/>
          <a:p>
            <a:pPr>
              <a:lnSpc>
                <a:spcPts val="1807"/>
              </a:lnSpc>
            </a:pP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a:p>
            <a:pPr>
              <a:lnSpc>
                <a:spcPts val="1758"/>
              </a:lnSpc>
            </a:pPr>
            <a:r>
              <a:rPr sz="1547" dirty="0">
                <a:solidFill>
                  <a:srgbClr val="929292"/>
                </a:solidFill>
                <a:latin typeface="Menlo"/>
                <a:cs typeface="Menlo"/>
              </a:rPr>
              <a:t>// if it</a:t>
            </a:r>
            <a:r>
              <a:rPr sz="1547" spc="-70" dirty="0">
                <a:solidFill>
                  <a:srgbClr val="929292"/>
                </a:solidFill>
                <a:latin typeface="Menlo"/>
                <a:cs typeface="Menlo"/>
              </a:rPr>
              <a:t> </a:t>
            </a:r>
            <a:r>
              <a:rPr sz="1547" dirty="0">
                <a:solidFill>
                  <a:srgbClr val="929292"/>
                </a:solidFill>
                <a:latin typeface="Menlo"/>
                <a:cs typeface="Menlo"/>
              </a:rPr>
              <a:t>fails</a:t>
            </a:r>
            <a:endParaRPr sz="1547" dirty="0">
              <a:latin typeface="Menlo"/>
              <a:cs typeface="Menlo"/>
            </a:endParaRPr>
          </a:p>
          <a:p>
            <a:pPr marL="1064381">
              <a:lnSpc>
                <a:spcPts val="1807"/>
              </a:lnSpc>
            </a:pPr>
            <a:r>
              <a:rPr sz="1547" dirty="0">
                <a:solidFill>
                  <a:srgbClr val="B7C4D1"/>
                </a:solidFill>
                <a:latin typeface="Menlo"/>
                <a:cs typeface="Menlo"/>
              </a:rPr>
              <a:t>(err)</a:t>
            </a:r>
            <a:endParaRPr sz="1547" dirty="0">
              <a:latin typeface="Menlo"/>
              <a:cs typeface="Menlo"/>
            </a:endParaRPr>
          </a:p>
        </p:txBody>
      </p:sp>
      <p:sp>
        <p:nvSpPr>
          <p:cNvPr id="19" name="object 19"/>
          <p:cNvSpPr txBox="1"/>
          <p:nvPr/>
        </p:nvSpPr>
        <p:spPr>
          <a:xfrm>
            <a:off x="4124087" y="3071814"/>
            <a:ext cx="4595369" cy="461665"/>
          </a:xfrm>
          <a:prstGeom prst="rect">
            <a:avLst/>
          </a:prstGeom>
        </p:spPr>
        <p:txBody>
          <a:bodyPr vert="horz" wrap="square" lIns="0" tIns="0" rIns="0" bIns="0" rtlCol="0">
            <a:spAutoFit/>
          </a:bodyPr>
          <a:lstStyle/>
          <a:p>
            <a:pPr>
              <a:lnSpc>
                <a:spcPts val="1807"/>
              </a:lnSpc>
            </a:pPr>
            <a:r>
              <a:rPr sz="1547" dirty="0">
                <a:solidFill>
                  <a:srgbClr val="929292"/>
                </a:solidFill>
                <a:latin typeface="Menlo"/>
                <a:cs typeface="Menlo"/>
              </a:rPr>
              <a:t>it will come</a:t>
            </a:r>
            <a:r>
              <a:rPr sz="1547" spc="-70" dirty="0">
                <a:solidFill>
                  <a:srgbClr val="929292"/>
                </a:solidFill>
                <a:latin typeface="Menlo"/>
                <a:cs typeface="Menlo"/>
              </a:rPr>
              <a:t> </a:t>
            </a:r>
            <a:r>
              <a:rPr sz="1547" dirty="0">
                <a:solidFill>
                  <a:srgbClr val="929292"/>
                </a:solidFill>
                <a:latin typeface="Menlo"/>
                <a:cs typeface="Menlo"/>
              </a:rPr>
              <a:t>here</a:t>
            </a:r>
            <a:endParaRPr sz="1547" dirty="0">
              <a:latin typeface="Menlo"/>
              <a:cs typeface="Menlo"/>
            </a:endParaRPr>
          </a:p>
          <a:p>
            <a:pPr>
              <a:lnSpc>
                <a:spcPts val="1807"/>
              </a:lnSpc>
            </a:pPr>
            <a:r>
              <a:rPr sz="1547" dirty="0">
                <a:solidFill>
                  <a:srgbClr val="B7C4D1"/>
                </a:solidFill>
                <a:latin typeface="Menlo"/>
                <a:cs typeface="Menlo"/>
              </a:rPr>
              <a:t>{</a:t>
            </a:r>
            <a:endParaRPr sz="1547" dirty="0">
              <a:latin typeface="Menlo"/>
              <a:cs typeface="Menlo"/>
            </a:endParaRPr>
          </a:p>
        </p:txBody>
      </p:sp>
      <p:sp>
        <p:nvSpPr>
          <p:cNvPr id="20" name="object 20"/>
          <p:cNvSpPr txBox="1"/>
          <p:nvPr/>
        </p:nvSpPr>
        <p:spPr>
          <a:xfrm>
            <a:off x="2220686" y="3518297"/>
            <a:ext cx="7728857" cy="923330"/>
          </a:xfrm>
          <a:prstGeom prst="rect">
            <a:avLst/>
          </a:prstGeom>
        </p:spPr>
        <p:txBody>
          <a:bodyPr vert="horz" wrap="square" lIns="0" tIns="0" rIns="0" bIns="0" rtlCol="0">
            <a:spAutoFit/>
          </a:bodyPr>
          <a:lstStyle/>
          <a:p>
            <a:pPr marL="472810">
              <a:lnSpc>
                <a:spcPts val="1807"/>
              </a:lnSpc>
            </a:pPr>
            <a:r>
              <a:rPr sz="1547" spc="-4" dirty="0">
                <a:solidFill>
                  <a:srgbClr val="A98BB9"/>
                </a:solidFill>
                <a:latin typeface="Menlo"/>
                <a:cs typeface="Menlo"/>
              </a:rPr>
              <a:t>console</a:t>
            </a:r>
            <a:r>
              <a:rPr sz="1547" spc="-4" dirty="0">
                <a:solidFill>
                  <a:srgbClr val="B7C4D1"/>
                </a:solidFill>
                <a:latin typeface="Menlo"/>
                <a:cs typeface="Menlo"/>
              </a:rPr>
              <a:t>.</a:t>
            </a:r>
            <a:r>
              <a:rPr sz="1547" spc="-4" dirty="0">
                <a:solidFill>
                  <a:srgbClr val="FFD080"/>
                </a:solidFill>
                <a:latin typeface="Menlo"/>
                <a:cs typeface="Menlo"/>
              </a:rPr>
              <a:t>info</a:t>
            </a:r>
            <a:r>
              <a:rPr sz="1547" spc="-4" dirty="0">
                <a:solidFill>
                  <a:srgbClr val="B7C4D1"/>
                </a:solidFill>
                <a:latin typeface="Menlo"/>
                <a:cs typeface="Menlo"/>
              </a:rPr>
              <a:t>(err)</a:t>
            </a:r>
            <a:r>
              <a:rPr sz="1547" spc="-4" dirty="0">
                <a:solidFill>
                  <a:srgbClr val="D78B40"/>
                </a:solidFill>
                <a:latin typeface="Menlo"/>
                <a:cs typeface="Menlo"/>
              </a:rPr>
              <a:t>;</a:t>
            </a:r>
            <a:endParaRPr sz="1547" dirty="0">
              <a:latin typeface="Menlo"/>
              <a:cs typeface="Menlo"/>
            </a:endParaRPr>
          </a:p>
          <a:p>
            <a:pPr marL="236182">
              <a:lnSpc>
                <a:spcPts val="1758"/>
              </a:lnSpc>
            </a:pPr>
            <a:r>
              <a:rPr sz="1547" dirty="0">
                <a:solidFill>
                  <a:srgbClr val="B7C4D1"/>
                </a:solidFill>
                <a:latin typeface="Menlo"/>
                <a:cs typeface="Menlo"/>
              </a:rPr>
              <a:t>}</a:t>
            </a:r>
            <a:endParaRPr sz="1547" dirty="0">
              <a:latin typeface="Menlo"/>
              <a:cs typeface="Menlo"/>
            </a:endParaRPr>
          </a:p>
          <a:p>
            <a:pPr>
              <a:lnSpc>
                <a:spcPts val="1758"/>
              </a:lnSpc>
            </a:pPr>
            <a:r>
              <a:rPr sz="1547" dirty="0">
                <a:solidFill>
                  <a:srgbClr val="B7C4D1"/>
                </a:solidFill>
                <a:latin typeface="Menlo"/>
                <a:cs typeface="Menlo"/>
              </a:rPr>
              <a:t>)</a:t>
            </a:r>
            <a:r>
              <a:rPr sz="1547" dirty="0">
                <a:solidFill>
                  <a:srgbClr val="D78B40"/>
                </a:solidFill>
                <a:latin typeface="Menlo"/>
                <a:cs typeface="Menlo"/>
              </a:rPr>
              <a:t>;</a:t>
            </a:r>
            <a:endParaRPr sz="1547" dirty="0">
              <a:latin typeface="Menlo"/>
              <a:cs typeface="Menlo"/>
            </a:endParaRPr>
          </a:p>
          <a:p>
            <a:pPr>
              <a:lnSpc>
                <a:spcPts val="1807"/>
              </a:lnSpc>
            </a:pPr>
            <a:r>
              <a:rPr sz="1547" spc="-4" dirty="0">
                <a:solidFill>
                  <a:srgbClr val="A98BB9"/>
                </a:solidFill>
                <a:latin typeface="Menlo"/>
                <a:cs typeface="Menlo"/>
              </a:rPr>
              <a:t>console</a:t>
            </a:r>
            <a:r>
              <a:rPr sz="1547" spc="-4" dirty="0">
                <a:solidFill>
                  <a:srgbClr val="B7C4D1"/>
                </a:solidFill>
                <a:latin typeface="Menlo"/>
                <a:cs typeface="Menlo"/>
              </a:rPr>
              <a:t>.</a:t>
            </a:r>
            <a:r>
              <a:rPr sz="1547" spc="-4" dirty="0">
                <a:solidFill>
                  <a:srgbClr val="FFD080"/>
                </a:solidFill>
                <a:latin typeface="Menlo"/>
                <a:cs typeface="Menlo"/>
              </a:rPr>
              <a:t>info</a:t>
            </a:r>
            <a:r>
              <a:rPr sz="1547" spc="-4" dirty="0">
                <a:solidFill>
                  <a:srgbClr val="B7C4D1"/>
                </a:solidFill>
                <a:latin typeface="Menlo"/>
                <a:cs typeface="Menlo"/>
              </a:rPr>
              <a:t>(</a:t>
            </a:r>
            <a:r>
              <a:rPr sz="1547" spc="-4" dirty="0">
                <a:solidFill>
                  <a:srgbClr val="7C976C"/>
                </a:solidFill>
                <a:latin typeface="Menlo"/>
                <a:cs typeface="Menlo"/>
              </a:rPr>
              <a:t>'Back </a:t>
            </a:r>
            <a:r>
              <a:rPr sz="1547" dirty="0">
                <a:solidFill>
                  <a:srgbClr val="7C976C"/>
                </a:solidFill>
                <a:latin typeface="Menlo"/>
                <a:cs typeface="Menlo"/>
              </a:rPr>
              <a:t>from promise</a:t>
            </a:r>
            <a:r>
              <a:rPr sz="1547" spc="11" dirty="0">
                <a:solidFill>
                  <a:srgbClr val="7C976C"/>
                </a:solidFill>
                <a:latin typeface="Menlo"/>
                <a:cs typeface="Menlo"/>
              </a:rPr>
              <a:t> </a:t>
            </a:r>
            <a:r>
              <a:rPr sz="1547" spc="-4" dirty="0">
                <a:solidFill>
                  <a:srgbClr val="7C976C"/>
                </a:solidFill>
                <a:latin typeface="Menlo"/>
                <a:cs typeface="Menlo"/>
              </a:rPr>
              <a:t>land'</a:t>
            </a:r>
            <a:r>
              <a:rPr sz="1547" spc="-4" dirty="0">
                <a:solidFill>
                  <a:srgbClr val="B7C4D1"/>
                </a:solidFill>
                <a:latin typeface="Menlo"/>
                <a:cs typeface="Menlo"/>
              </a:rPr>
              <a:t>)</a:t>
            </a:r>
            <a:r>
              <a:rPr sz="1547" spc="-4" dirty="0">
                <a:solidFill>
                  <a:srgbClr val="D78B40"/>
                </a:solidFill>
                <a:latin typeface="Menlo"/>
                <a:cs typeface="Menlo"/>
              </a:rPr>
              <a:t>;</a:t>
            </a:r>
            <a:endParaRPr sz="1547" dirty="0">
              <a:latin typeface="Menlo"/>
              <a:cs typeface="Menlo"/>
            </a:endParaRPr>
          </a:p>
        </p:txBody>
      </p:sp>
      <p:sp>
        <p:nvSpPr>
          <p:cNvPr id="21" name="Title 20"/>
          <p:cNvSpPr>
            <a:spLocks noGrp="1"/>
          </p:cNvSpPr>
          <p:nvPr>
            <p:ph type="title"/>
          </p:nvPr>
        </p:nvSpPr>
        <p:spPr/>
        <p:txBody>
          <a:bodyPr>
            <a:normAutofit fontScale="90000"/>
          </a:bodyPr>
          <a:lstStyle/>
          <a:p>
            <a:r>
              <a:rPr lang="en-US" dirty="0" smtClean="0"/>
              <a:t>PROMISE</a:t>
            </a:r>
            <a:endParaRPr lang="en-US" dirty="0"/>
          </a:p>
        </p:txBody>
      </p:sp>
    </p:spTree>
    <p:extLst>
      <p:ext uri="{BB962C8B-B14F-4D97-AF65-F5344CB8AC3E}">
        <p14:creationId xmlns:p14="http://schemas.microsoft.com/office/powerpoint/2010/main" val="7526624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068711" y="2768204"/>
            <a:ext cx="348258" cy="312539"/>
          </a:xfrm>
          <a:prstGeom prst="rect">
            <a:avLst/>
          </a:prstGeom>
          <a:blipFill>
            <a:blip r:embed="rId3" cstate="print"/>
            <a:stretch>
              <a:fillRect/>
            </a:stretch>
          </a:blipFill>
        </p:spPr>
        <p:txBody>
          <a:bodyPr wrap="square" lIns="0" tIns="0" rIns="0" bIns="0" rtlCol="0"/>
          <a:lstStyle/>
          <a:p>
            <a:endParaRPr sz="1687"/>
          </a:p>
        </p:txBody>
      </p:sp>
      <p:sp>
        <p:nvSpPr>
          <p:cNvPr id="6" name="object 6"/>
          <p:cNvSpPr/>
          <p:nvPr/>
        </p:nvSpPr>
        <p:spPr>
          <a:xfrm>
            <a:off x="2541984" y="2768204"/>
            <a:ext cx="7429500" cy="366117"/>
          </a:xfrm>
          <a:prstGeom prst="rect">
            <a:avLst/>
          </a:prstGeom>
          <a:blipFill>
            <a:blip r:embed="rId4" cstate="print"/>
            <a:stretch>
              <a:fillRect/>
            </a:stretch>
          </a:blipFill>
        </p:spPr>
        <p:txBody>
          <a:bodyPr wrap="square" lIns="0" tIns="0" rIns="0" bIns="0" rtlCol="0"/>
          <a:lstStyle/>
          <a:p>
            <a:endParaRPr sz="1687"/>
          </a:p>
        </p:txBody>
      </p:sp>
      <p:sp>
        <p:nvSpPr>
          <p:cNvPr id="7" name="object 7"/>
          <p:cNvSpPr/>
          <p:nvPr/>
        </p:nvSpPr>
        <p:spPr>
          <a:xfrm>
            <a:off x="2095500" y="3482579"/>
            <a:ext cx="330398" cy="312539"/>
          </a:xfrm>
          <a:prstGeom prst="rect">
            <a:avLst/>
          </a:prstGeom>
          <a:blipFill>
            <a:blip r:embed="rId5" cstate="print"/>
            <a:stretch>
              <a:fillRect/>
            </a:stretch>
          </a:blipFill>
        </p:spPr>
        <p:txBody>
          <a:bodyPr wrap="square" lIns="0" tIns="0" rIns="0" bIns="0" rtlCol="0"/>
          <a:lstStyle/>
          <a:p>
            <a:endParaRPr sz="1687"/>
          </a:p>
        </p:txBody>
      </p:sp>
      <p:sp>
        <p:nvSpPr>
          <p:cNvPr id="8" name="object 8"/>
          <p:cNvSpPr/>
          <p:nvPr/>
        </p:nvSpPr>
        <p:spPr>
          <a:xfrm>
            <a:off x="2559845" y="3482579"/>
            <a:ext cx="7411641" cy="366117"/>
          </a:xfrm>
          <a:prstGeom prst="rect">
            <a:avLst/>
          </a:prstGeom>
          <a:blipFill>
            <a:blip r:embed="rId6" cstate="print"/>
            <a:stretch>
              <a:fillRect/>
            </a:stretch>
          </a:blipFill>
        </p:spPr>
        <p:txBody>
          <a:bodyPr wrap="square" lIns="0" tIns="0" rIns="0" bIns="0" rtlCol="0"/>
          <a:lstStyle/>
          <a:p>
            <a:endParaRPr sz="1687"/>
          </a:p>
        </p:txBody>
      </p:sp>
      <p:sp>
        <p:nvSpPr>
          <p:cNvPr id="9" name="object 9"/>
          <p:cNvSpPr/>
          <p:nvPr/>
        </p:nvSpPr>
        <p:spPr>
          <a:xfrm>
            <a:off x="2086570" y="4196954"/>
            <a:ext cx="348258" cy="312539"/>
          </a:xfrm>
          <a:prstGeom prst="rect">
            <a:avLst/>
          </a:prstGeom>
          <a:blipFill>
            <a:blip r:embed="rId7" cstate="print"/>
            <a:stretch>
              <a:fillRect/>
            </a:stretch>
          </a:blipFill>
        </p:spPr>
        <p:txBody>
          <a:bodyPr wrap="square" lIns="0" tIns="0" rIns="0" bIns="0" rtlCol="0"/>
          <a:lstStyle/>
          <a:p>
            <a:endParaRPr sz="1687"/>
          </a:p>
        </p:txBody>
      </p:sp>
      <p:sp>
        <p:nvSpPr>
          <p:cNvPr id="10" name="object 10"/>
          <p:cNvSpPr/>
          <p:nvPr/>
        </p:nvSpPr>
        <p:spPr>
          <a:xfrm>
            <a:off x="2559845" y="4196954"/>
            <a:ext cx="7411641" cy="366117"/>
          </a:xfrm>
          <a:prstGeom prst="rect">
            <a:avLst/>
          </a:prstGeom>
          <a:blipFill>
            <a:blip r:embed="rId8" cstate="print"/>
            <a:stretch>
              <a:fillRect/>
            </a:stretch>
          </a:blipFill>
        </p:spPr>
        <p:txBody>
          <a:bodyPr wrap="square" lIns="0" tIns="0" rIns="0" bIns="0" rtlCol="0"/>
          <a:lstStyle/>
          <a:p>
            <a:endParaRPr sz="1687"/>
          </a:p>
        </p:txBody>
      </p:sp>
      <p:sp>
        <p:nvSpPr>
          <p:cNvPr id="11" name="object 11"/>
          <p:cNvSpPr/>
          <p:nvPr/>
        </p:nvSpPr>
        <p:spPr>
          <a:xfrm>
            <a:off x="2095500" y="4911329"/>
            <a:ext cx="339328" cy="312539"/>
          </a:xfrm>
          <a:prstGeom prst="rect">
            <a:avLst/>
          </a:prstGeom>
          <a:blipFill>
            <a:blip r:embed="rId9" cstate="print"/>
            <a:stretch>
              <a:fillRect/>
            </a:stretch>
          </a:blipFill>
        </p:spPr>
        <p:txBody>
          <a:bodyPr wrap="square" lIns="0" tIns="0" rIns="0" bIns="0" rtlCol="0"/>
          <a:lstStyle/>
          <a:p>
            <a:endParaRPr sz="1687"/>
          </a:p>
        </p:txBody>
      </p:sp>
      <p:sp>
        <p:nvSpPr>
          <p:cNvPr id="12" name="object 12"/>
          <p:cNvSpPr/>
          <p:nvPr/>
        </p:nvSpPr>
        <p:spPr>
          <a:xfrm>
            <a:off x="2559844" y="4911329"/>
            <a:ext cx="4232672" cy="375047"/>
          </a:xfrm>
          <a:prstGeom prst="rect">
            <a:avLst/>
          </a:prstGeom>
          <a:blipFill>
            <a:blip r:embed="rId10" cstate="print"/>
            <a:stretch>
              <a:fillRect/>
            </a:stretch>
          </a:blipFill>
        </p:spPr>
        <p:txBody>
          <a:bodyPr wrap="square" lIns="0" tIns="0" rIns="0" bIns="0" rtlCol="0"/>
          <a:lstStyle/>
          <a:p>
            <a:endParaRPr sz="1687"/>
          </a:p>
        </p:txBody>
      </p:sp>
      <p:sp>
        <p:nvSpPr>
          <p:cNvPr id="13" name="object 13"/>
          <p:cNvSpPr txBox="1"/>
          <p:nvPr/>
        </p:nvSpPr>
        <p:spPr>
          <a:xfrm>
            <a:off x="2104431" y="2690406"/>
            <a:ext cx="7848749" cy="2596608"/>
          </a:xfrm>
          <a:prstGeom prst="rect">
            <a:avLst/>
          </a:prstGeom>
        </p:spPr>
        <p:txBody>
          <a:bodyPr vert="horz" wrap="square" lIns="0" tIns="0" rIns="0" bIns="0" rtlCol="0">
            <a:spAutoFit/>
          </a:bodyPr>
          <a:lstStyle/>
          <a:p>
            <a:pPr marL="473257" indent="-464327">
              <a:buAutoNum type="alphaUcPeriod"/>
              <a:tabLst>
                <a:tab pos="473257" algn="l"/>
                <a:tab pos="979105" algn="l"/>
                <a:tab pos="1282704" algn="l"/>
                <a:tab pos="2408251" algn="l"/>
                <a:tab pos="2771230" algn="l"/>
                <a:tab pos="3765515" algn="l"/>
                <a:tab pos="4378963" algn="l"/>
                <a:tab pos="4789714" algn="l"/>
                <a:tab pos="5093313" algn="l"/>
                <a:tab pos="6218860" algn="l"/>
                <a:tab pos="6581839" algn="l"/>
              </a:tabLst>
            </a:pPr>
            <a:r>
              <a:rPr sz="2531" dirty="0">
                <a:solidFill>
                  <a:srgbClr val="FFFFFF"/>
                </a:solidFill>
                <a:latin typeface="Helvetica Neue Light"/>
                <a:cs typeface="Helvetica Neue Light"/>
              </a:rPr>
              <a:t>var	is	scoped	to	blocks	and	let	is	scoped	to	functions</a:t>
            </a:r>
            <a:endParaRPr sz="2531" dirty="0">
              <a:latin typeface="Helvetica Neue Light"/>
              <a:cs typeface="Helvetica Neue Light"/>
            </a:endParaRPr>
          </a:p>
          <a:p>
            <a:pPr>
              <a:lnSpc>
                <a:spcPct val="100000"/>
              </a:lnSpc>
              <a:buClr>
                <a:srgbClr val="FFFFFF"/>
              </a:buClr>
              <a:buFont typeface="Helvetica Neue Light"/>
              <a:buAutoNum type="alphaUcPeriod"/>
            </a:pPr>
            <a:endParaRPr sz="2250" dirty="0">
              <a:latin typeface="Times New Roman"/>
              <a:cs typeface="Times New Roman"/>
            </a:endParaRPr>
          </a:p>
          <a:p>
            <a:pPr marL="473257" indent="-464327">
              <a:buAutoNum type="alphaUcPeriod"/>
              <a:tabLst>
                <a:tab pos="473257" algn="l"/>
                <a:tab pos="884008" algn="l"/>
                <a:tab pos="1187159" algn="l"/>
                <a:tab pos="2312707" algn="l"/>
                <a:tab pos="2676132" algn="l"/>
                <a:tab pos="3670418" algn="l"/>
                <a:tab pos="4283419" algn="l"/>
                <a:tab pos="4789714" algn="l"/>
                <a:tab pos="5093313" algn="l"/>
                <a:tab pos="6218860" algn="l"/>
                <a:tab pos="6581839" algn="l"/>
              </a:tabLst>
            </a:pPr>
            <a:r>
              <a:rPr sz="2531" dirty="0">
                <a:solidFill>
                  <a:srgbClr val="FFFFFF"/>
                </a:solidFill>
                <a:latin typeface="Helvetica Neue Light"/>
                <a:cs typeface="Helvetica Neue Light"/>
              </a:rPr>
              <a:t>let	is	scoped	to	blocks	and	var	is	scoped	to	functions</a:t>
            </a:r>
            <a:endParaRPr sz="2531" dirty="0">
              <a:latin typeface="Helvetica Neue Light"/>
              <a:cs typeface="Helvetica Neue Light"/>
            </a:endParaRPr>
          </a:p>
          <a:p>
            <a:pPr>
              <a:lnSpc>
                <a:spcPct val="100000"/>
              </a:lnSpc>
              <a:buClr>
                <a:srgbClr val="FFFFFF"/>
              </a:buClr>
              <a:buFont typeface="Helvetica Neue Light"/>
              <a:buAutoNum type="alphaUcPeriod"/>
            </a:pPr>
            <a:endParaRPr sz="2250" dirty="0">
              <a:latin typeface="Times New Roman"/>
              <a:cs typeface="Times New Roman"/>
            </a:endParaRPr>
          </a:p>
          <a:p>
            <a:pPr marL="473257" indent="-464327">
              <a:buAutoNum type="alphaUcPeriod"/>
              <a:tabLst>
                <a:tab pos="473257" algn="l"/>
                <a:tab pos="884008" algn="l"/>
                <a:tab pos="1830521" algn="l"/>
                <a:tab pos="2419859" algn="l"/>
                <a:tab pos="2783285" algn="l"/>
                <a:tab pos="3730691" algn="l"/>
                <a:tab pos="3986964" algn="l"/>
                <a:tab pos="5368337" algn="l"/>
                <a:tab pos="5874633" algn="l"/>
                <a:tab pos="6177785" algn="l"/>
                <a:tab pos="6630504" algn="l"/>
              </a:tabLst>
            </a:pPr>
            <a:r>
              <a:rPr sz="2531" dirty="0">
                <a:solidFill>
                  <a:srgbClr val="FFFFFF"/>
                </a:solidFill>
                <a:latin typeface="Helvetica Neue Light"/>
                <a:cs typeface="Helvetica Neue Light"/>
              </a:rPr>
              <a:t>let	allows	you	to	c</a:t>
            </a:r>
            <a:r>
              <a:rPr sz="2531" spc="-46" dirty="0">
                <a:solidFill>
                  <a:srgbClr val="FFFFFF"/>
                </a:solidFill>
                <a:latin typeface="Helvetica Neue Light"/>
                <a:cs typeface="Helvetica Neue Light"/>
              </a:rPr>
              <a:t>r</a:t>
            </a:r>
            <a:r>
              <a:rPr sz="2531" dirty="0">
                <a:solidFill>
                  <a:srgbClr val="FFFFFF"/>
                </a:solidFill>
                <a:latin typeface="Helvetica Neue Light"/>
                <a:cs typeface="Helvetica Neue Light"/>
              </a:rPr>
              <a:t>eate	a	constant,	var	is	for	variables</a:t>
            </a:r>
            <a:endParaRPr sz="2531" dirty="0">
              <a:latin typeface="Helvetica Neue Light"/>
              <a:cs typeface="Helvetica Neue Light"/>
            </a:endParaRPr>
          </a:p>
          <a:p>
            <a:pPr>
              <a:lnSpc>
                <a:spcPct val="100000"/>
              </a:lnSpc>
              <a:buClr>
                <a:srgbClr val="FFFFFF"/>
              </a:buClr>
              <a:buFont typeface="Helvetica Neue Light"/>
              <a:buAutoNum type="alphaUcPeriod"/>
            </a:pPr>
            <a:endParaRPr sz="2250" dirty="0">
              <a:latin typeface="Times New Roman"/>
              <a:cs typeface="Times New Roman"/>
            </a:endParaRPr>
          </a:p>
          <a:p>
            <a:pPr marL="473257" indent="-464327">
              <a:buAutoNum type="alphaUcPeriod"/>
              <a:tabLst>
                <a:tab pos="473257" algn="l"/>
                <a:tab pos="1735423" algn="l"/>
                <a:tab pos="2146174" algn="l"/>
                <a:tab pos="2449773" algn="l"/>
                <a:tab pos="2973480" algn="l"/>
                <a:tab pos="3819092" algn="l"/>
                <a:tab pos="4229843" algn="l"/>
              </a:tabLst>
            </a:pPr>
            <a:r>
              <a:rPr sz="2531" dirty="0">
                <a:solidFill>
                  <a:srgbClr val="FFFFFF"/>
                </a:solidFill>
                <a:latin typeface="Helvetica Neue Light"/>
                <a:cs typeface="Helvetica Neue Light"/>
              </a:rPr>
              <a:t>Nothing,	let	is	the	same	as	var</a:t>
            </a:r>
            <a:endParaRPr sz="2531" dirty="0">
              <a:latin typeface="Helvetica Neue Light"/>
              <a:cs typeface="Helvetica Neue Light"/>
            </a:endParaRPr>
          </a:p>
        </p:txBody>
      </p:sp>
      <p:sp>
        <p:nvSpPr>
          <p:cNvPr id="14" name="Title 13"/>
          <p:cNvSpPr>
            <a:spLocks noGrp="1"/>
          </p:cNvSpPr>
          <p:nvPr>
            <p:ph type="title"/>
          </p:nvPr>
        </p:nvSpPr>
        <p:spPr/>
        <p:txBody>
          <a:bodyPr>
            <a:normAutofit fontScale="90000"/>
          </a:bodyPr>
          <a:lstStyle/>
          <a:p>
            <a:r>
              <a:rPr lang="en-US" dirty="0" smtClean="0"/>
              <a:t>Difference between </a:t>
            </a:r>
            <a:r>
              <a:rPr lang="en-US" dirty="0" err="1" smtClean="0"/>
              <a:t>var</a:t>
            </a:r>
            <a:r>
              <a:rPr lang="en-US" dirty="0" smtClean="0"/>
              <a:t> and let</a:t>
            </a:r>
            <a:endParaRPr lang="en-US" dirty="0"/>
          </a:p>
        </p:txBody>
      </p:sp>
    </p:spTree>
    <p:extLst>
      <p:ext uri="{BB962C8B-B14F-4D97-AF65-F5344CB8AC3E}">
        <p14:creationId xmlns:p14="http://schemas.microsoft.com/office/powerpoint/2010/main" val="131857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113359" y="3562945"/>
            <a:ext cx="116086" cy="125016"/>
          </a:xfrm>
          <a:prstGeom prst="rect">
            <a:avLst/>
          </a:prstGeom>
          <a:blipFill>
            <a:blip r:embed="rId2" cstate="print"/>
            <a:stretch>
              <a:fillRect/>
            </a:stretch>
          </a:blipFill>
        </p:spPr>
        <p:txBody>
          <a:bodyPr wrap="square" lIns="0" tIns="0" rIns="0" bIns="0" rtlCol="0"/>
          <a:lstStyle/>
          <a:p>
            <a:endParaRPr sz="1687"/>
          </a:p>
        </p:txBody>
      </p:sp>
      <p:sp>
        <p:nvSpPr>
          <p:cNvPr id="6" name="object 6"/>
          <p:cNvSpPr/>
          <p:nvPr/>
        </p:nvSpPr>
        <p:spPr>
          <a:xfrm>
            <a:off x="2113360" y="3566017"/>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8" name="object 8"/>
          <p:cNvSpPr/>
          <p:nvPr/>
        </p:nvSpPr>
        <p:spPr>
          <a:xfrm>
            <a:off x="2113359" y="4277320"/>
            <a:ext cx="116086" cy="125016"/>
          </a:xfrm>
          <a:prstGeom prst="rect">
            <a:avLst/>
          </a:prstGeom>
          <a:blipFill>
            <a:blip r:embed="rId2" cstate="print"/>
            <a:stretch>
              <a:fillRect/>
            </a:stretch>
          </a:blipFill>
        </p:spPr>
        <p:txBody>
          <a:bodyPr wrap="square" lIns="0" tIns="0" rIns="0" bIns="0" rtlCol="0"/>
          <a:lstStyle/>
          <a:p>
            <a:endParaRPr sz="1687"/>
          </a:p>
        </p:txBody>
      </p:sp>
      <p:sp>
        <p:nvSpPr>
          <p:cNvPr id="9" name="object 9"/>
          <p:cNvSpPr/>
          <p:nvPr/>
        </p:nvSpPr>
        <p:spPr>
          <a:xfrm>
            <a:off x="2113360" y="4280392"/>
            <a:ext cx="113407" cy="113854"/>
          </a:xfrm>
          <a:custGeom>
            <a:avLst/>
            <a:gdLst/>
            <a:ahLst/>
            <a:cxnLst/>
            <a:rect l="l" t="t" r="r" b="b"/>
            <a:pathLst>
              <a:path w="161290" h="161925">
                <a:moveTo>
                  <a:pt x="35325" y="0"/>
                </a:moveTo>
                <a:lnTo>
                  <a:pt x="23998" y="0"/>
                </a:lnTo>
                <a:lnTo>
                  <a:pt x="16837" y="3510"/>
                </a:lnTo>
                <a:lnTo>
                  <a:pt x="3358" y="17559"/>
                </a:lnTo>
                <a:lnTo>
                  <a:pt x="0" y="24825"/>
                </a:lnTo>
                <a:lnTo>
                  <a:pt x="0" y="36153"/>
                </a:lnTo>
                <a:lnTo>
                  <a:pt x="1887" y="42100"/>
                </a:lnTo>
                <a:lnTo>
                  <a:pt x="5663" y="50181"/>
                </a:lnTo>
                <a:lnTo>
                  <a:pt x="9195" y="58783"/>
                </a:lnTo>
                <a:lnTo>
                  <a:pt x="11720" y="66776"/>
                </a:lnTo>
                <a:lnTo>
                  <a:pt x="13238" y="74160"/>
                </a:lnTo>
                <a:lnTo>
                  <a:pt x="13744" y="80937"/>
                </a:lnTo>
                <a:lnTo>
                  <a:pt x="13238" y="87759"/>
                </a:lnTo>
                <a:lnTo>
                  <a:pt x="11720" y="95292"/>
                </a:lnTo>
                <a:lnTo>
                  <a:pt x="9195" y="103532"/>
                </a:lnTo>
                <a:lnTo>
                  <a:pt x="5663" y="112478"/>
                </a:lnTo>
                <a:lnTo>
                  <a:pt x="1887" y="120030"/>
                </a:lnTo>
                <a:lnTo>
                  <a:pt x="0" y="125694"/>
                </a:lnTo>
                <a:lnTo>
                  <a:pt x="0" y="137040"/>
                </a:lnTo>
                <a:lnTo>
                  <a:pt x="3358" y="144326"/>
                </a:lnTo>
                <a:lnTo>
                  <a:pt x="16837" y="158356"/>
                </a:lnTo>
                <a:lnTo>
                  <a:pt x="23998" y="161846"/>
                </a:lnTo>
                <a:lnTo>
                  <a:pt x="35325" y="161846"/>
                </a:lnTo>
                <a:lnTo>
                  <a:pt x="40988" y="159959"/>
                </a:lnTo>
                <a:lnTo>
                  <a:pt x="48539" y="156183"/>
                </a:lnTo>
                <a:lnTo>
                  <a:pt x="57180" y="152290"/>
                </a:lnTo>
                <a:lnTo>
                  <a:pt x="65324" y="149505"/>
                </a:lnTo>
                <a:lnTo>
                  <a:pt x="72966" y="147832"/>
                </a:lnTo>
                <a:lnTo>
                  <a:pt x="80102" y="147274"/>
                </a:lnTo>
                <a:lnTo>
                  <a:pt x="154817" y="147274"/>
                </a:lnTo>
                <a:lnTo>
                  <a:pt x="157654" y="144326"/>
                </a:lnTo>
                <a:lnTo>
                  <a:pt x="161039" y="137040"/>
                </a:lnTo>
                <a:lnTo>
                  <a:pt x="161039" y="125694"/>
                </a:lnTo>
                <a:lnTo>
                  <a:pt x="159124" y="120030"/>
                </a:lnTo>
                <a:lnTo>
                  <a:pt x="155355" y="112478"/>
                </a:lnTo>
                <a:lnTo>
                  <a:pt x="151464" y="103532"/>
                </a:lnTo>
                <a:lnTo>
                  <a:pt x="148684" y="95292"/>
                </a:lnTo>
                <a:lnTo>
                  <a:pt x="147016" y="87759"/>
                </a:lnTo>
                <a:lnTo>
                  <a:pt x="146459" y="80937"/>
                </a:lnTo>
                <a:lnTo>
                  <a:pt x="147016" y="74160"/>
                </a:lnTo>
                <a:lnTo>
                  <a:pt x="148684" y="66776"/>
                </a:lnTo>
                <a:lnTo>
                  <a:pt x="151464" y="58783"/>
                </a:lnTo>
                <a:lnTo>
                  <a:pt x="155355" y="50181"/>
                </a:lnTo>
                <a:lnTo>
                  <a:pt x="159124" y="42100"/>
                </a:lnTo>
                <a:lnTo>
                  <a:pt x="161039" y="36153"/>
                </a:lnTo>
                <a:lnTo>
                  <a:pt x="161039" y="25375"/>
                </a:lnTo>
                <a:lnTo>
                  <a:pt x="157654" y="18221"/>
                </a:lnTo>
                <a:lnTo>
                  <a:pt x="154280" y="14578"/>
                </a:lnTo>
                <a:lnTo>
                  <a:pt x="80102" y="14578"/>
                </a:lnTo>
                <a:lnTo>
                  <a:pt x="72966" y="14021"/>
                </a:lnTo>
                <a:lnTo>
                  <a:pt x="65324" y="12351"/>
                </a:lnTo>
                <a:lnTo>
                  <a:pt x="57180" y="9565"/>
                </a:lnTo>
                <a:lnTo>
                  <a:pt x="48539" y="5662"/>
                </a:lnTo>
                <a:lnTo>
                  <a:pt x="40988" y="1887"/>
                </a:lnTo>
                <a:lnTo>
                  <a:pt x="35325" y="0"/>
                </a:lnTo>
                <a:close/>
              </a:path>
              <a:path w="161290" h="161925">
                <a:moveTo>
                  <a:pt x="154817" y="147274"/>
                </a:moveTo>
                <a:lnTo>
                  <a:pt x="80102" y="147274"/>
                </a:lnTo>
                <a:lnTo>
                  <a:pt x="86928" y="147832"/>
                </a:lnTo>
                <a:lnTo>
                  <a:pt x="94462" y="149505"/>
                </a:lnTo>
                <a:lnTo>
                  <a:pt x="102707" y="152290"/>
                </a:lnTo>
                <a:lnTo>
                  <a:pt x="111664" y="156183"/>
                </a:lnTo>
                <a:lnTo>
                  <a:pt x="119746" y="159959"/>
                </a:lnTo>
                <a:lnTo>
                  <a:pt x="125409" y="161846"/>
                </a:lnTo>
                <a:lnTo>
                  <a:pt x="136736" y="161846"/>
                </a:lnTo>
                <a:lnTo>
                  <a:pt x="144154" y="158356"/>
                </a:lnTo>
                <a:lnTo>
                  <a:pt x="154817" y="147274"/>
                </a:lnTo>
                <a:close/>
              </a:path>
              <a:path w="161290" h="161925">
                <a:moveTo>
                  <a:pt x="136736" y="0"/>
                </a:moveTo>
                <a:lnTo>
                  <a:pt x="125409" y="0"/>
                </a:lnTo>
                <a:lnTo>
                  <a:pt x="119746" y="1887"/>
                </a:lnTo>
                <a:lnTo>
                  <a:pt x="111664" y="5662"/>
                </a:lnTo>
                <a:lnTo>
                  <a:pt x="102707" y="9565"/>
                </a:lnTo>
                <a:lnTo>
                  <a:pt x="94462" y="12351"/>
                </a:lnTo>
                <a:lnTo>
                  <a:pt x="86928" y="14021"/>
                </a:lnTo>
                <a:lnTo>
                  <a:pt x="80102" y="14578"/>
                </a:lnTo>
                <a:lnTo>
                  <a:pt x="154280" y="14578"/>
                </a:lnTo>
                <a:lnTo>
                  <a:pt x="144154" y="3642"/>
                </a:lnTo>
                <a:lnTo>
                  <a:pt x="136736" y="0"/>
                </a:lnTo>
                <a:close/>
              </a:path>
            </a:pathLst>
          </a:custGeom>
          <a:solidFill>
            <a:srgbClr val="FFFFFF"/>
          </a:solidFill>
        </p:spPr>
        <p:txBody>
          <a:bodyPr wrap="square" lIns="0" tIns="0" rIns="0" bIns="0" rtlCol="0"/>
          <a:lstStyle/>
          <a:p>
            <a:endParaRPr sz="1687"/>
          </a:p>
        </p:txBody>
      </p:sp>
      <p:sp>
        <p:nvSpPr>
          <p:cNvPr id="11" name="object 11"/>
          <p:cNvSpPr txBox="1"/>
          <p:nvPr/>
        </p:nvSpPr>
        <p:spPr>
          <a:xfrm>
            <a:off x="2591142" y="3436911"/>
            <a:ext cx="7371457" cy="1125180"/>
          </a:xfrm>
          <a:prstGeom prst="rect">
            <a:avLst/>
          </a:prstGeom>
        </p:spPr>
        <p:txBody>
          <a:bodyPr vert="horz" wrap="square" lIns="0" tIns="0" rIns="0" bIns="0" rtlCol="0">
            <a:spAutoFit/>
          </a:bodyPr>
          <a:lstStyle/>
          <a:p>
            <a:pPr marL="8929">
              <a:tabLst>
                <a:tab pos="1937673" algn="l"/>
                <a:tab pos="2914100" algn="l"/>
                <a:tab pos="3170373" algn="l"/>
                <a:tab pos="3974016" algn="l"/>
                <a:tab pos="4337441" algn="l"/>
                <a:tab pos="5790250" algn="l"/>
              </a:tabLst>
            </a:pPr>
            <a:r>
              <a:rPr sz="2531" dirty="0">
                <a:solidFill>
                  <a:srgbClr val="FFFFFF"/>
                </a:solidFill>
                <a:latin typeface="Helvetica Neue Light"/>
                <a:cs typeface="Helvetica Neue Light"/>
              </a:rPr>
              <a:t>Automatically	assign	a	value	to	undefined	parameters</a:t>
            </a:r>
            <a:endParaRPr sz="2531" dirty="0">
              <a:latin typeface="Helvetica Neue Light"/>
              <a:cs typeface="Helvetica Neue Light"/>
            </a:endParaRPr>
          </a:p>
          <a:p>
            <a:pPr>
              <a:lnSpc>
                <a:spcPct val="100000"/>
              </a:lnSpc>
            </a:pPr>
            <a:endParaRPr sz="2250" dirty="0">
              <a:latin typeface="Times New Roman"/>
              <a:cs typeface="Times New Roman"/>
            </a:endParaRPr>
          </a:p>
          <a:p>
            <a:pPr marL="8929">
              <a:tabLst>
                <a:tab pos="1068399" algn="l"/>
                <a:tab pos="1920261" algn="l"/>
                <a:tab pos="2634611" algn="l"/>
                <a:tab pos="3128851" algn="l"/>
                <a:tab pos="3491830" algn="l"/>
              </a:tabLst>
            </a:pPr>
            <a:r>
              <a:rPr sz="2531" dirty="0">
                <a:solidFill>
                  <a:srgbClr val="FFFFFF"/>
                </a:solidFill>
                <a:latin typeface="Helvetica Neue Light"/>
                <a:cs typeface="Helvetica Neue Light"/>
              </a:rPr>
              <a:t>Always	taken	</a:t>
            </a:r>
            <a:r>
              <a:rPr sz="2531" spc="-14" dirty="0">
                <a:solidFill>
                  <a:srgbClr val="FFFFFF"/>
                </a:solidFill>
                <a:latin typeface="Helvetica Neue Light"/>
                <a:cs typeface="Helvetica Neue Light"/>
              </a:rPr>
              <a:t>from	</a:t>
            </a:r>
            <a:r>
              <a:rPr sz="2531" dirty="0">
                <a:solidFill>
                  <a:srgbClr val="FFFFFF"/>
                </a:solidFill>
                <a:latin typeface="Helvetica Neue Light"/>
                <a:cs typeface="Helvetica Neue Light"/>
              </a:rPr>
              <a:t>left	to	right</a:t>
            </a:r>
            <a:endParaRPr sz="2531" dirty="0">
              <a:latin typeface="Helvetica Neue Light"/>
              <a:cs typeface="Helvetica Neue Light"/>
            </a:endParaRPr>
          </a:p>
        </p:txBody>
      </p:sp>
      <p:sp>
        <p:nvSpPr>
          <p:cNvPr id="12" name="Title 11"/>
          <p:cNvSpPr>
            <a:spLocks noGrp="1"/>
          </p:cNvSpPr>
          <p:nvPr>
            <p:ph type="title"/>
          </p:nvPr>
        </p:nvSpPr>
        <p:spPr/>
        <p:txBody>
          <a:bodyPr>
            <a:normAutofit fontScale="90000"/>
          </a:bodyPr>
          <a:lstStyle/>
          <a:p>
            <a:r>
              <a:rPr lang="en-US" dirty="0" smtClean="0"/>
              <a:t>Default parameters</a:t>
            </a:r>
            <a:endParaRPr lang="en-US" dirty="0"/>
          </a:p>
        </p:txBody>
      </p:sp>
    </p:spTree>
    <p:extLst>
      <p:ext uri="{BB962C8B-B14F-4D97-AF65-F5344CB8AC3E}">
        <p14:creationId xmlns:p14="http://schemas.microsoft.com/office/powerpoint/2010/main" val="1465028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84836" y="3277196"/>
            <a:ext cx="0" cy="1357313"/>
          </a:xfrm>
          <a:custGeom>
            <a:avLst/>
            <a:gdLst/>
            <a:ahLst/>
            <a:cxnLst/>
            <a:rect l="l" t="t" r="r" b="b"/>
            <a:pathLst>
              <a:path h="1930400">
                <a:moveTo>
                  <a:pt x="0" y="1930400"/>
                </a:moveTo>
                <a:lnTo>
                  <a:pt x="0" y="0"/>
                </a:lnTo>
                <a:lnTo>
                  <a:pt x="0" y="1930400"/>
                </a:lnTo>
                <a:close/>
              </a:path>
            </a:pathLst>
          </a:custGeom>
        </p:spPr>
        <p:txBody>
          <a:bodyPr wrap="square" lIns="0" tIns="0" rIns="0" bIns="0" rtlCol="0"/>
          <a:lstStyle/>
          <a:p>
            <a:endParaRPr sz="1687"/>
          </a:p>
        </p:txBody>
      </p:sp>
      <p:sp>
        <p:nvSpPr>
          <p:cNvPr id="5" name="object 5"/>
          <p:cNvSpPr/>
          <p:nvPr/>
        </p:nvSpPr>
        <p:spPr>
          <a:xfrm>
            <a:off x="2084838" y="3277196"/>
            <a:ext cx="8022431" cy="1357313"/>
          </a:xfrm>
          <a:custGeom>
            <a:avLst/>
            <a:gdLst/>
            <a:ahLst/>
            <a:cxnLst/>
            <a:rect l="l" t="t" r="r" b="b"/>
            <a:pathLst>
              <a:path w="11409680" h="1930400">
                <a:moveTo>
                  <a:pt x="0" y="0"/>
                </a:moveTo>
                <a:lnTo>
                  <a:pt x="11409530" y="0"/>
                </a:lnTo>
                <a:lnTo>
                  <a:pt x="11409530" y="1930400"/>
                </a:lnTo>
                <a:lnTo>
                  <a:pt x="0" y="1930400"/>
                </a:lnTo>
                <a:lnTo>
                  <a:pt x="0" y="0"/>
                </a:lnTo>
                <a:close/>
              </a:path>
            </a:pathLst>
          </a:custGeom>
          <a:solidFill>
            <a:srgbClr val="0097EB"/>
          </a:solidFill>
        </p:spPr>
        <p:txBody>
          <a:bodyPr wrap="square" lIns="0" tIns="0" rIns="0" bIns="0" rtlCol="0"/>
          <a:lstStyle/>
          <a:p>
            <a:endParaRPr sz="1687"/>
          </a:p>
        </p:txBody>
      </p:sp>
      <p:sp>
        <p:nvSpPr>
          <p:cNvPr id="6" name="object 6"/>
          <p:cNvSpPr/>
          <p:nvPr/>
        </p:nvSpPr>
        <p:spPr>
          <a:xfrm>
            <a:off x="2104431" y="3714750"/>
            <a:ext cx="187523" cy="232172"/>
          </a:xfrm>
          <a:prstGeom prst="rect">
            <a:avLst/>
          </a:prstGeom>
          <a:blipFill>
            <a:blip r:embed="rId2" cstate="print"/>
            <a:stretch>
              <a:fillRect/>
            </a:stretch>
          </a:blipFill>
        </p:spPr>
        <p:txBody>
          <a:bodyPr wrap="square" lIns="0" tIns="0" rIns="0" bIns="0" rtlCol="0"/>
          <a:lstStyle/>
          <a:p>
            <a:endParaRPr sz="1687"/>
          </a:p>
        </p:txBody>
      </p:sp>
      <p:sp>
        <p:nvSpPr>
          <p:cNvPr id="7" name="object 7"/>
          <p:cNvSpPr/>
          <p:nvPr/>
        </p:nvSpPr>
        <p:spPr>
          <a:xfrm>
            <a:off x="2541984" y="3687962"/>
            <a:ext cx="4518422" cy="312539"/>
          </a:xfrm>
          <a:prstGeom prst="rect">
            <a:avLst/>
          </a:prstGeom>
          <a:blipFill>
            <a:blip r:embed="rId3" cstate="print"/>
            <a:stretch>
              <a:fillRect/>
            </a:stretch>
          </a:blipFill>
        </p:spPr>
        <p:txBody>
          <a:bodyPr wrap="square" lIns="0" tIns="0" rIns="0" bIns="0" rtlCol="0"/>
          <a:lstStyle/>
          <a:p>
            <a:endParaRPr sz="1687"/>
          </a:p>
        </p:txBody>
      </p:sp>
      <p:sp>
        <p:nvSpPr>
          <p:cNvPr id="8" name="object 8"/>
          <p:cNvSpPr/>
          <p:nvPr/>
        </p:nvSpPr>
        <p:spPr>
          <a:xfrm>
            <a:off x="2095501" y="4027289"/>
            <a:ext cx="196453" cy="241102"/>
          </a:xfrm>
          <a:prstGeom prst="rect">
            <a:avLst/>
          </a:prstGeom>
          <a:blipFill>
            <a:blip r:embed="rId4" cstate="print"/>
            <a:stretch>
              <a:fillRect/>
            </a:stretch>
          </a:blipFill>
        </p:spPr>
        <p:txBody>
          <a:bodyPr wrap="square" lIns="0" tIns="0" rIns="0" bIns="0" rtlCol="0"/>
          <a:lstStyle/>
          <a:p>
            <a:endParaRPr sz="1687"/>
          </a:p>
        </p:txBody>
      </p:sp>
      <p:sp>
        <p:nvSpPr>
          <p:cNvPr id="9" name="object 9"/>
          <p:cNvSpPr txBox="1"/>
          <p:nvPr/>
        </p:nvSpPr>
        <p:spPr>
          <a:xfrm>
            <a:off x="2122290" y="3613081"/>
            <a:ext cx="7821810" cy="324256"/>
          </a:xfrm>
          <a:prstGeom prst="rect">
            <a:avLst/>
          </a:prstGeom>
        </p:spPr>
        <p:txBody>
          <a:bodyPr vert="horz" wrap="square" lIns="0" tIns="0" rIns="0" bIns="0" rtlCol="0">
            <a:spAutoFit/>
          </a:bodyPr>
          <a:lstStyle/>
          <a:p>
            <a:pPr>
              <a:lnSpc>
                <a:spcPct val="107100"/>
              </a:lnSpc>
              <a:tabLst>
                <a:tab pos="449594" algn="l"/>
              </a:tabLst>
            </a:pPr>
            <a:r>
              <a:rPr sz="1969" spc="-4" dirty="0">
                <a:solidFill>
                  <a:srgbClr val="FFFFFF"/>
                </a:solidFill>
                <a:latin typeface="Monaco"/>
                <a:cs typeface="Monaco"/>
              </a:rPr>
              <a:t>1	var add = (x=1, y=2) =&gt; x + y;  2</a:t>
            </a:r>
            <a:endParaRPr sz="1969" dirty="0">
              <a:latin typeface="Monaco"/>
              <a:cs typeface="Monaco"/>
            </a:endParaRPr>
          </a:p>
        </p:txBody>
      </p:sp>
      <p:sp>
        <p:nvSpPr>
          <p:cNvPr id="10" name="object 10"/>
          <p:cNvSpPr/>
          <p:nvPr/>
        </p:nvSpPr>
        <p:spPr>
          <a:xfrm>
            <a:off x="2550915" y="4009431"/>
            <a:ext cx="1848445" cy="267891"/>
          </a:xfrm>
          <a:prstGeom prst="rect">
            <a:avLst/>
          </a:prstGeom>
          <a:blipFill>
            <a:blip r:embed="rId5" cstate="print"/>
            <a:stretch>
              <a:fillRect/>
            </a:stretch>
          </a:blipFill>
        </p:spPr>
        <p:txBody>
          <a:bodyPr wrap="square" lIns="0" tIns="0" rIns="0" bIns="0" rtlCol="0"/>
          <a:lstStyle/>
          <a:p>
            <a:endParaRPr sz="1687"/>
          </a:p>
        </p:txBody>
      </p:sp>
      <p:sp>
        <p:nvSpPr>
          <p:cNvPr id="11" name="object 11"/>
          <p:cNvSpPr/>
          <p:nvPr/>
        </p:nvSpPr>
        <p:spPr>
          <a:xfrm>
            <a:off x="4381500" y="4009431"/>
            <a:ext cx="1482328" cy="312539"/>
          </a:xfrm>
          <a:prstGeom prst="rect">
            <a:avLst/>
          </a:prstGeom>
          <a:blipFill>
            <a:blip r:embed="rId6" cstate="print"/>
            <a:stretch>
              <a:fillRect/>
            </a:stretch>
          </a:blipFill>
        </p:spPr>
        <p:txBody>
          <a:bodyPr wrap="square" lIns="0" tIns="0" rIns="0" bIns="0" rtlCol="0"/>
          <a:lstStyle/>
          <a:p>
            <a:endParaRPr sz="1687"/>
          </a:p>
        </p:txBody>
      </p:sp>
      <p:sp>
        <p:nvSpPr>
          <p:cNvPr id="12" name="object 12"/>
          <p:cNvSpPr txBox="1"/>
          <p:nvPr/>
        </p:nvSpPr>
        <p:spPr>
          <a:xfrm>
            <a:off x="2572346" y="3955853"/>
            <a:ext cx="3300413" cy="606063"/>
          </a:xfrm>
          <a:prstGeom prst="rect">
            <a:avLst/>
          </a:prstGeom>
        </p:spPr>
        <p:txBody>
          <a:bodyPr vert="horz" wrap="square" lIns="0" tIns="0" rIns="0" bIns="0" rtlCol="0">
            <a:spAutoFit/>
          </a:bodyPr>
          <a:lstStyle/>
          <a:p>
            <a:pPr>
              <a:lnSpc>
                <a:spcPct val="100000"/>
              </a:lnSpc>
            </a:pPr>
            <a:r>
              <a:rPr sz="1969" u="heavy" spc="-4" dirty="0">
                <a:solidFill>
                  <a:srgbClr val="FFFFFF"/>
                </a:solidFill>
                <a:latin typeface="Monaco"/>
                <a:cs typeface="Monaco"/>
              </a:rPr>
              <a:t>console.info</a:t>
            </a:r>
            <a:r>
              <a:rPr sz="1969" spc="-4" dirty="0">
                <a:solidFill>
                  <a:srgbClr val="FFFFFF"/>
                </a:solidFill>
                <a:latin typeface="Monaco"/>
                <a:cs typeface="Monaco"/>
              </a:rPr>
              <a:t>(add(10));</a:t>
            </a:r>
            <a:endParaRPr sz="1969">
              <a:latin typeface="Monaco"/>
              <a:cs typeface="Monaco"/>
            </a:endParaRPr>
          </a:p>
        </p:txBody>
      </p:sp>
      <p:sp>
        <p:nvSpPr>
          <p:cNvPr id="13" name="Title 12"/>
          <p:cNvSpPr>
            <a:spLocks noGrp="1"/>
          </p:cNvSpPr>
          <p:nvPr>
            <p:ph type="title"/>
          </p:nvPr>
        </p:nvSpPr>
        <p:spPr/>
        <p:txBody>
          <a:bodyPr>
            <a:normAutofit fontScale="90000"/>
          </a:bodyPr>
          <a:lstStyle/>
          <a:p>
            <a:r>
              <a:rPr lang="en-US" dirty="0" smtClean="0"/>
              <a:t>Default value example</a:t>
            </a:r>
            <a:endParaRPr lang="en-US" dirty="0"/>
          </a:p>
        </p:txBody>
      </p:sp>
    </p:spTree>
    <p:extLst>
      <p:ext uri="{BB962C8B-B14F-4D97-AF65-F5344CB8AC3E}">
        <p14:creationId xmlns:p14="http://schemas.microsoft.com/office/powerpoint/2010/main" val="18403564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721922"/>
            <a:ext cx="8991600" cy="2310742"/>
          </a:xfrm>
        </p:spPr>
        <p:txBody>
          <a:bodyPr>
            <a:normAutofit fontScale="90000"/>
          </a:bodyPr>
          <a:lstStyle/>
          <a:p>
            <a:r>
              <a:rPr lang="en-US" b="1" dirty="0" err="1" smtClean="0"/>
              <a:t>WhY</a:t>
            </a:r>
            <a:r>
              <a:rPr lang="en-US" b="1" dirty="0" smtClean="0"/>
              <a:t> IS </a:t>
            </a:r>
            <a:r>
              <a:rPr lang="en-US" b="1" dirty="0" err="1" smtClean="0"/>
              <a:t>TypeScript</a:t>
            </a:r>
            <a:r>
              <a:rPr lang="en-US" b="1" dirty="0" smtClean="0"/>
              <a:t> a </a:t>
            </a:r>
            <a:r>
              <a:rPr lang="en-US" b="1" dirty="0"/>
              <a:t>language for Angular applications</a:t>
            </a:r>
            <a:br>
              <a:rPr lang="en-US" b="1" dirty="0"/>
            </a:br>
            <a:endParaRPr lang="en-US" dirty="0"/>
          </a:p>
        </p:txBody>
      </p:sp>
      <p:sp>
        <p:nvSpPr>
          <p:cNvPr id="3" name="Text Placeholder 2"/>
          <p:cNvSpPr>
            <a:spLocks noGrp="1"/>
          </p:cNvSpPr>
          <p:nvPr>
            <p:ph type="body" idx="1"/>
          </p:nvPr>
        </p:nvSpPr>
        <p:spPr/>
        <p:txBody>
          <a:bodyPr/>
          <a:lstStyle/>
          <a:p>
            <a:pPr algn="ctr"/>
            <a:r>
              <a:rPr lang="en-US" dirty="0" smtClean="0"/>
              <a:t>We don</a:t>
            </a:r>
            <a:r>
              <a:rPr lang="mr-IN" dirty="0" smtClean="0"/>
              <a:t>’</a:t>
            </a:r>
            <a:r>
              <a:rPr lang="en-US" dirty="0" smtClean="0"/>
              <a:t>t have languages </a:t>
            </a:r>
            <a:r>
              <a:rPr lang="en-US" dirty="0"/>
              <a:t>for developing Java or C# </a:t>
            </a:r>
            <a:r>
              <a:rPr lang="en-US" dirty="0" smtClean="0"/>
              <a:t>applications do we ?</a:t>
            </a:r>
            <a:endParaRPr lang="en-US" dirty="0"/>
          </a:p>
        </p:txBody>
      </p:sp>
    </p:spTree>
    <p:extLst>
      <p:ext uri="{BB962C8B-B14F-4D97-AF65-F5344CB8AC3E}">
        <p14:creationId xmlns:p14="http://schemas.microsoft.com/office/powerpoint/2010/main" val="1095540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fontScale="90000"/>
          </a:bodyPr>
          <a:lstStyle/>
          <a:p>
            <a:r>
              <a:rPr lang="en-US" dirty="0" smtClean="0"/>
              <a:t>Problem with JavaScript</a:t>
            </a:r>
            <a:endParaRPr lang="en-US" dirty="0"/>
          </a:p>
        </p:txBody>
      </p:sp>
      <p:sp>
        <p:nvSpPr>
          <p:cNvPr id="21" name="TextBox 20"/>
          <p:cNvSpPr txBox="1"/>
          <p:nvPr/>
        </p:nvSpPr>
        <p:spPr>
          <a:xfrm>
            <a:off x="1817478" y="2083420"/>
            <a:ext cx="9404740" cy="2862322"/>
          </a:xfrm>
          <a:prstGeom prst="rect">
            <a:avLst/>
          </a:prstGeom>
          <a:noFill/>
        </p:spPr>
        <p:txBody>
          <a:bodyPr wrap="square" rtlCol="0">
            <a:spAutoFit/>
          </a:bodyPr>
          <a:lstStyle/>
          <a:p>
            <a:pPr marL="342900" indent="-342900">
              <a:buFont typeface="+mj-lt"/>
              <a:buAutoNum type="arabicPeriod"/>
            </a:pPr>
            <a:r>
              <a:rPr lang="en-US" dirty="0" smtClean="0">
                <a:solidFill>
                  <a:schemeClr val="bg1"/>
                </a:solidFill>
              </a:rPr>
              <a:t>No Modules , only files.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No linkages.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No Static Checking.</a:t>
            </a:r>
          </a:p>
          <a:p>
            <a:pPr marL="342900" indent="-342900">
              <a:buFont typeface="+mj-lt"/>
              <a:buAutoNum type="arabicPeriod"/>
            </a:pPr>
            <a:endParaRPr lang="en-US" dirty="0" smtClean="0">
              <a:solidFill>
                <a:schemeClr val="bg1"/>
              </a:solidFill>
            </a:endParaRPr>
          </a:p>
          <a:p>
            <a:pPr marL="342900" indent="-342900">
              <a:buFont typeface="+mj-lt"/>
              <a:buAutoNum type="arabicPeriod"/>
            </a:pPr>
            <a:r>
              <a:rPr lang="en-US" dirty="0">
                <a:solidFill>
                  <a:schemeClr val="bg1"/>
                </a:solidFill>
              </a:rPr>
              <a:t>H</a:t>
            </a:r>
            <a:r>
              <a:rPr lang="en-US" dirty="0" smtClean="0">
                <a:solidFill>
                  <a:schemeClr val="bg1"/>
                </a:solidFill>
              </a:rPr>
              <a:t>as </a:t>
            </a:r>
            <a:r>
              <a:rPr lang="en-US" dirty="0">
                <a:solidFill>
                  <a:schemeClr val="bg1"/>
                </a:solidFill>
              </a:rPr>
              <a:t>no compilation step, and so is executed on the fly.</a:t>
            </a:r>
            <a:endParaRPr lang="en-US" dirty="0" smtClean="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Very Hard to Refactor.</a:t>
            </a:r>
          </a:p>
          <a:p>
            <a:pPr marL="342900" indent="-342900">
              <a:buFont typeface="+mj-lt"/>
              <a:buAutoNum type="arabicPeriod"/>
            </a:pP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5742"/>
            <a:ext cx="12192000" cy="698772"/>
          </a:xfrm>
          <a:prstGeom prst="rect">
            <a:avLst/>
          </a:prstGeom>
        </p:spPr>
      </p:pic>
    </p:spTree>
    <p:extLst>
      <p:ext uri="{BB962C8B-B14F-4D97-AF65-F5344CB8AC3E}">
        <p14:creationId xmlns:p14="http://schemas.microsoft.com/office/powerpoint/2010/main" val="5351569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dissolv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dissolv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dissolv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dissolve">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Effect transition="in" filter="dissolve">
                                          <p:cBhvr>
                                            <p:cTn id="27" dur="500"/>
                                            <p:tgtEl>
                                              <p:spTgt spid="2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14:presetBounceEnd="50000">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14:bounceEnd="50000">
                                          <p:cBhvr additive="base">
                                            <p:cTn id="32" dur="5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dissolv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dissolv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dissolv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dissolve">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
                                                <p:txEl>
                                                  <p:pRg st="8" end="8"/>
                                                </p:txEl>
                                              </p:spTgt>
                                            </p:tgtEl>
                                            <p:attrNameLst>
                                              <p:attrName>style.visibility</p:attrName>
                                            </p:attrNameLst>
                                          </p:cBhvr>
                                          <p:to>
                                            <p:strVal val="visible"/>
                                          </p:to>
                                        </p:set>
                                        <p:animEffect transition="in" filter="dissolve">
                                          <p:cBhvr>
                                            <p:cTn id="27" dur="500"/>
                                            <p:tgtEl>
                                              <p:spTgt spid="2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0-#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normAutofit fontScale="90000"/>
          </a:bodyPr>
          <a:lstStyle/>
          <a:p>
            <a:r>
              <a:rPr lang="en-US" dirty="0" smtClean="0"/>
              <a:t>What’s good with JavaScript</a:t>
            </a:r>
            <a:endParaRPr lang="en-US" dirty="0"/>
          </a:p>
        </p:txBody>
      </p:sp>
      <p:sp>
        <p:nvSpPr>
          <p:cNvPr id="21" name="TextBox 20"/>
          <p:cNvSpPr txBox="1"/>
          <p:nvPr/>
        </p:nvSpPr>
        <p:spPr>
          <a:xfrm>
            <a:off x="1719942" y="2090057"/>
            <a:ext cx="9404740" cy="2308324"/>
          </a:xfrm>
          <a:prstGeom prst="rect">
            <a:avLst/>
          </a:prstGeom>
          <a:noFill/>
        </p:spPr>
        <p:txBody>
          <a:bodyPr wrap="square" rtlCol="0">
            <a:spAutoFit/>
          </a:bodyPr>
          <a:lstStyle/>
          <a:p>
            <a:pPr marL="342900" indent="-342900">
              <a:buFont typeface="+mj-lt"/>
              <a:buAutoNum type="arabicPeriod"/>
            </a:pPr>
            <a:r>
              <a:rPr lang="en-US" dirty="0" smtClean="0">
                <a:solidFill>
                  <a:schemeClr val="bg1"/>
                </a:solidFill>
              </a:rPr>
              <a:t>It’s everywhere.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Huge amount of libraries.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Pretty flexible.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smtClean="0">
                <a:solidFill>
                  <a:schemeClr val="bg1"/>
                </a:solidFill>
              </a:rPr>
              <a:t>Huge community support.</a:t>
            </a:r>
          </a:p>
          <a:p>
            <a:pPr marL="342900" indent="-342900">
              <a:buFont typeface="+mj-lt"/>
              <a:buAutoNum type="arabicPeriod"/>
            </a:pPr>
            <a:endParaRPr lang="en-US" dirty="0"/>
          </a:p>
        </p:txBody>
      </p:sp>
    </p:spTree>
    <p:extLst>
      <p:ext uri="{BB962C8B-B14F-4D97-AF65-F5344CB8AC3E}">
        <p14:creationId xmlns:p14="http://schemas.microsoft.com/office/powerpoint/2010/main" val="181264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dissolv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dissolv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dissolv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dissolve">
                                      <p:cBhvr>
                                        <p:cTn id="2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2022475" y="484188"/>
            <a:ext cx="7556500" cy="658812"/>
          </a:xfrm>
        </p:spPr>
        <p:txBody>
          <a:bodyPr>
            <a:normAutofit fontScale="90000"/>
          </a:bodyPr>
          <a:lstStyle/>
          <a:p>
            <a:pPr>
              <a:lnSpc>
                <a:spcPct val="80000"/>
              </a:lnSpc>
            </a:pPr>
            <a:r>
              <a:rPr lang="en-US" sz="3200" dirty="0">
                <a:latin typeface="Rockwell" charset="0"/>
              </a:rPr>
              <a:t>Rendering the Browser View</a:t>
            </a:r>
          </a:p>
        </p:txBody>
      </p:sp>
      <p:sp>
        <p:nvSpPr>
          <p:cNvPr id="32770" name="Content Placeholder 2"/>
          <p:cNvSpPr>
            <a:spLocks noGrp="1"/>
          </p:cNvSpPr>
          <p:nvPr>
            <p:ph idx="1"/>
          </p:nvPr>
        </p:nvSpPr>
        <p:spPr>
          <a:xfrm>
            <a:off x="2514600" y="1301858"/>
            <a:ext cx="7620000" cy="4824306"/>
          </a:xfrm>
        </p:spPr>
        <p:txBody>
          <a:bodyPr>
            <a:normAutofit/>
          </a:bodyPr>
          <a:lstStyle/>
          <a:p>
            <a:pPr>
              <a:lnSpc>
                <a:spcPct val="70000"/>
              </a:lnSpc>
            </a:pPr>
            <a:r>
              <a:rPr lang="en-US" sz="1600" dirty="0">
                <a:latin typeface="Rockwell" charset="0"/>
              </a:rPr>
              <a:t>The browser interprets each DOM element and renders it to the user’s screen to build the webpage view. The browser often gets various types of data from multiple webserver requests to build a webpage. The following are the most common types of data the browser uses to render the final user view as well as define the webpage behavior:</a:t>
            </a:r>
          </a:p>
          <a:p>
            <a:pPr lvl="1">
              <a:lnSpc>
                <a:spcPct val="70000"/>
              </a:lnSpc>
            </a:pPr>
            <a:r>
              <a:rPr lang="en-US" b="1" dirty="0">
                <a:latin typeface="Rockwell" charset="0"/>
              </a:rPr>
              <a:t>HTML files</a:t>
            </a:r>
            <a:r>
              <a:rPr lang="en-US" dirty="0">
                <a:latin typeface="Rockwell" charset="0"/>
              </a:rPr>
              <a:t>: These provide the fundamental structure of the DOM.</a:t>
            </a:r>
          </a:p>
          <a:p>
            <a:pPr lvl="1">
              <a:lnSpc>
                <a:spcPct val="70000"/>
              </a:lnSpc>
            </a:pPr>
            <a:r>
              <a:rPr lang="en-US" b="1" dirty="0">
                <a:latin typeface="Rockwell" charset="0"/>
              </a:rPr>
              <a:t>CSS files</a:t>
            </a:r>
            <a:r>
              <a:rPr lang="en-US" dirty="0">
                <a:latin typeface="Rockwell" charset="0"/>
              </a:rPr>
              <a:t>: These define how each of the elements on the page is to be styled, in terms of font, color, borders, and spacing.</a:t>
            </a:r>
          </a:p>
          <a:p>
            <a:pPr lvl="1">
              <a:lnSpc>
                <a:spcPct val="70000"/>
              </a:lnSpc>
            </a:pPr>
            <a:r>
              <a:rPr lang="en-US" b="1" dirty="0">
                <a:latin typeface="Rockwell" charset="0"/>
              </a:rPr>
              <a:t>Client-side scripts</a:t>
            </a:r>
            <a:r>
              <a:rPr lang="en-US" dirty="0">
                <a:latin typeface="Rockwell" charset="0"/>
              </a:rPr>
              <a:t>: These are typically JavaScript files. They can provide added functionality to a webpage, manipulate the DOM to change the look of the webpage, and provide any necessary logic required to display the page and provide functionality.</a:t>
            </a:r>
          </a:p>
          <a:p>
            <a:pPr lvl="1">
              <a:lnSpc>
                <a:spcPct val="70000"/>
              </a:lnSpc>
            </a:pPr>
            <a:r>
              <a:rPr lang="en-US" b="1" dirty="0">
                <a:latin typeface="Rockwell" charset="0"/>
              </a:rPr>
              <a:t>Media files</a:t>
            </a:r>
            <a:r>
              <a:rPr lang="en-US" dirty="0">
                <a:latin typeface="Rockwell" charset="0"/>
              </a:rPr>
              <a:t>: Image, video, and sound files are rendered as part of the webpage.</a:t>
            </a:r>
          </a:p>
          <a:p>
            <a:pPr lvl="1">
              <a:lnSpc>
                <a:spcPct val="70000"/>
              </a:lnSpc>
            </a:pPr>
            <a:r>
              <a:rPr lang="en-US" b="1" dirty="0">
                <a:latin typeface="Rockwell" charset="0"/>
              </a:rPr>
              <a:t>Data</a:t>
            </a:r>
            <a:r>
              <a:rPr lang="en-US" dirty="0">
                <a:latin typeface="Rockwell" charset="0"/>
              </a:rPr>
              <a:t>: Data such as XML, JSON, or raw text can be provided by the webserver as a response to an AJAX request. Rather than send a request back to the server to rebuild the webpage, new data can be retrieved via AJAX and inserted into the webpage via JavaScript.</a:t>
            </a:r>
          </a:p>
          <a:p>
            <a:pPr lvl="1">
              <a:lnSpc>
                <a:spcPct val="70000"/>
              </a:lnSpc>
            </a:pPr>
            <a:r>
              <a:rPr lang="en-US" b="1" dirty="0">
                <a:latin typeface="Rockwell" charset="0"/>
              </a:rPr>
              <a:t>HTTP headers</a:t>
            </a:r>
            <a:r>
              <a:rPr lang="en-US" dirty="0">
                <a:latin typeface="Rockwell" charset="0"/>
              </a:rPr>
              <a:t>: HTTP defines a set of headers that the browser can use and client-side scripts to define the behavior of the webpage. For example, cookies are contained in the HTTP headers. The HTTP headers also define the type of data in the request as well as the type of data </a:t>
            </a:r>
          </a:p>
        </p:txBody>
      </p:sp>
      <p:sp>
        <p:nvSpPr>
          <p:cNvPr id="32771"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277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47EA4A-D114-7446-AB1B-32F7145920FF}" type="slidenum">
              <a:rPr lang="en-US" sz="1400">
                <a:solidFill>
                  <a:srgbClr val="898989"/>
                </a:solidFill>
                <a:latin typeface="Calibri" charset="0"/>
              </a:rPr>
              <a:pPr eaLnBrk="1" hangingPunct="1"/>
              <a:t>7</a:t>
            </a:fld>
            <a:endParaRPr lang="en-US" sz="1400">
              <a:solidFill>
                <a:srgbClr val="898989"/>
              </a:solidFill>
              <a:latin typeface="Calibri" charset="0"/>
            </a:endParaRPr>
          </a:p>
        </p:txBody>
      </p:sp>
    </p:spTree>
    <p:extLst>
      <p:ext uri="{BB962C8B-B14F-4D97-AF65-F5344CB8AC3E}">
        <p14:creationId xmlns:p14="http://schemas.microsoft.com/office/powerpoint/2010/main" val="617101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smtClean="0"/>
              <a:t>WHY  was typescript chosen For Angular development</a:t>
            </a:r>
            <a:endParaRPr lang="en-US" sz="1600" dirty="0"/>
          </a:p>
        </p:txBody>
      </p:sp>
      <p:sp>
        <p:nvSpPr>
          <p:cNvPr id="3" name="Content Placeholder 2"/>
          <p:cNvSpPr>
            <a:spLocks noGrp="1"/>
          </p:cNvSpPr>
          <p:nvPr>
            <p:ph idx="1"/>
          </p:nvPr>
        </p:nvSpPr>
        <p:spPr>
          <a:xfrm>
            <a:off x="1600200" y="1906292"/>
            <a:ext cx="9760058" cy="4587498"/>
          </a:xfrm>
        </p:spPr>
        <p:txBody>
          <a:bodyPr>
            <a:normAutofit/>
          </a:bodyPr>
          <a:lstStyle/>
          <a:p>
            <a:pPr marL="342900" indent="-342900">
              <a:buFont typeface="+mj-lt"/>
              <a:buAutoNum type="arabicPeriod"/>
            </a:pPr>
            <a:r>
              <a:rPr lang="en-US" sz="2000" dirty="0" err="1"/>
              <a:t>TypeScript</a:t>
            </a:r>
            <a:r>
              <a:rPr lang="en-US" sz="2000" dirty="0"/>
              <a:t> supports types. </a:t>
            </a:r>
            <a:endParaRPr lang="en-US" sz="2000" dirty="0" smtClean="0"/>
          </a:p>
          <a:p>
            <a:pPr marL="342900" indent="-342900">
              <a:buFont typeface="+mj-lt"/>
              <a:buAutoNum type="arabicPeriod"/>
            </a:pPr>
            <a:r>
              <a:rPr lang="en-US" sz="2000" dirty="0" smtClean="0"/>
              <a:t>Great </a:t>
            </a:r>
            <a:r>
              <a:rPr lang="en-US" sz="2000" dirty="0"/>
              <a:t>IDE support is one of </a:t>
            </a:r>
            <a:r>
              <a:rPr lang="en-US" sz="2000" dirty="0" err="1"/>
              <a:t>TypeScript’s</a:t>
            </a:r>
            <a:r>
              <a:rPr lang="en-US" sz="2000" dirty="0"/>
              <a:t> main </a:t>
            </a:r>
            <a:r>
              <a:rPr lang="en-US" sz="2000" dirty="0" smtClean="0"/>
              <a:t>advantages.</a:t>
            </a:r>
          </a:p>
          <a:p>
            <a:pPr marL="342900" indent="-342900">
              <a:buFont typeface="+mj-lt"/>
              <a:buAutoNum type="arabicPeriod"/>
            </a:pPr>
            <a:r>
              <a:rPr lang="en-US" sz="2000" dirty="0" smtClean="0"/>
              <a:t>Angular </a:t>
            </a:r>
            <a:r>
              <a:rPr lang="en-US" sz="2000" dirty="0"/>
              <a:t>is bundled with type definitions files, so IDEs perform type checking while using the Angular API and offer context-sensitive help right out of the box.</a:t>
            </a:r>
          </a:p>
          <a:p>
            <a:pPr marL="342900" indent="-342900">
              <a:buFont typeface="+mj-lt"/>
              <a:buAutoNum type="arabicPeriod"/>
            </a:pPr>
            <a:r>
              <a:rPr lang="en-US" sz="2000" dirty="0" err="1"/>
              <a:t>TypeScript</a:t>
            </a:r>
            <a:r>
              <a:rPr lang="en-US" sz="2000" dirty="0"/>
              <a:t> follows the ECMAScript 6 and 7 specifications </a:t>
            </a:r>
            <a:r>
              <a:rPr lang="en-US" sz="2000" dirty="0" smtClean="0"/>
              <a:t>.</a:t>
            </a:r>
          </a:p>
          <a:p>
            <a:pPr marL="342900" indent="-342900">
              <a:buFont typeface="+mj-lt"/>
              <a:buAutoNum type="arabicPeriod"/>
            </a:pPr>
            <a:r>
              <a:rPr lang="en-US" sz="2000" dirty="0" smtClean="0"/>
              <a:t>The </a:t>
            </a:r>
            <a:r>
              <a:rPr lang="en-US" sz="2000" dirty="0"/>
              <a:t>generated JavaScript code is easy to read, and it looks like hand-written code.</a:t>
            </a:r>
          </a:p>
          <a:p>
            <a:pPr marL="342900" indent="-342900">
              <a:buFont typeface="+mj-lt"/>
              <a:buAutoNum type="arabicPeriod"/>
            </a:pPr>
            <a:r>
              <a:rPr lang="en-US" sz="2000" dirty="0"/>
              <a:t>Most of the code samples in the Angular documentation, articles, and blogs are given in </a:t>
            </a:r>
            <a:r>
              <a:rPr lang="en-US" sz="2000" dirty="0" err="1"/>
              <a:t>TypeScript</a:t>
            </a:r>
            <a:r>
              <a:rPr lang="en-US" sz="2000" dirty="0"/>
              <a:t>(see </a:t>
            </a:r>
            <a:r>
              <a:rPr lang="en-US" sz="2000" dirty="0">
                <a:hlinkClick r:id="rId3"/>
              </a:rPr>
              <a:t>https://angular.io/docs</a:t>
            </a:r>
            <a:r>
              <a:rPr lang="en-US" sz="2000" dirty="0"/>
              <a:t>).</a:t>
            </a:r>
          </a:p>
          <a:p>
            <a:endParaRPr lang="en-US" dirty="0"/>
          </a:p>
        </p:txBody>
      </p:sp>
    </p:spTree>
    <p:extLst>
      <p:ext uri="{BB962C8B-B14F-4D97-AF65-F5344CB8AC3E}">
        <p14:creationId xmlns:p14="http://schemas.microsoft.com/office/powerpoint/2010/main" val="1520545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84085" y="3044280"/>
            <a:ext cx="2924026" cy="769441"/>
          </a:xfrm>
          <a:prstGeom prst="rect">
            <a:avLst/>
          </a:prstGeom>
        </p:spPr>
        <p:txBody>
          <a:bodyPr vert="horz" wrap="square" lIns="0" tIns="0" rIns="0" bIns="0" rtlCol="0" anchor="ctr">
            <a:spAutoFit/>
          </a:bodyPr>
          <a:lstStyle/>
          <a:p>
            <a:pPr marL="8929">
              <a:lnSpc>
                <a:spcPts val="6047"/>
              </a:lnSpc>
            </a:pPr>
            <a:r>
              <a:rPr spc="-562" dirty="0"/>
              <a:t>T</a:t>
            </a:r>
            <a:r>
              <a:rPr dirty="0"/>
              <a:t>ypeScript</a:t>
            </a:r>
          </a:p>
        </p:txBody>
      </p:sp>
      <p:sp>
        <p:nvSpPr>
          <p:cNvPr id="4" name="object 4"/>
          <p:cNvSpPr/>
          <p:nvPr/>
        </p:nvSpPr>
        <p:spPr>
          <a:xfrm>
            <a:off x="7989095" y="2303861"/>
            <a:ext cx="2250281" cy="2250281"/>
          </a:xfrm>
          <a:prstGeom prst="rect">
            <a:avLst/>
          </a:prstGeom>
          <a:blipFill>
            <a:blip r:embed="rId2" cstate="print"/>
            <a:stretch>
              <a:fillRect/>
            </a:stretch>
          </a:blipFill>
        </p:spPr>
        <p:txBody>
          <a:bodyPr wrap="square" lIns="0" tIns="0" rIns="0" bIns="0" rtlCol="0"/>
          <a:lstStyle/>
          <a:p>
            <a:endParaRPr sz="1687"/>
          </a:p>
        </p:txBody>
      </p:sp>
    </p:spTree>
    <p:extLst>
      <p:ext uri="{BB962C8B-B14F-4D97-AF65-F5344CB8AC3E}">
        <p14:creationId xmlns:p14="http://schemas.microsoft.com/office/powerpoint/2010/main" val="17529076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3" cstate="print"/>
          <a:stretch>
            <a:fillRect/>
          </a:stretch>
        </p:blipFill>
        <p:spPr>
          <a:xfrm>
            <a:off x="0" y="0"/>
            <a:ext cx="12192000" cy="6851650"/>
          </a:xfrm>
          <a:prstGeom prst="rect">
            <a:avLst/>
          </a:prstGeom>
        </p:spPr>
      </p:pic>
      <p:sp>
        <p:nvSpPr>
          <p:cNvPr id="3" name="TextBox 2"/>
          <p:cNvSpPr txBox="1"/>
          <p:nvPr/>
        </p:nvSpPr>
        <p:spPr>
          <a:xfrm>
            <a:off x="8102600" y="1041400"/>
            <a:ext cx="2131353" cy="743793"/>
          </a:xfrm>
          <a:prstGeom prst="rect">
            <a:avLst/>
          </a:prstGeom>
          <a:noFill/>
        </p:spPr>
        <p:txBody>
          <a:bodyPr vert="horz" wrap="none" lIns="0" tIns="0" rIns="0" bIns="0" rtlCol="0">
            <a:spAutoFit/>
          </a:bodyPr>
          <a:lstStyle/>
          <a:p>
            <a:pPr>
              <a:lnSpc>
                <a:spcPts val="2875"/>
              </a:lnSpc>
            </a:pPr>
            <a:r>
              <a:rPr lang="en-CA" sz="2330" b="1" spc="-15">
                <a:solidFill>
                  <a:srgbClr val="000000"/>
                </a:solidFill>
                <a:latin typeface="Lucida Console"/>
                <a:cs typeface="Lucida Console"/>
              </a:rPr>
              <a:t>2.0 licensed</a:t>
            </a:r>
          </a:p>
          <a:p>
            <a:pPr>
              <a:lnSpc>
                <a:spcPts val="2875"/>
              </a:lnSpc>
            </a:pPr>
            <a:endParaRPr lang="en-CA" sz="2500">
              <a:solidFill>
                <a:srgbClr val="000000"/>
              </a:solidFill>
            </a:endParaRPr>
          </a:p>
        </p:txBody>
      </p:sp>
    </p:spTree>
    <p:extLst>
      <p:ext uri="{BB962C8B-B14F-4D97-AF65-F5344CB8AC3E}">
        <p14:creationId xmlns:p14="http://schemas.microsoft.com/office/powerpoint/2010/main" val="3661339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typescript</a:t>
            </a:r>
            <a:endParaRPr lang="en-US" dirty="0"/>
          </a:p>
        </p:txBody>
      </p:sp>
      <p:sp>
        <p:nvSpPr>
          <p:cNvPr id="3" name="Content Placeholder 2"/>
          <p:cNvSpPr>
            <a:spLocks noGrp="1"/>
          </p:cNvSpPr>
          <p:nvPr>
            <p:ph idx="1"/>
          </p:nvPr>
        </p:nvSpPr>
        <p:spPr/>
        <p:txBody>
          <a:bodyPr/>
          <a:lstStyle/>
          <a:p>
            <a:r>
              <a:rPr lang="en-US" dirty="0" smtClean="0"/>
              <a:t>Compilation</a:t>
            </a:r>
            <a:endParaRPr lang="en-US" dirty="0"/>
          </a:p>
          <a:p>
            <a:r>
              <a:rPr lang="en-US" dirty="0"/>
              <a:t>Strong Typing</a:t>
            </a:r>
          </a:p>
          <a:p>
            <a:r>
              <a:rPr lang="en-US" dirty="0"/>
              <a:t>Integration with popular JavaScript libraries</a:t>
            </a:r>
          </a:p>
          <a:p>
            <a:r>
              <a:rPr lang="en-US" dirty="0"/>
              <a:t>Encapsulation</a:t>
            </a:r>
          </a:p>
          <a:p>
            <a:r>
              <a:rPr lang="en-US" dirty="0"/>
              <a:t>Private and public member </a:t>
            </a:r>
            <a:r>
              <a:rPr lang="en-US" dirty="0" smtClean="0"/>
              <a:t>variables.</a:t>
            </a:r>
          </a:p>
          <a:p>
            <a:r>
              <a:rPr lang="en-US" dirty="0"/>
              <a:t>Super Set of the </a:t>
            </a:r>
            <a:r>
              <a:rPr lang="en-US" dirty="0" smtClean="0"/>
              <a:t>JS</a:t>
            </a:r>
            <a:r>
              <a:rPr lang="en-US" dirty="0"/>
              <a:t>.</a:t>
            </a:r>
            <a:endParaRPr lang="en-US" dirty="0" smtClean="0"/>
          </a:p>
          <a:p>
            <a:endParaRPr lang="en-US" dirty="0"/>
          </a:p>
          <a:p>
            <a:endParaRPr lang="en-US" dirty="0"/>
          </a:p>
        </p:txBody>
      </p:sp>
    </p:spTree>
    <p:extLst>
      <p:ext uri="{BB962C8B-B14F-4D97-AF65-F5344CB8AC3E}">
        <p14:creationId xmlns:p14="http://schemas.microsoft.com/office/powerpoint/2010/main" val="19756662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Compilation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2047976"/>
            <a:ext cx="8191500" cy="157624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147312"/>
            <a:ext cx="8191500" cy="1879600"/>
          </a:xfrm>
          <a:prstGeom prst="rect">
            <a:avLst/>
          </a:prstGeom>
        </p:spPr>
      </p:pic>
    </p:spTree>
    <p:extLst>
      <p:ext uri="{BB962C8B-B14F-4D97-AF65-F5344CB8AC3E}">
        <p14:creationId xmlns:p14="http://schemas.microsoft.com/office/powerpoint/2010/main" val="2688705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Transpilers</a:t>
            </a:r>
            <a:endParaRPr lang="en-US" dirty="0"/>
          </a:p>
        </p:txBody>
      </p:sp>
      <p:sp>
        <p:nvSpPr>
          <p:cNvPr id="3" name="Content Placeholder 2"/>
          <p:cNvSpPr>
            <a:spLocks noGrp="1"/>
          </p:cNvSpPr>
          <p:nvPr>
            <p:ph idx="1"/>
          </p:nvPr>
        </p:nvSpPr>
        <p:spPr>
          <a:xfrm>
            <a:off x="1910502" y="1903545"/>
            <a:ext cx="4205290" cy="4414128"/>
          </a:xfrm>
        </p:spPr>
        <p:txBody>
          <a:bodyPr>
            <a:normAutofit/>
          </a:bodyPr>
          <a:lstStyle/>
          <a:p>
            <a:r>
              <a:rPr lang="en-US" dirty="0"/>
              <a:t>Web browsers don’t understand any language but JavaScript. </a:t>
            </a:r>
            <a:endParaRPr lang="en-US" dirty="0" smtClean="0"/>
          </a:p>
          <a:p>
            <a:r>
              <a:rPr lang="en-US" dirty="0" smtClean="0"/>
              <a:t>If </a:t>
            </a:r>
            <a:r>
              <a:rPr lang="en-US" dirty="0"/>
              <a:t>the source code is written in </a:t>
            </a:r>
            <a:r>
              <a:rPr lang="en-US" dirty="0" err="1"/>
              <a:t>TypeScript</a:t>
            </a:r>
            <a:r>
              <a:rPr lang="en-US" dirty="0"/>
              <a:t>, it has to be </a:t>
            </a:r>
            <a:r>
              <a:rPr lang="en-US" i="1" dirty="0" err="1"/>
              <a:t>transpiled</a:t>
            </a:r>
            <a:r>
              <a:rPr lang="en-US" dirty="0"/>
              <a:t> into JavaScript before you can run it in the browser’s or a standalone JavaScript engine.</a:t>
            </a:r>
          </a:p>
          <a:p>
            <a:r>
              <a:rPr lang="en-US" i="1" dirty="0" err="1"/>
              <a:t>Transpiling</a:t>
            </a:r>
            <a:r>
              <a:rPr lang="en-US" dirty="0"/>
              <a:t> means converting the source code of a program in one language into source code in another language. </a:t>
            </a:r>
            <a:endParaRPr lang="en-US" dirty="0" smtClean="0"/>
          </a:p>
          <a:p>
            <a:r>
              <a:rPr lang="en-US" dirty="0" smtClean="0"/>
              <a:t>Many </a:t>
            </a:r>
            <a:r>
              <a:rPr lang="en-US" dirty="0"/>
              <a:t>developers prefer to use the word </a:t>
            </a:r>
            <a:r>
              <a:rPr lang="en-US" i="1" dirty="0"/>
              <a:t>compiling</a:t>
            </a:r>
            <a:r>
              <a:rPr lang="en-US" dirty="0"/>
              <a:t>, so phrases like “</a:t>
            </a:r>
            <a:r>
              <a:rPr lang="en-US" dirty="0" err="1"/>
              <a:t>TypeScript</a:t>
            </a:r>
            <a:r>
              <a:rPr lang="en-US" dirty="0"/>
              <a:t> compiler” and “compile </a:t>
            </a:r>
            <a:r>
              <a:rPr lang="en-US" dirty="0" err="1"/>
              <a:t>TypeScript</a:t>
            </a:r>
            <a:r>
              <a:rPr lang="en-US" dirty="0"/>
              <a:t> into JavaScript” are also valid.</a:t>
            </a:r>
          </a:p>
          <a:p>
            <a:endParaRPr lang="en-US" dirty="0"/>
          </a:p>
        </p:txBody>
      </p:sp>
      <p:pic>
        <p:nvPicPr>
          <p:cNvPr id="4" name="Picture 3"/>
          <p:cNvPicPr>
            <a:picLocks noChangeAspect="1"/>
          </p:cNvPicPr>
          <p:nvPr/>
        </p:nvPicPr>
        <p:blipFill>
          <a:blip r:embed="rId2"/>
          <a:stretch>
            <a:fillRect/>
          </a:stretch>
        </p:blipFill>
        <p:spPr>
          <a:xfrm>
            <a:off x="6572250" y="2576945"/>
            <a:ext cx="5160571" cy="2280063"/>
          </a:xfrm>
          <a:prstGeom prst="rect">
            <a:avLst/>
          </a:prstGeom>
        </p:spPr>
      </p:pic>
    </p:spTree>
    <p:extLst>
      <p:ext uri="{BB962C8B-B14F-4D97-AF65-F5344CB8AC3E}">
        <p14:creationId xmlns:p14="http://schemas.microsoft.com/office/powerpoint/2010/main" val="1532609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Strongly Typed</a:t>
            </a:r>
            <a:endParaRPr lang="en-US" dirty="0"/>
          </a:p>
        </p:txBody>
      </p:sp>
      <p:sp>
        <p:nvSpPr>
          <p:cNvPr id="3" name="Content Placeholder 2"/>
          <p:cNvSpPr>
            <a:spLocks noGrp="1"/>
          </p:cNvSpPr>
          <p:nvPr>
            <p:ph idx="1"/>
          </p:nvPr>
        </p:nvSpPr>
        <p:spPr>
          <a:xfrm>
            <a:off x="734568" y="2019549"/>
            <a:ext cx="3279648" cy="1482852"/>
          </a:xfrm>
        </p:spPr>
        <p:txBody>
          <a:bodyPr/>
          <a:lstStyle/>
          <a:p>
            <a:r>
              <a:rPr lang="en-US" b="1" dirty="0" err="1"/>
              <a:t>var</a:t>
            </a:r>
            <a:r>
              <a:rPr lang="en-US" b="1" dirty="0"/>
              <a:t> </a:t>
            </a:r>
            <a:r>
              <a:rPr lang="en-US" dirty="0"/>
              <a:t>test = </a:t>
            </a:r>
            <a:r>
              <a:rPr lang="en-US" dirty="0" smtClean="0"/>
              <a:t>”something";</a:t>
            </a:r>
            <a:r>
              <a:rPr lang="en-US" dirty="0"/>
              <a:t/>
            </a:r>
            <a:br>
              <a:rPr lang="en-US" dirty="0"/>
            </a:br>
            <a:r>
              <a:rPr lang="en-US" dirty="0"/>
              <a:t>test = </a:t>
            </a:r>
            <a:r>
              <a:rPr lang="en-US" dirty="0" smtClean="0"/>
              <a:t>true;</a:t>
            </a:r>
            <a:r>
              <a:rPr lang="en-US" dirty="0"/>
              <a:t/>
            </a:r>
            <a:br>
              <a:rPr lang="en-US" dirty="0"/>
            </a:br>
            <a:r>
              <a:rPr lang="en-US" dirty="0"/>
              <a:t>test = </a:t>
            </a:r>
            <a:r>
              <a:rPr lang="en-US" b="1" dirty="0"/>
              <a:t>function</a:t>
            </a:r>
            <a:r>
              <a:rPr lang="en-US" dirty="0"/>
              <a:t>(a, b) {</a:t>
            </a:r>
            <a:br>
              <a:rPr lang="en-US" dirty="0"/>
            </a:br>
            <a:r>
              <a:rPr lang="en-US" dirty="0"/>
              <a:t>    </a:t>
            </a:r>
            <a:r>
              <a:rPr lang="en-US" b="1" dirty="0"/>
              <a:t>return </a:t>
            </a:r>
            <a:r>
              <a:rPr lang="en-US" dirty="0"/>
              <a:t>a + b;</a:t>
            </a:r>
            <a:br>
              <a:rPr lang="en-US" dirty="0"/>
            </a:br>
            <a:r>
              <a:rPr lang="en-US" dirty="0"/>
              <a:t>}</a:t>
            </a:r>
          </a:p>
        </p:txBody>
      </p:sp>
      <p:sp>
        <p:nvSpPr>
          <p:cNvPr id="5" name="Frame 4"/>
          <p:cNvSpPr/>
          <p:nvPr/>
        </p:nvSpPr>
        <p:spPr>
          <a:xfrm>
            <a:off x="408432" y="1846575"/>
            <a:ext cx="3974592" cy="1828800"/>
          </a:xfrm>
          <a:prstGeom prst="frame">
            <a:avLst>
              <a:gd name="adj1" fmla="val 2962"/>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589788" y="4030020"/>
            <a:ext cx="3654552" cy="1836400"/>
          </a:xfrm>
          <a:prstGeom prst="rect">
            <a:avLst/>
          </a:prstGeom>
        </p:spPr>
        <p:txBody>
          <a:bodyPr wrap="square">
            <a:spAutoFit/>
          </a:bodyPr>
          <a:lstStyle/>
          <a:p>
            <a:pPr defTabSz="914400">
              <a:spcBef>
                <a:spcPts val="1000"/>
              </a:spcBef>
              <a:buClr>
                <a:schemeClr val="accent2"/>
              </a:buClr>
            </a:pPr>
            <a:r>
              <a:rPr lang="en-US" sz="1600" b="1" dirty="0" err="1">
                <a:solidFill>
                  <a:schemeClr val="bg1"/>
                </a:solidFill>
              </a:rPr>
              <a:t>var</a:t>
            </a:r>
            <a:r>
              <a:rPr lang="en-US" sz="1600" b="1" dirty="0">
                <a:solidFill>
                  <a:schemeClr val="bg1"/>
                </a:solidFill>
              </a:rPr>
              <a:t> test: string = </a:t>
            </a:r>
            <a:r>
              <a:rPr lang="en-US" sz="1600" b="1" dirty="0" smtClean="0">
                <a:solidFill>
                  <a:schemeClr val="bg1"/>
                </a:solidFill>
              </a:rPr>
              <a:t>”something"; </a:t>
            </a:r>
            <a:endParaRPr lang="en-US" sz="1600" b="1" dirty="0">
              <a:solidFill>
                <a:schemeClr val="bg1"/>
              </a:solidFill>
            </a:endParaRPr>
          </a:p>
          <a:p>
            <a:pPr defTabSz="914400">
              <a:spcBef>
                <a:spcPts val="1000"/>
              </a:spcBef>
              <a:buClr>
                <a:schemeClr val="accent2"/>
              </a:buClr>
            </a:pPr>
            <a:r>
              <a:rPr lang="en-US" sz="1600" b="1" dirty="0">
                <a:solidFill>
                  <a:schemeClr val="bg1"/>
                </a:solidFill>
              </a:rPr>
              <a:t>test = 1; </a:t>
            </a:r>
          </a:p>
          <a:p>
            <a:pPr defTabSz="914400">
              <a:spcBef>
                <a:spcPts val="1000"/>
              </a:spcBef>
              <a:buClr>
                <a:schemeClr val="accent2"/>
              </a:buClr>
            </a:pPr>
            <a:r>
              <a:rPr lang="en-US" sz="1600" b="1" dirty="0">
                <a:solidFill>
                  <a:schemeClr val="bg1"/>
                </a:solidFill>
              </a:rPr>
              <a:t>test = function(a, b) </a:t>
            </a:r>
            <a:r>
              <a:rPr lang="en-US" sz="1600" b="1" dirty="0" smtClean="0">
                <a:solidFill>
                  <a:schemeClr val="bg1"/>
                </a:solidFill>
              </a:rPr>
              <a:t>{</a:t>
            </a:r>
          </a:p>
          <a:p>
            <a:pPr defTabSz="914400">
              <a:spcBef>
                <a:spcPts val="1000"/>
              </a:spcBef>
              <a:buClr>
                <a:schemeClr val="accent2"/>
              </a:buClr>
            </a:pPr>
            <a:r>
              <a:rPr lang="en-US" sz="1600" b="1" dirty="0" smtClean="0">
                <a:solidFill>
                  <a:schemeClr val="bg1"/>
                </a:solidFill>
              </a:rPr>
              <a:t> </a:t>
            </a:r>
            <a:r>
              <a:rPr lang="en-US" sz="1600" b="1" dirty="0">
                <a:solidFill>
                  <a:schemeClr val="bg1"/>
                </a:solidFill>
              </a:rPr>
              <a:t>return a + b; </a:t>
            </a:r>
            <a:endParaRPr lang="en-US" sz="1600" b="1" dirty="0" smtClean="0">
              <a:solidFill>
                <a:schemeClr val="bg1"/>
              </a:solidFill>
            </a:endParaRPr>
          </a:p>
          <a:p>
            <a:pPr defTabSz="914400">
              <a:spcBef>
                <a:spcPts val="1000"/>
              </a:spcBef>
              <a:buClr>
                <a:schemeClr val="accent2"/>
              </a:buClr>
            </a:pPr>
            <a:r>
              <a:rPr lang="en-US" sz="1600" b="1" dirty="0" smtClean="0">
                <a:solidFill>
                  <a:schemeClr val="bg1"/>
                </a:solidFill>
              </a:rPr>
              <a:t>}</a:t>
            </a:r>
            <a:endParaRPr lang="en-US" sz="1600" b="1" dirty="0">
              <a:solidFill>
                <a:schemeClr val="bg1"/>
              </a:solidFill>
            </a:endParaRPr>
          </a:p>
        </p:txBody>
      </p:sp>
      <p:sp>
        <p:nvSpPr>
          <p:cNvPr id="7" name="Frame 6"/>
          <p:cNvSpPr/>
          <p:nvPr/>
        </p:nvSpPr>
        <p:spPr>
          <a:xfrm>
            <a:off x="408432" y="3938440"/>
            <a:ext cx="4017264" cy="2045208"/>
          </a:xfrm>
          <a:prstGeom prst="frame">
            <a:avLst>
              <a:gd name="adj1" fmla="val 2962"/>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4796846" y="4838838"/>
            <a:ext cx="7139122" cy="646331"/>
          </a:xfrm>
          <a:prstGeom prst="rect">
            <a:avLst/>
          </a:prstGeom>
          <a:noFill/>
        </p:spPr>
        <p:txBody>
          <a:bodyPr wrap="square" rtlCol="0">
            <a:spAutoFit/>
          </a:bodyPr>
          <a:lstStyle/>
          <a:p>
            <a:r>
              <a:rPr lang="en-US" b="1" dirty="0">
                <a:solidFill>
                  <a:schemeClr val="bg1"/>
                </a:solidFill>
              </a:rPr>
              <a:t>error TS2011: Build: Cannot convert 'number' to 'string'.</a:t>
            </a:r>
            <a:r>
              <a:rPr lang="en-US" dirty="0">
                <a:solidFill>
                  <a:schemeClr val="bg1"/>
                </a:solidFill>
              </a:rPr>
              <a:t> </a:t>
            </a:r>
            <a:r>
              <a:rPr lang="en-US" b="1" dirty="0">
                <a:solidFill>
                  <a:schemeClr val="bg1"/>
                </a:solidFill>
              </a:rPr>
              <a:t>error </a:t>
            </a:r>
            <a:endParaRPr lang="en-US" b="1" dirty="0" smtClean="0">
              <a:solidFill>
                <a:schemeClr val="bg1"/>
              </a:solidFill>
            </a:endParaRPr>
          </a:p>
          <a:p>
            <a:r>
              <a:rPr lang="en-US" b="1" dirty="0" smtClean="0">
                <a:solidFill>
                  <a:schemeClr val="bg1"/>
                </a:solidFill>
              </a:rPr>
              <a:t>TS2011</a:t>
            </a:r>
            <a:r>
              <a:rPr lang="en-US" b="1" dirty="0">
                <a:solidFill>
                  <a:schemeClr val="bg1"/>
                </a:solidFill>
              </a:rPr>
              <a:t>: Build: Cannot convert '(a: any, b: any) =&gt; any' to 'string'.</a:t>
            </a:r>
            <a:endParaRPr lang="en-US" dirty="0">
              <a:solidFill>
                <a:schemeClr val="bg1"/>
              </a:solidFill>
            </a:endParaRPr>
          </a:p>
        </p:txBody>
      </p:sp>
      <p:sp>
        <p:nvSpPr>
          <p:cNvPr id="9" name="Frame 8"/>
          <p:cNvSpPr/>
          <p:nvPr/>
        </p:nvSpPr>
        <p:spPr>
          <a:xfrm>
            <a:off x="4607052" y="4655957"/>
            <a:ext cx="7231380" cy="952363"/>
          </a:xfrm>
          <a:prstGeom prst="frame">
            <a:avLst>
              <a:gd name="adj1" fmla="val 533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5414772" y="1894405"/>
            <a:ext cx="1853184" cy="621791"/>
          </a:xfrm>
          <a:prstGeom prst="frame">
            <a:avLst>
              <a:gd name="adj1" fmla="val 14727"/>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794248" y="2020634"/>
            <a:ext cx="1034257" cy="369332"/>
          </a:xfrm>
          <a:prstGeom prst="rect">
            <a:avLst/>
          </a:prstGeom>
          <a:noFill/>
        </p:spPr>
        <p:txBody>
          <a:bodyPr wrap="none" rtlCol="0">
            <a:spAutoFit/>
          </a:bodyPr>
          <a:lstStyle/>
          <a:p>
            <a:r>
              <a:rPr lang="en-US" smtClean="0">
                <a:solidFill>
                  <a:schemeClr val="bg1"/>
                </a:solidFill>
              </a:rPr>
              <a:t>PLAIN JS</a:t>
            </a:r>
            <a:endParaRPr lang="en-US">
              <a:solidFill>
                <a:schemeClr val="bg1"/>
              </a:solidFill>
            </a:endParaRPr>
          </a:p>
        </p:txBody>
      </p:sp>
      <p:sp>
        <p:nvSpPr>
          <p:cNvPr id="12" name="Frame 11"/>
          <p:cNvSpPr/>
          <p:nvPr/>
        </p:nvSpPr>
        <p:spPr>
          <a:xfrm>
            <a:off x="5268468" y="3908524"/>
            <a:ext cx="1853184" cy="621791"/>
          </a:xfrm>
          <a:prstGeom prst="frame">
            <a:avLst>
              <a:gd name="adj1" fmla="val 14727"/>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5657009" y="4015650"/>
            <a:ext cx="1076102" cy="369332"/>
          </a:xfrm>
          <a:prstGeom prst="rect">
            <a:avLst/>
          </a:prstGeom>
          <a:noFill/>
        </p:spPr>
        <p:txBody>
          <a:bodyPr wrap="square" rtlCol="0">
            <a:spAutoFit/>
          </a:bodyPr>
          <a:lstStyle/>
          <a:p>
            <a:pPr algn="ctr"/>
            <a:r>
              <a:rPr lang="en-US" dirty="0" smtClean="0">
                <a:solidFill>
                  <a:schemeClr val="bg1"/>
                </a:solidFill>
              </a:rPr>
              <a:t>TS</a:t>
            </a:r>
            <a:endParaRPr lang="en-US" dirty="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6109290"/>
            <a:ext cx="10137130" cy="687015"/>
          </a:xfrm>
          <a:prstGeom prst="rect">
            <a:avLst/>
          </a:prstGeom>
        </p:spPr>
      </p:pic>
    </p:spTree>
    <p:extLst>
      <p:ext uri="{BB962C8B-B14F-4D97-AF65-F5344CB8AC3E}">
        <p14:creationId xmlns:p14="http://schemas.microsoft.com/office/powerpoint/2010/main" val="136038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animBg="1"/>
      <p:bldP spid="8" grpId="0"/>
      <p:bldP spid="9" grpId="0" animBg="1"/>
      <p:bldP spid="10" grpId="0" animBg="1"/>
      <p:bldP spid="11" grpId="0"/>
      <p:bldP spid="12" grpId="0" animBg="1"/>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 SCRIPT IS STRONGLY TYPED</a:t>
            </a:r>
            <a:endParaRPr lang="en-US" dirty="0"/>
          </a:p>
        </p:txBody>
      </p:sp>
      <p:sp>
        <p:nvSpPr>
          <p:cNvPr id="3" name="Content Placeholder 2"/>
          <p:cNvSpPr>
            <a:spLocks noGrp="1"/>
          </p:cNvSpPr>
          <p:nvPr>
            <p:ph idx="1"/>
          </p:nvPr>
        </p:nvSpPr>
        <p:spPr>
          <a:xfrm>
            <a:off x="2231136" y="2638044"/>
            <a:ext cx="8234888" cy="3101983"/>
          </a:xfrm>
        </p:spPr>
        <p:txBody>
          <a:bodyPr/>
          <a:lstStyle/>
          <a:p>
            <a:r>
              <a:rPr lang="en-US" dirty="0" smtClean="0"/>
              <a:t>Once a variable is declared to of a certain type, then we can only assign the value of the specified datatypes.</a:t>
            </a:r>
          </a:p>
          <a:p>
            <a:r>
              <a:rPr lang="en-US" dirty="0" smtClean="0"/>
              <a:t>Ensures that the code behaves in an expected manner.</a:t>
            </a:r>
          </a:p>
          <a:p>
            <a:r>
              <a:rPr lang="en-US" dirty="0" smtClean="0"/>
              <a:t>Can be extended to the objects, classes and function declarations and invocations.</a:t>
            </a:r>
          </a:p>
          <a:p>
            <a:r>
              <a:rPr lang="en-US" dirty="0" smtClean="0"/>
              <a:t>Take the documentation to the IDEs and let compiler generate errors.</a:t>
            </a:r>
          </a:p>
          <a:p>
            <a:r>
              <a:rPr lang="en-US" dirty="0" smtClean="0"/>
              <a:t>TS proposes a very simple syntax to ensure predictability.</a:t>
            </a:r>
            <a:endParaRPr lang="en-US" dirty="0"/>
          </a:p>
        </p:txBody>
      </p:sp>
    </p:spTree>
    <p:extLst>
      <p:ext uri="{BB962C8B-B14F-4D97-AF65-F5344CB8AC3E}">
        <p14:creationId xmlns:p14="http://schemas.microsoft.com/office/powerpoint/2010/main" val="1577556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With Popular JS Libraries.</a:t>
            </a:r>
            <a:endParaRPr lang="en-US" dirty="0"/>
          </a:p>
        </p:txBody>
      </p:sp>
      <p:sp>
        <p:nvSpPr>
          <p:cNvPr id="3" name="Content Placeholder 2"/>
          <p:cNvSpPr>
            <a:spLocks noGrp="1"/>
          </p:cNvSpPr>
          <p:nvPr>
            <p:ph idx="1"/>
          </p:nvPr>
        </p:nvSpPr>
        <p:spPr/>
        <p:txBody>
          <a:bodyPr/>
          <a:lstStyle/>
          <a:p>
            <a:r>
              <a:rPr lang="en-US" dirty="0" smtClean="0"/>
              <a:t>What about the Existing Libraries that we have , how can I integrate with those ? </a:t>
            </a:r>
          </a:p>
          <a:p>
            <a:r>
              <a:rPr lang="en-US" dirty="0" smtClean="0"/>
              <a:t>Typescript easily integrates with the existing libraries using the definition files </a:t>
            </a:r>
          </a:p>
          <a:p>
            <a:r>
              <a:rPr lang="en-US" dirty="0" smtClean="0"/>
              <a:t>Typically in .t or .</a:t>
            </a:r>
            <a:r>
              <a:rPr lang="en-US" dirty="0" err="1" smtClean="0"/>
              <a:t>ts</a:t>
            </a:r>
            <a:r>
              <a:rPr lang="en-US" dirty="0" smtClean="0"/>
              <a:t> extensions.</a:t>
            </a:r>
          </a:p>
          <a:p>
            <a:r>
              <a:rPr lang="en-US" dirty="0" smtClean="0"/>
              <a:t>Can be created for any library written in JS.</a:t>
            </a:r>
          </a:p>
          <a:p>
            <a:r>
              <a:rPr lang="en-US" dirty="0" smtClean="0"/>
              <a:t>Provides the same META DATA that is provided by any regular typescript file.</a:t>
            </a:r>
          </a:p>
          <a:p>
            <a:r>
              <a:rPr lang="en-US" dirty="0" smtClean="0"/>
              <a:t>That means TS can be use to code the </a:t>
            </a:r>
            <a:r>
              <a:rPr lang="en-US" dirty="0" err="1" smtClean="0"/>
              <a:t>Angualr</a:t>
            </a:r>
            <a:r>
              <a:rPr lang="en-US" dirty="0" smtClean="0"/>
              <a:t> 1.x applications as well.</a:t>
            </a:r>
          </a:p>
          <a:p>
            <a:r>
              <a:rPr lang="en-US" dirty="0"/>
              <a:t>https://</a:t>
            </a:r>
            <a:r>
              <a:rPr lang="en-US" dirty="0" err="1"/>
              <a:t>github.com</a:t>
            </a:r>
            <a:r>
              <a:rPr lang="en-US" dirty="0"/>
              <a:t>/</a:t>
            </a:r>
            <a:r>
              <a:rPr lang="en-US" dirty="0" err="1"/>
              <a:t>DefinitelyTyped</a:t>
            </a:r>
            <a:r>
              <a:rPr lang="en-US" dirty="0"/>
              <a:t>/</a:t>
            </a:r>
            <a:r>
              <a:rPr lang="en-US" dirty="0" err="1"/>
              <a:t>DefinitelyTyped</a:t>
            </a:r>
            <a:endParaRPr lang="en-US" dirty="0" smtClean="0"/>
          </a:p>
          <a:p>
            <a:endParaRPr lang="en-US" dirty="0"/>
          </a:p>
        </p:txBody>
      </p:sp>
    </p:spTree>
    <p:extLst>
      <p:ext uri="{BB962C8B-B14F-4D97-AF65-F5344CB8AC3E}">
        <p14:creationId xmlns:p14="http://schemas.microsoft.com/office/powerpoint/2010/main" val="14039638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944" y="730278"/>
            <a:ext cx="10997184" cy="5315641"/>
          </a:xfrm>
        </p:spPr>
      </p:pic>
    </p:spTree>
    <p:extLst>
      <p:ext uri="{BB962C8B-B14F-4D97-AF65-F5344CB8AC3E}">
        <p14:creationId xmlns:p14="http://schemas.microsoft.com/office/powerpoint/2010/main" val="1068219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2022475" y="484188"/>
            <a:ext cx="7556500" cy="811212"/>
          </a:xfrm>
        </p:spPr>
        <p:txBody>
          <a:bodyPr/>
          <a:lstStyle/>
          <a:p>
            <a:r>
              <a:rPr lang="en-US">
                <a:latin typeface="Rockwell" charset="0"/>
              </a:rPr>
              <a:t>The User Interactions</a:t>
            </a:r>
          </a:p>
        </p:txBody>
      </p:sp>
      <p:sp>
        <p:nvSpPr>
          <p:cNvPr id="34818" name="Content Placeholder 2"/>
          <p:cNvSpPr>
            <a:spLocks noGrp="1"/>
          </p:cNvSpPr>
          <p:nvPr>
            <p:ph idx="1"/>
          </p:nvPr>
        </p:nvSpPr>
        <p:spPr/>
        <p:txBody>
          <a:bodyPr>
            <a:normAutofit/>
          </a:bodyPr>
          <a:lstStyle/>
          <a:p>
            <a:r>
              <a:rPr lang="en-US">
                <a:latin typeface="Rockwell" charset="0"/>
              </a:rPr>
              <a:t>The user interacts with the browser via mice, keyboards, and touchscreens. </a:t>
            </a:r>
          </a:p>
          <a:p>
            <a:r>
              <a:rPr lang="en-US">
                <a:latin typeface="Rockwell" charset="0"/>
              </a:rPr>
              <a:t>A browser has an elaborate event system that captures user input events and then takes the appropriate actions.</a:t>
            </a:r>
          </a:p>
          <a:p>
            <a:r>
              <a:rPr lang="en-US">
                <a:latin typeface="Rockwell" charset="0"/>
              </a:rPr>
              <a:t> Actions vary from displaying a popup menu to loading a new document from the server to executing client-side JavaScript.</a:t>
            </a:r>
          </a:p>
        </p:txBody>
      </p:sp>
      <p:sp>
        <p:nvSpPr>
          <p:cNvPr id="34819"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4820"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482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DD8AA4-5CB5-B943-AB25-EE5C0D0D171A}" type="slidenum">
              <a:rPr lang="en-US" sz="1400">
                <a:solidFill>
                  <a:srgbClr val="898989"/>
                </a:solidFill>
                <a:latin typeface="Calibri" charset="0"/>
              </a:rPr>
              <a:pPr eaLnBrk="1" hangingPunct="1"/>
              <a:t>8</a:t>
            </a:fld>
            <a:endParaRPr lang="en-US" sz="1400">
              <a:solidFill>
                <a:srgbClr val="898989"/>
              </a:solidFill>
              <a:latin typeface="Calibri" charset="0"/>
            </a:endParaRPr>
          </a:p>
        </p:txBody>
      </p:sp>
    </p:spTree>
    <p:extLst>
      <p:ext uri="{BB962C8B-B14F-4D97-AF65-F5344CB8AC3E}">
        <p14:creationId xmlns:p14="http://schemas.microsoft.com/office/powerpoint/2010/main" val="1418984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SECTION </a:t>
            </a:r>
            <a:r>
              <a:rPr lang="en-US" dirty="0" smtClean="0"/>
              <a:t>OBJECTIVES</a:t>
            </a:r>
            <a:endParaRPr lang="en-US" dirty="0"/>
          </a:p>
        </p:txBody>
      </p:sp>
      <p:sp>
        <p:nvSpPr>
          <p:cNvPr id="3" name="Content Placeholder 2"/>
          <p:cNvSpPr>
            <a:spLocks noGrp="1"/>
          </p:cNvSpPr>
          <p:nvPr>
            <p:ph idx="1"/>
          </p:nvPr>
        </p:nvSpPr>
        <p:spPr/>
        <p:txBody>
          <a:bodyPr/>
          <a:lstStyle/>
          <a:p>
            <a:r>
              <a:rPr lang="en-US" dirty="0" smtClean="0"/>
              <a:t>IDEs.</a:t>
            </a:r>
          </a:p>
          <a:p>
            <a:r>
              <a:rPr lang="en-US" dirty="0" smtClean="0"/>
              <a:t>Setting up the environment with the </a:t>
            </a:r>
            <a:r>
              <a:rPr lang="en-US" dirty="0" smtClean="0"/>
              <a:t>Typescript </a:t>
            </a:r>
            <a:r>
              <a:rPr lang="en-US" dirty="0" err="1" smtClean="0"/>
              <a:t>tranpilers</a:t>
            </a:r>
            <a:r>
              <a:rPr lang="en-US" dirty="0" smtClean="0"/>
              <a:t>.</a:t>
            </a:r>
            <a:endParaRPr lang="en-US" dirty="0"/>
          </a:p>
        </p:txBody>
      </p:sp>
    </p:spTree>
    <p:extLst>
      <p:ext uri="{BB962C8B-B14F-4D97-AF65-F5344CB8AC3E}">
        <p14:creationId xmlns:p14="http://schemas.microsoft.com/office/powerpoint/2010/main" val="18078922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b="1" dirty="0"/>
              <a:t>Installing and using the </a:t>
            </a:r>
            <a:r>
              <a:rPr lang="en-US" sz="2000" b="1" dirty="0" err="1"/>
              <a:t>TypeScript</a:t>
            </a:r>
            <a:r>
              <a:rPr lang="en-US" sz="2000" b="1" dirty="0"/>
              <a:t> compiler</a:t>
            </a:r>
            <a:r>
              <a:rPr lang="en-US" b="1" dirty="0"/>
              <a:t/>
            </a:r>
            <a:br>
              <a:rPr lang="en-US" b="1" dirty="0"/>
            </a:br>
            <a:endParaRPr lang="en-US" dirty="0"/>
          </a:p>
        </p:txBody>
      </p:sp>
      <p:sp>
        <p:nvSpPr>
          <p:cNvPr id="3" name="Content Placeholder 2"/>
          <p:cNvSpPr>
            <a:spLocks noGrp="1"/>
          </p:cNvSpPr>
          <p:nvPr>
            <p:ph idx="1"/>
          </p:nvPr>
        </p:nvSpPr>
        <p:spPr>
          <a:xfrm>
            <a:off x="2231135" y="1959430"/>
            <a:ext cx="8789165" cy="3816224"/>
          </a:xfrm>
        </p:spPr>
        <p:txBody>
          <a:bodyPr/>
          <a:lstStyle/>
          <a:p>
            <a:r>
              <a:rPr lang="en-US" dirty="0"/>
              <a:t>The </a:t>
            </a:r>
            <a:r>
              <a:rPr lang="en-US" dirty="0" err="1"/>
              <a:t>TypeScript</a:t>
            </a:r>
            <a:r>
              <a:rPr lang="en-US" dirty="0"/>
              <a:t> compiler is itself written in </a:t>
            </a:r>
            <a:r>
              <a:rPr lang="en-US" dirty="0" err="1"/>
              <a:t>TypeScript</a:t>
            </a:r>
            <a:r>
              <a:rPr lang="en-US" dirty="0"/>
              <a:t>. </a:t>
            </a:r>
            <a:endParaRPr lang="en-US" dirty="0" smtClean="0"/>
          </a:p>
          <a:p>
            <a:r>
              <a:rPr lang="en-US" dirty="0" smtClean="0"/>
              <a:t>You’ll </a:t>
            </a:r>
            <a:r>
              <a:rPr lang="en-US" dirty="0"/>
              <a:t>use </a:t>
            </a:r>
            <a:r>
              <a:rPr lang="en-US" dirty="0" err="1"/>
              <a:t>Node.js’s</a:t>
            </a:r>
            <a:r>
              <a:rPr lang="en-US" dirty="0"/>
              <a:t> </a:t>
            </a:r>
            <a:r>
              <a:rPr lang="en-US" dirty="0" err="1"/>
              <a:t>npm</a:t>
            </a:r>
            <a:r>
              <a:rPr lang="en-US" dirty="0"/>
              <a:t> </a:t>
            </a:r>
            <a:r>
              <a:rPr lang="en-US" dirty="0" smtClean="0"/>
              <a:t>package </a:t>
            </a:r>
            <a:r>
              <a:rPr lang="en-US" dirty="0"/>
              <a:t>manager to install the compiler. </a:t>
            </a:r>
            <a:endParaRPr lang="en-US" dirty="0" smtClean="0"/>
          </a:p>
          <a:p>
            <a:r>
              <a:rPr lang="en-US" dirty="0" err="1"/>
              <a:t>npm</a:t>
            </a:r>
            <a:r>
              <a:rPr lang="en-US" dirty="0"/>
              <a:t> install -g </a:t>
            </a:r>
            <a:r>
              <a:rPr lang="en-US" dirty="0" smtClean="0"/>
              <a:t>typescript </a:t>
            </a:r>
          </a:p>
          <a:p>
            <a:r>
              <a:rPr lang="en-US" dirty="0"/>
              <a:t>Code written in </a:t>
            </a:r>
            <a:r>
              <a:rPr lang="en-US" dirty="0" err="1"/>
              <a:t>TypeScript</a:t>
            </a:r>
            <a:r>
              <a:rPr lang="en-US" dirty="0"/>
              <a:t> has to be </a:t>
            </a:r>
            <a:r>
              <a:rPr lang="en-US" dirty="0" err="1"/>
              <a:t>transpiled</a:t>
            </a:r>
            <a:r>
              <a:rPr lang="en-US" dirty="0"/>
              <a:t> into JavaScript so web browsers can execute it</a:t>
            </a:r>
            <a:r>
              <a:rPr lang="en-US" dirty="0" smtClean="0"/>
              <a:t>.</a:t>
            </a:r>
          </a:p>
          <a:p>
            <a:r>
              <a:rPr lang="en-US" dirty="0" smtClean="0"/>
              <a:t> </a:t>
            </a:r>
            <a:r>
              <a:rPr lang="en-US" dirty="0" err="1"/>
              <a:t>TypeScript</a:t>
            </a:r>
            <a:r>
              <a:rPr lang="en-US" dirty="0"/>
              <a:t> code is saved in files with the .</a:t>
            </a:r>
            <a:r>
              <a:rPr lang="en-US" dirty="0" err="1"/>
              <a:t>ts</a:t>
            </a:r>
            <a:r>
              <a:rPr lang="en-US" dirty="0"/>
              <a:t> </a:t>
            </a:r>
            <a:r>
              <a:rPr lang="en-US" dirty="0" smtClean="0"/>
              <a:t>extension</a:t>
            </a:r>
          </a:p>
          <a:p>
            <a:r>
              <a:rPr lang="en-US" dirty="0" err="1"/>
              <a:t>tsc</a:t>
            </a:r>
            <a:r>
              <a:rPr lang="en-US" dirty="0"/>
              <a:t> </a:t>
            </a:r>
            <a:r>
              <a:rPr lang="en-US" dirty="0" smtClean="0"/>
              <a:t>&lt;filename&gt;.</a:t>
            </a:r>
            <a:r>
              <a:rPr lang="en-US" dirty="0" err="1" smtClean="0"/>
              <a:t>ts</a:t>
            </a:r>
            <a:r>
              <a:rPr lang="en-US" dirty="0" smtClean="0"/>
              <a:t>  would compile a file written as &lt;filename&gt;.</a:t>
            </a:r>
            <a:r>
              <a:rPr lang="en-US" dirty="0" err="1" smtClean="0"/>
              <a:t>ts</a:t>
            </a:r>
            <a:r>
              <a:rPr lang="en-US" dirty="0" smtClean="0"/>
              <a:t> to &lt;filename&gt;.</a:t>
            </a:r>
            <a:r>
              <a:rPr lang="en-US" dirty="0" err="1" smtClean="0"/>
              <a:t>js</a:t>
            </a:r>
            <a:endParaRPr lang="en-US" dirty="0" smtClean="0"/>
          </a:p>
          <a:p>
            <a:r>
              <a:rPr lang="en-US" dirty="0" err="1"/>
              <a:t>tsc</a:t>
            </a:r>
            <a:r>
              <a:rPr lang="en-US" dirty="0"/>
              <a:t> --</a:t>
            </a:r>
            <a:r>
              <a:rPr lang="en-US" dirty="0" err="1"/>
              <a:t>sourcemap</a:t>
            </a:r>
            <a:r>
              <a:rPr lang="en-US" dirty="0"/>
              <a:t> &lt;filename</a:t>
            </a:r>
            <a:r>
              <a:rPr lang="en-US" dirty="0" smtClean="0"/>
              <a:t>&gt;.</a:t>
            </a:r>
            <a:r>
              <a:rPr lang="en-US" dirty="0" err="1" smtClean="0"/>
              <a:t>ts</a:t>
            </a:r>
            <a:r>
              <a:rPr lang="en-US" dirty="0" smtClean="0"/>
              <a:t> would generate the source map for the debugging.</a:t>
            </a:r>
            <a:endParaRPr lang="en-US" dirty="0"/>
          </a:p>
        </p:txBody>
      </p:sp>
    </p:spTree>
    <p:extLst>
      <p:ext uri="{BB962C8B-B14F-4D97-AF65-F5344CB8AC3E}">
        <p14:creationId xmlns:p14="http://schemas.microsoft.com/office/powerpoint/2010/main" val="49894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 SCRIPT IS STONGLY TYPED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2241818"/>
            <a:ext cx="3701613" cy="3101975"/>
          </a:xfrm>
        </p:spPr>
      </p:pic>
      <p:sp>
        <p:nvSpPr>
          <p:cNvPr id="6" name="Frame 5"/>
          <p:cNvSpPr/>
          <p:nvPr/>
        </p:nvSpPr>
        <p:spPr>
          <a:xfrm>
            <a:off x="1600199" y="2241817"/>
            <a:ext cx="3809083" cy="3101975"/>
          </a:xfrm>
          <a:prstGeom prst="frame">
            <a:avLst>
              <a:gd name="adj1" fmla="val 2841"/>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9834" y="5555726"/>
            <a:ext cx="5365214" cy="774700"/>
          </a:xfrm>
          <a:prstGeom prst="rect">
            <a:avLst/>
          </a:prstGeom>
        </p:spPr>
      </p:pic>
      <p:sp>
        <p:nvSpPr>
          <p:cNvPr id="8" name="TextBox 7"/>
          <p:cNvSpPr txBox="1"/>
          <p:nvPr/>
        </p:nvSpPr>
        <p:spPr>
          <a:xfrm>
            <a:off x="6257582" y="2445744"/>
            <a:ext cx="4726236" cy="1200329"/>
          </a:xfrm>
          <a:prstGeom prst="rect">
            <a:avLst/>
          </a:prstGeom>
          <a:noFill/>
        </p:spPr>
        <p:txBody>
          <a:bodyPr wrap="square" rtlCol="0">
            <a:spAutoFit/>
          </a:bodyPr>
          <a:lstStyle/>
          <a:p>
            <a:r>
              <a:rPr lang="en-US" b="1" dirty="0">
                <a:solidFill>
                  <a:schemeClr val="bg1"/>
                </a:solidFill>
              </a:rPr>
              <a:t>The </a:t>
            </a:r>
            <a:r>
              <a:rPr lang="en-US" b="1" dirty="0" smtClean="0">
                <a:solidFill>
                  <a:schemeClr val="bg1"/>
                </a:solidFill>
              </a:rPr>
              <a:t>Type Script </a:t>
            </a:r>
            <a:r>
              <a:rPr lang="en-US" b="1" dirty="0">
                <a:solidFill>
                  <a:schemeClr val="bg1"/>
                </a:solidFill>
              </a:rPr>
              <a:t>syntax for declaring the type of a variable is to include a colon (:), after the variable name, and then indicate its type</a:t>
            </a:r>
          </a:p>
        </p:txBody>
      </p:sp>
      <p:sp>
        <p:nvSpPr>
          <p:cNvPr id="9" name="Frame 8"/>
          <p:cNvSpPr/>
          <p:nvPr/>
        </p:nvSpPr>
        <p:spPr>
          <a:xfrm>
            <a:off x="6093244" y="2175716"/>
            <a:ext cx="5031438" cy="1658153"/>
          </a:xfrm>
          <a:prstGeom prst="frame">
            <a:avLst>
              <a:gd name="adj1" fmla="val 2841"/>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656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INFERRED TYPING </a:t>
            </a:r>
            <a:endParaRPr lang="en-US" dirty="0"/>
          </a:p>
        </p:txBody>
      </p:sp>
      <p:sp>
        <p:nvSpPr>
          <p:cNvPr id="3" name="Content Placeholder 2"/>
          <p:cNvSpPr>
            <a:spLocks noGrp="1"/>
          </p:cNvSpPr>
          <p:nvPr>
            <p:ph idx="1"/>
          </p:nvPr>
        </p:nvSpPr>
        <p:spPr>
          <a:xfrm>
            <a:off x="1702326" y="1833812"/>
            <a:ext cx="9422355" cy="953455"/>
          </a:xfrm>
        </p:spPr>
        <p:txBody>
          <a:bodyPr>
            <a:normAutofit fontScale="92500" lnSpcReduction="10000"/>
          </a:bodyPr>
          <a:lstStyle/>
          <a:p>
            <a:r>
              <a:rPr lang="en-US" dirty="0" smtClean="0"/>
              <a:t>In the cases where the developer chooses not to define the types.</a:t>
            </a:r>
          </a:p>
          <a:p>
            <a:r>
              <a:rPr lang="en-US" dirty="0" smtClean="0"/>
              <a:t>Looks at the first usage of the variable initialization and assumes it to be having the same type in the rest of the code.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329236"/>
            <a:ext cx="4953000" cy="2324100"/>
          </a:xfrm>
          <a:prstGeom prst="rect">
            <a:avLst/>
          </a:prstGeom>
        </p:spPr>
      </p:pic>
      <p:sp>
        <p:nvSpPr>
          <p:cNvPr id="5" name="Frame 4"/>
          <p:cNvSpPr/>
          <p:nvPr/>
        </p:nvSpPr>
        <p:spPr>
          <a:xfrm>
            <a:off x="1443210" y="3150823"/>
            <a:ext cx="5266062" cy="2622016"/>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71" y="6116503"/>
            <a:ext cx="11052061" cy="570736"/>
          </a:xfrm>
          <a:prstGeom prst="rect">
            <a:avLst/>
          </a:prstGeom>
        </p:spPr>
      </p:pic>
    </p:spTree>
    <p:extLst>
      <p:ext uri="{BB962C8B-B14F-4D97-AF65-F5344CB8AC3E}">
        <p14:creationId xmlns:p14="http://schemas.microsoft.com/office/powerpoint/2010/main" val="19171852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50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50000">
                                          <p:cBhvr additive="base">
                                            <p:cTn id="25"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Duck TYPING </a:t>
            </a:r>
            <a:endParaRPr lang="en-US" dirty="0"/>
          </a:p>
        </p:txBody>
      </p:sp>
      <p:sp>
        <p:nvSpPr>
          <p:cNvPr id="3" name="Content Placeholder 2"/>
          <p:cNvSpPr>
            <a:spLocks noGrp="1"/>
          </p:cNvSpPr>
          <p:nvPr>
            <p:ph idx="1"/>
          </p:nvPr>
        </p:nvSpPr>
        <p:spPr>
          <a:xfrm>
            <a:off x="1702326" y="1833812"/>
            <a:ext cx="9422355" cy="953455"/>
          </a:xfrm>
        </p:spPr>
        <p:txBody>
          <a:bodyPr>
            <a:normAutofit/>
          </a:bodyPr>
          <a:lstStyle/>
          <a:p>
            <a:r>
              <a:rPr lang="en-US" dirty="0"/>
              <a:t>f it looks like a duck, and quacks like a duck, then it probably is a duck</a:t>
            </a:r>
            <a:r>
              <a:rPr lang="en-US" dirty="0" smtClean="0"/>
              <a:t>.</a:t>
            </a:r>
          </a:p>
          <a:p>
            <a:r>
              <a:rPr lang="en-US" dirty="0" smtClean="0"/>
              <a:t>Helps Introducing strong typing to our code without the need of explicit typing.</a:t>
            </a:r>
            <a:endParaRPr lang="en-US" dirty="0"/>
          </a:p>
        </p:txBody>
      </p:sp>
      <p:sp>
        <p:nvSpPr>
          <p:cNvPr id="5" name="Frame 4"/>
          <p:cNvSpPr/>
          <p:nvPr/>
        </p:nvSpPr>
        <p:spPr>
          <a:xfrm>
            <a:off x="1443209" y="3150823"/>
            <a:ext cx="8989763" cy="2622016"/>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283025"/>
            <a:ext cx="8700571" cy="236862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316" y="5905041"/>
            <a:ext cx="10366872" cy="826265"/>
          </a:xfrm>
          <a:prstGeom prst="rect">
            <a:avLst/>
          </a:prstGeom>
        </p:spPr>
      </p:pic>
    </p:spTree>
    <p:extLst>
      <p:ext uri="{BB962C8B-B14F-4D97-AF65-F5344CB8AC3E}">
        <p14:creationId xmlns:p14="http://schemas.microsoft.com/office/powerpoint/2010/main" val="637683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50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50000">
                                          <p:cBhvr additive="base">
                                            <p:cTn id="25"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Types : Arrays AND ENUMS</a:t>
            </a:r>
            <a:endParaRPr lang="en-US" dirty="0"/>
          </a:p>
        </p:txBody>
      </p:sp>
      <p:sp>
        <p:nvSpPr>
          <p:cNvPr id="3" name="Content Placeholder 2"/>
          <p:cNvSpPr>
            <a:spLocks noGrp="1"/>
          </p:cNvSpPr>
          <p:nvPr>
            <p:ph idx="1"/>
          </p:nvPr>
        </p:nvSpPr>
        <p:spPr>
          <a:xfrm>
            <a:off x="1702326" y="1833812"/>
            <a:ext cx="9422355" cy="953455"/>
          </a:xfrm>
        </p:spPr>
        <p:txBody>
          <a:bodyPr>
            <a:normAutofit/>
          </a:bodyPr>
          <a:lstStyle/>
          <a:p>
            <a:r>
              <a:rPr lang="en-US" dirty="0" smtClean="0"/>
              <a:t>TS introduces two added types : Arrays and </a:t>
            </a:r>
            <a:r>
              <a:rPr lang="en-US" dirty="0" err="1" smtClean="0"/>
              <a:t>Enums</a:t>
            </a:r>
            <a:r>
              <a:rPr lang="en-US" dirty="0" smtClean="0"/>
              <a:t>.</a:t>
            </a:r>
          </a:p>
          <a:p>
            <a:endParaRPr lang="en-US" dirty="0"/>
          </a:p>
        </p:txBody>
      </p:sp>
      <p:sp>
        <p:nvSpPr>
          <p:cNvPr id="5" name="Frame 4"/>
          <p:cNvSpPr/>
          <p:nvPr/>
        </p:nvSpPr>
        <p:spPr>
          <a:xfrm>
            <a:off x="1547870" y="2310539"/>
            <a:ext cx="9116458" cy="3164844"/>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326" y="2508661"/>
            <a:ext cx="8700571" cy="2768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159" y="5813189"/>
            <a:ext cx="9463489" cy="631678"/>
          </a:xfrm>
          <a:prstGeom prst="rect">
            <a:avLst/>
          </a:prstGeom>
        </p:spPr>
      </p:pic>
    </p:spTree>
    <p:extLst>
      <p:ext uri="{BB962C8B-B14F-4D97-AF65-F5344CB8AC3E}">
        <p14:creationId xmlns:p14="http://schemas.microsoft.com/office/powerpoint/2010/main" val="18180524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14:presetBounceEnd="50000">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14:bounceEnd="50000">
                                          <p:cBhvr additive="base">
                                            <p:cTn id="20"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Types : Arrays AND ENUMS</a:t>
            </a:r>
            <a:endParaRPr lang="en-US" dirty="0"/>
          </a:p>
        </p:txBody>
      </p:sp>
      <p:sp>
        <p:nvSpPr>
          <p:cNvPr id="3" name="Content Placeholder 2"/>
          <p:cNvSpPr>
            <a:spLocks noGrp="1"/>
          </p:cNvSpPr>
          <p:nvPr>
            <p:ph idx="1"/>
          </p:nvPr>
        </p:nvSpPr>
        <p:spPr>
          <a:xfrm>
            <a:off x="1702326" y="1833812"/>
            <a:ext cx="9422355" cy="942439"/>
          </a:xfrm>
        </p:spPr>
        <p:txBody>
          <a:bodyPr>
            <a:normAutofit/>
          </a:bodyPr>
          <a:lstStyle/>
          <a:p>
            <a:r>
              <a:rPr lang="en-US" dirty="0" err="1" smtClean="0"/>
              <a:t>Enums</a:t>
            </a:r>
            <a:r>
              <a:rPr lang="en-US" dirty="0"/>
              <a:t> </a:t>
            </a:r>
            <a:r>
              <a:rPr lang="en-US" dirty="0" smtClean="0"/>
              <a:t>: Borrowed From languages like Java and C#</a:t>
            </a:r>
          </a:p>
          <a:p>
            <a:r>
              <a:rPr lang="en-US" dirty="0" smtClean="0"/>
              <a:t>Used to Define a collection of constants.</a:t>
            </a:r>
          </a:p>
          <a:p>
            <a:endParaRPr lang="en-US" dirty="0" smtClean="0"/>
          </a:p>
          <a:p>
            <a:endParaRPr lang="en-US" dirty="0"/>
          </a:p>
        </p:txBody>
      </p:sp>
      <p:sp>
        <p:nvSpPr>
          <p:cNvPr id="5" name="Frame 4"/>
          <p:cNvSpPr/>
          <p:nvPr/>
        </p:nvSpPr>
        <p:spPr>
          <a:xfrm>
            <a:off x="1658039" y="3346125"/>
            <a:ext cx="9116458" cy="3164844"/>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496" y="3576764"/>
            <a:ext cx="8774714" cy="2711171"/>
          </a:xfrm>
          <a:prstGeom prst="rect">
            <a:avLst/>
          </a:prstGeom>
        </p:spPr>
      </p:pic>
    </p:spTree>
    <p:extLst>
      <p:ext uri="{BB962C8B-B14F-4D97-AF65-F5344CB8AC3E}">
        <p14:creationId xmlns:p14="http://schemas.microsoft.com/office/powerpoint/2010/main" val="211017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Flexibility Compromised ??  : Enter “ANY”</a:t>
            </a:r>
            <a:endParaRPr lang="en-US" dirty="0"/>
          </a:p>
        </p:txBody>
      </p:sp>
      <p:sp>
        <p:nvSpPr>
          <p:cNvPr id="5" name="Frame 4"/>
          <p:cNvSpPr/>
          <p:nvPr/>
        </p:nvSpPr>
        <p:spPr>
          <a:xfrm>
            <a:off x="1412005" y="1838163"/>
            <a:ext cx="163281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1600199" y="1938969"/>
            <a:ext cx="1319271"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240" y="1838163"/>
            <a:ext cx="5803900" cy="1143000"/>
          </a:xfrm>
          <a:prstGeom prst="rect">
            <a:avLst/>
          </a:prstGeom>
        </p:spPr>
      </p:pic>
      <p:sp>
        <p:nvSpPr>
          <p:cNvPr id="10" name="Frame 9"/>
          <p:cNvSpPr/>
          <p:nvPr/>
        </p:nvSpPr>
        <p:spPr>
          <a:xfrm>
            <a:off x="1410159" y="3266150"/>
            <a:ext cx="1634664"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1598353" y="3366956"/>
            <a:ext cx="1319271" cy="369332"/>
          </a:xfrm>
          <a:prstGeom prst="rect">
            <a:avLst/>
          </a:prstGeom>
          <a:noFill/>
        </p:spPr>
        <p:txBody>
          <a:bodyPr wrap="square" rtlCol="0">
            <a:spAutoFit/>
          </a:bodyPr>
          <a:lstStyle/>
          <a:p>
            <a:r>
              <a:rPr lang="en-US" dirty="0" smtClean="0">
                <a:solidFill>
                  <a:schemeClr val="bg1"/>
                </a:solidFill>
              </a:rPr>
              <a:t>TS Prohibits</a:t>
            </a:r>
            <a:endParaRPr lang="en-US" dirty="0">
              <a:solidFill>
                <a:schemeClr val="bg1"/>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280" y="3361310"/>
            <a:ext cx="7676402" cy="308815"/>
          </a:xfrm>
          <a:prstGeom prst="rect">
            <a:avLst/>
          </a:prstGeom>
        </p:spPr>
      </p:pic>
      <p:sp>
        <p:nvSpPr>
          <p:cNvPr id="13" name="Frame 12"/>
          <p:cNvSpPr/>
          <p:nvPr/>
        </p:nvSpPr>
        <p:spPr>
          <a:xfrm>
            <a:off x="1410159" y="4335893"/>
            <a:ext cx="1634664"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4" name="TextBox 13"/>
          <p:cNvSpPr txBox="1"/>
          <p:nvPr/>
        </p:nvSpPr>
        <p:spPr>
          <a:xfrm>
            <a:off x="1598353" y="4436699"/>
            <a:ext cx="1319271" cy="369332"/>
          </a:xfrm>
          <a:prstGeom prst="rect">
            <a:avLst/>
          </a:prstGeom>
          <a:noFill/>
        </p:spPr>
        <p:txBody>
          <a:bodyPr wrap="square" rtlCol="0">
            <a:spAutoFit/>
          </a:bodyPr>
          <a:lstStyle/>
          <a:p>
            <a:r>
              <a:rPr lang="en-US" dirty="0" smtClean="0">
                <a:solidFill>
                  <a:schemeClr val="bg1"/>
                </a:solidFill>
              </a:rPr>
              <a:t>Enter Any</a:t>
            </a:r>
            <a:endParaRPr lang="en-US" dirty="0">
              <a:solidFill>
                <a:schemeClr val="bg1"/>
              </a:solidFill>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8280" y="4189824"/>
            <a:ext cx="6146800" cy="876300"/>
          </a:xfrm>
          <a:prstGeom prst="rect">
            <a:avLst/>
          </a:prstGeom>
        </p:spPr>
      </p:pic>
      <p:sp>
        <p:nvSpPr>
          <p:cNvPr id="16" name="Frame 15"/>
          <p:cNvSpPr/>
          <p:nvPr/>
        </p:nvSpPr>
        <p:spPr>
          <a:xfrm>
            <a:off x="3448280" y="1740348"/>
            <a:ext cx="6015209" cy="1427987"/>
          </a:xfrm>
          <a:prstGeom prst="frame">
            <a:avLst>
              <a:gd name="adj1" fmla="val 478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354836" y="4027664"/>
            <a:ext cx="6351024" cy="1168264"/>
          </a:xfrm>
          <a:prstGeom prst="frame">
            <a:avLst>
              <a:gd name="adj1" fmla="val 478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121999" y="5752087"/>
            <a:ext cx="10480883" cy="646331"/>
          </a:xfrm>
          <a:prstGeom prst="rect">
            <a:avLst/>
          </a:prstGeom>
          <a:noFill/>
        </p:spPr>
        <p:txBody>
          <a:bodyPr wrap="none" rtlCol="0">
            <a:spAutoFit/>
          </a:bodyPr>
          <a:lstStyle/>
          <a:p>
            <a:r>
              <a:rPr lang="en-US" b="1" dirty="0">
                <a:solidFill>
                  <a:schemeClr val="bg1"/>
                </a:solidFill>
              </a:rPr>
              <a:t>Specifying that an object has a type of any in essence relaxes the compiler's strict type </a:t>
            </a:r>
            <a:r>
              <a:rPr lang="en-US" b="1">
                <a:solidFill>
                  <a:schemeClr val="bg1"/>
                </a:solidFill>
              </a:rPr>
              <a:t>checking</a:t>
            </a:r>
            <a:r>
              <a:rPr lang="en-US" b="1" smtClean="0">
                <a:solidFill>
                  <a:schemeClr val="bg1"/>
                </a:solidFill>
              </a:rPr>
              <a:t>.</a:t>
            </a:r>
            <a:endParaRPr lang="en-US" b="1" dirty="0">
              <a:solidFill>
                <a:schemeClr val="bg1"/>
              </a:solidFill>
            </a:endParaRPr>
          </a:p>
          <a:p>
            <a:r>
              <a:rPr lang="en-US" b="1" dirty="0" smtClean="0">
                <a:solidFill>
                  <a:schemeClr val="bg1"/>
                </a:solidFill>
              </a:rPr>
              <a:t>Should be used sparingly since can lead to the same mess.</a:t>
            </a:r>
            <a:endParaRPr lang="en-US" b="1" dirty="0">
              <a:solidFill>
                <a:schemeClr val="bg1"/>
              </a:solidFill>
            </a:endParaRPr>
          </a:p>
        </p:txBody>
      </p:sp>
    </p:spTree>
    <p:extLst>
      <p:ext uri="{BB962C8B-B14F-4D97-AF65-F5344CB8AC3E}">
        <p14:creationId xmlns:p14="http://schemas.microsoft.com/office/powerpoint/2010/main" val="6206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3" grpId="0" animBg="1"/>
      <p:bldP spid="14" grpId="0"/>
      <p:bldP spid="16" grpId="0" animBg="1"/>
      <p:bldP spid="17"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Strongly Typing Function </a:t>
            </a:r>
            <a:r>
              <a:rPr lang="en-US" dirty="0" err="1" smtClean="0"/>
              <a:t>Params</a:t>
            </a:r>
            <a:endParaRPr lang="en-US" dirty="0"/>
          </a:p>
        </p:txBody>
      </p:sp>
      <p:sp>
        <p:nvSpPr>
          <p:cNvPr id="5" name="Frame 4"/>
          <p:cNvSpPr/>
          <p:nvPr/>
        </p:nvSpPr>
        <p:spPr>
          <a:xfrm>
            <a:off x="1412005" y="1838163"/>
            <a:ext cx="163281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1600199" y="1938969"/>
            <a:ext cx="1319271"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sp>
        <p:nvSpPr>
          <p:cNvPr id="10" name="Frame 9"/>
          <p:cNvSpPr/>
          <p:nvPr/>
        </p:nvSpPr>
        <p:spPr>
          <a:xfrm>
            <a:off x="804231" y="3266150"/>
            <a:ext cx="2240592"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892366" y="3366956"/>
            <a:ext cx="2025258" cy="369332"/>
          </a:xfrm>
          <a:prstGeom prst="rect">
            <a:avLst/>
          </a:prstGeom>
          <a:noFill/>
        </p:spPr>
        <p:txBody>
          <a:bodyPr wrap="square" rtlCol="0">
            <a:spAutoFit/>
          </a:bodyPr>
          <a:lstStyle/>
          <a:p>
            <a:r>
              <a:rPr lang="en-US" dirty="0" smtClean="0">
                <a:solidFill>
                  <a:schemeClr val="bg1"/>
                </a:solidFill>
              </a:rPr>
              <a:t>TS Strong Typing</a:t>
            </a:r>
            <a:endParaRPr lang="en-US" dirty="0">
              <a:solidFill>
                <a:schemeClr val="bg1"/>
              </a:solidFill>
            </a:endParaRPr>
          </a:p>
        </p:txBody>
      </p:sp>
      <p:sp>
        <p:nvSpPr>
          <p:cNvPr id="16" name="Frame 15"/>
          <p:cNvSpPr/>
          <p:nvPr/>
        </p:nvSpPr>
        <p:spPr>
          <a:xfrm>
            <a:off x="3448280" y="1740348"/>
            <a:ext cx="4032173" cy="1509627"/>
          </a:xfrm>
          <a:prstGeom prst="frame">
            <a:avLst>
              <a:gd name="adj1" fmla="val 247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332803" y="3418926"/>
            <a:ext cx="6218821" cy="1924255"/>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414" y="1835508"/>
            <a:ext cx="3866462" cy="1235055"/>
          </a:xfrm>
          <a:prstGeom prst="rect">
            <a:avLst/>
          </a:prstGeom>
        </p:spPr>
      </p:pic>
      <p:sp>
        <p:nvSpPr>
          <p:cNvPr id="19" name="Frame 18"/>
          <p:cNvSpPr/>
          <p:nvPr/>
        </p:nvSpPr>
        <p:spPr>
          <a:xfrm>
            <a:off x="8073042" y="1835508"/>
            <a:ext cx="177603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0" name="TextBox 19"/>
          <p:cNvSpPr txBox="1"/>
          <p:nvPr/>
        </p:nvSpPr>
        <p:spPr>
          <a:xfrm>
            <a:off x="8261236" y="1936314"/>
            <a:ext cx="1587844" cy="369332"/>
          </a:xfrm>
          <a:prstGeom prst="rect">
            <a:avLst/>
          </a:prstGeom>
          <a:noFill/>
        </p:spPr>
        <p:txBody>
          <a:bodyPr wrap="square" rtlCol="0">
            <a:spAutoFit/>
          </a:bodyPr>
          <a:lstStyle/>
          <a:p>
            <a:r>
              <a:rPr lang="en-US" smtClean="0">
                <a:solidFill>
                  <a:schemeClr val="bg1"/>
                </a:solidFill>
              </a:rPr>
              <a:t>Unpredictible</a:t>
            </a: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280" y="3556885"/>
            <a:ext cx="6030395" cy="1771933"/>
          </a:xfrm>
          <a:prstGeom prst="rect">
            <a:avLst/>
          </a:prstGeom>
        </p:spPr>
      </p:pic>
      <p:sp>
        <p:nvSpPr>
          <p:cNvPr id="21" name="Frame 20"/>
          <p:cNvSpPr/>
          <p:nvPr/>
        </p:nvSpPr>
        <p:spPr>
          <a:xfrm>
            <a:off x="231355" y="5643957"/>
            <a:ext cx="2941504"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2" name="TextBox 21"/>
          <p:cNvSpPr txBox="1"/>
          <p:nvPr/>
        </p:nvSpPr>
        <p:spPr>
          <a:xfrm>
            <a:off x="231353" y="5744763"/>
            <a:ext cx="2798179" cy="369332"/>
          </a:xfrm>
          <a:prstGeom prst="rect">
            <a:avLst/>
          </a:prstGeom>
          <a:noFill/>
        </p:spPr>
        <p:txBody>
          <a:bodyPr wrap="square" rtlCol="0">
            <a:spAutoFit/>
          </a:bodyPr>
          <a:lstStyle/>
          <a:p>
            <a:r>
              <a:rPr lang="en-US" dirty="0" smtClean="0">
                <a:solidFill>
                  <a:schemeClr val="bg1"/>
                </a:solidFill>
              </a:rPr>
              <a:t>Non Conforming Invocation</a:t>
            </a:r>
            <a:endParaRPr lang="en-US" dirty="0">
              <a:solidFill>
                <a:schemeClr val="bg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591" y="5654888"/>
            <a:ext cx="5727700" cy="508516"/>
          </a:xfrm>
          <a:prstGeom prst="rect">
            <a:avLst/>
          </a:prstGeom>
        </p:spPr>
      </p:pic>
      <p:sp>
        <p:nvSpPr>
          <p:cNvPr id="23" name="Frame 22"/>
          <p:cNvSpPr/>
          <p:nvPr/>
        </p:nvSpPr>
        <p:spPr>
          <a:xfrm>
            <a:off x="3354067" y="5589406"/>
            <a:ext cx="6197558" cy="630489"/>
          </a:xfrm>
          <a:prstGeom prst="frame">
            <a:avLst>
              <a:gd name="adj1" fmla="val 6867"/>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572" y="6356379"/>
            <a:ext cx="10146687" cy="330200"/>
          </a:xfrm>
          <a:prstGeom prst="rect">
            <a:avLst/>
          </a:prstGeom>
        </p:spPr>
      </p:pic>
    </p:spTree>
    <p:extLst>
      <p:ext uri="{BB962C8B-B14F-4D97-AF65-F5344CB8AC3E}">
        <p14:creationId xmlns:p14="http://schemas.microsoft.com/office/powerpoint/2010/main" val="9452246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14:presetBounceEnd="50000">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14:bounceEnd="50000">
                                          <p:cBhvr additive="base">
                                            <p:cTn id="59" dur="5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9" grpId="0" animBg="1"/>
          <p:bldP spid="20" grpId="0"/>
          <p:bldP spid="21" grpId="0" animBg="1"/>
          <p:bldP spid="22" grpId="0"/>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0-#ppt_w/2"/>
                                              </p:val>
                                            </p:tav>
                                            <p:tav tm="100000">
                                              <p:val>
                                                <p:strVal val="#ppt_x"/>
                                              </p:val>
                                            </p:tav>
                                          </p:tavLst>
                                        </p:anim>
                                        <p:anim calcmode="lin" valueType="num">
                                          <p:cBhvr additive="base">
                                            <p:cTn id="6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9" grpId="0" animBg="1"/>
          <p:bldP spid="20" grpId="0"/>
          <p:bldP spid="21" grpId="0" animBg="1"/>
          <p:bldP spid="22" grpId="0"/>
          <p:bldP spid="23" grpId="0" animBg="1"/>
        </p:bldLst>
      </p:timing>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Optional Parameters</a:t>
            </a:r>
            <a:endParaRPr lang="en-US" dirty="0"/>
          </a:p>
        </p:txBody>
      </p:sp>
      <p:sp>
        <p:nvSpPr>
          <p:cNvPr id="5" name="Frame 4"/>
          <p:cNvSpPr/>
          <p:nvPr/>
        </p:nvSpPr>
        <p:spPr>
          <a:xfrm>
            <a:off x="1412005" y="1838163"/>
            <a:ext cx="163281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1600199" y="1938969"/>
            <a:ext cx="1319271"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sp>
        <p:nvSpPr>
          <p:cNvPr id="10" name="Frame 9"/>
          <p:cNvSpPr/>
          <p:nvPr/>
        </p:nvSpPr>
        <p:spPr>
          <a:xfrm>
            <a:off x="231353" y="3266150"/>
            <a:ext cx="2813470"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317081" y="3366956"/>
            <a:ext cx="2686271" cy="369332"/>
          </a:xfrm>
          <a:prstGeom prst="rect">
            <a:avLst/>
          </a:prstGeom>
          <a:noFill/>
        </p:spPr>
        <p:txBody>
          <a:bodyPr wrap="square" rtlCol="0">
            <a:spAutoFit/>
          </a:bodyPr>
          <a:lstStyle/>
          <a:p>
            <a:r>
              <a:rPr lang="en-US" dirty="0" smtClean="0">
                <a:solidFill>
                  <a:schemeClr val="bg1"/>
                </a:solidFill>
              </a:rPr>
              <a:t>TS Optional </a:t>
            </a:r>
            <a:r>
              <a:rPr lang="en-US" dirty="0" err="1" smtClean="0">
                <a:solidFill>
                  <a:schemeClr val="bg1"/>
                </a:solidFill>
              </a:rPr>
              <a:t>Params</a:t>
            </a:r>
            <a:endParaRPr lang="en-US" dirty="0">
              <a:solidFill>
                <a:schemeClr val="bg1"/>
              </a:solidFill>
            </a:endParaRPr>
          </a:p>
        </p:txBody>
      </p:sp>
      <p:sp>
        <p:nvSpPr>
          <p:cNvPr id="16" name="Frame 15"/>
          <p:cNvSpPr/>
          <p:nvPr/>
        </p:nvSpPr>
        <p:spPr>
          <a:xfrm>
            <a:off x="3448280" y="1740348"/>
            <a:ext cx="4481283" cy="1509627"/>
          </a:xfrm>
          <a:prstGeom prst="frame">
            <a:avLst>
              <a:gd name="adj1" fmla="val 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332803" y="3418926"/>
            <a:ext cx="7425685" cy="1924255"/>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8073042" y="1835508"/>
            <a:ext cx="177603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0" name="TextBox 19"/>
          <p:cNvSpPr txBox="1"/>
          <p:nvPr/>
        </p:nvSpPr>
        <p:spPr>
          <a:xfrm>
            <a:off x="8261236" y="1936314"/>
            <a:ext cx="1587844" cy="369332"/>
          </a:xfrm>
          <a:prstGeom prst="rect">
            <a:avLst/>
          </a:prstGeom>
          <a:noFill/>
        </p:spPr>
        <p:txBody>
          <a:bodyPr wrap="square" rtlCol="0">
            <a:spAutoFit/>
          </a:bodyPr>
          <a:lstStyle/>
          <a:p>
            <a:r>
              <a:rPr lang="en-US" smtClean="0">
                <a:solidFill>
                  <a:schemeClr val="bg1"/>
                </a:solidFill>
              </a:rPr>
              <a:t>Unpredictible</a:t>
            </a:r>
            <a:endParaRPr lang="en-US" dirty="0">
              <a:solidFill>
                <a:schemeClr val="bg1"/>
              </a:solidFill>
            </a:endParaRPr>
          </a:p>
        </p:txBody>
      </p:sp>
      <p:sp>
        <p:nvSpPr>
          <p:cNvPr id="21" name="Frame 20"/>
          <p:cNvSpPr/>
          <p:nvPr/>
        </p:nvSpPr>
        <p:spPr>
          <a:xfrm>
            <a:off x="231355" y="5643957"/>
            <a:ext cx="2941504"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2" name="TextBox 21"/>
          <p:cNvSpPr txBox="1"/>
          <p:nvPr/>
        </p:nvSpPr>
        <p:spPr>
          <a:xfrm>
            <a:off x="231353" y="5744763"/>
            <a:ext cx="2798179" cy="369332"/>
          </a:xfrm>
          <a:prstGeom prst="rect">
            <a:avLst/>
          </a:prstGeom>
          <a:noFill/>
        </p:spPr>
        <p:txBody>
          <a:bodyPr wrap="square" rtlCol="0">
            <a:spAutoFit/>
          </a:bodyPr>
          <a:lstStyle/>
          <a:p>
            <a:r>
              <a:rPr lang="en-US" dirty="0" smtClean="0">
                <a:solidFill>
                  <a:schemeClr val="bg1"/>
                </a:solidFill>
              </a:rPr>
              <a:t>Non Conforming Invocation</a:t>
            </a:r>
            <a:endParaRPr lang="en-US" dirty="0">
              <a:solidFill>
                <a:schemeClr val="bg1"/>
              </a:solidFill>
            </a:endParaRPr>
          </a:p>
        </p:txBody>
      </p:sp>
      <p:sp>
        <p:nvSpPr>
          <p:cNvPr id="23" name="Frame 22"/>
          <p:cNvSpPr/>
          <p:nvPr/>
        </p:nvSpPr>
        <p:spPr>
          <a:xfrm>
            <a:off x="3354067" y="5589406"/>
            <a:ext cx="6197558" cy="630489"/>
          </a:xfrm>
          <a:prstGeom prst="frame">
            <a:avLst>
              <a:gd name="adj1" fmla="val 6867"/>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591" y="1788868"/>
            <a:ext cx="4245234" cy="13838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067" y="3458066"/>
            <a:ext cx="7099300" cy="177115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642" y="5694130"/>
            <a:ext cx="5925534" cy="4191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612" y="6359033"/>
            <a:ext cx="10669069" cy="456431"/>
          </a:xfrm>
          <a:prstGeom prst="rect">
            <a:avLst/>
          </a:prstGeom>
        </p:spPr>
      </p:pic>
    </p:spTree>
    <p:extLst>
      <p:ext uri="{BB962C8B-B14F-4D97-AF65-F5344CB8AC3E}">
        <p14:creationId xmlns:p14="http://schemas.microsoft.com/office/powerpoint/2010/main" val="1667877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14:presetBounceEnd="50000">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14:bounceEnd="50000">
                                          <p:cBhvr additive="base">
                                            <p:cTn id="57" dur="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9" grpId="0" animBg="1"/>
          <p:bldP spid="20" grpId="0"/>
          <p:bldP spid="21" grpId="0" animBg="1"/>
          <p:bldP spid="22" grpId="0"/>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dissolve">
                                          <p:cBhvr>
                                            <p:cTn id="35" dur="500"/>
                                            <p:tgtEl>
                                              <p:spTgt spid="1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9" grpId="0" animBg="1"/>
          <p:bldP spid="20" grpId="0"/>
          <p:bldP spid="21" grpId="0" animBg="1"/>
          <p:bldP spid="22" grpId="0"/>
          <p:bldP spid="23"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2022475" y="484188"/>
            <a:ext cx="7556500" cy="811212"/>
          </a:xfrm>
        </p:spPr>
        <p:txBody>
          <a:bodyPr/>
          <a:lstStyle/>
          <a:p>
            <a:pPr>
              <a:lnSpc>
                <a:spcPct val="80000"/>
              </a:lnSpc>
            </a:pPr>
            <a:r>
              <a:rPr lang="en-US" sz="3200">
                <a:latin typeface="Rockwell" charset="0"/>
              </a:rPr>
              <a:t>Webservers</a:t>
            </a:r>
          </a:p>
        </p:txBody>
      </p:sp>
      <p:sp>
        <p:nvSpPr>
          <p:cNvPr id="35842" name="Content Placeholder 2"/>
          <p:cNvSpPr>
            <a:spLocks noGrp="1"/>
          </p:cNvSpPr>
          <p:nvPr>
            <p:ph idx="1"/>
          </p:nvPr>
        </p:nvSpPr>
        <p:spPr>
          <a:xfrm>
            <a:off x="2286000" y="1066801"/>
            <a:ext cx="7848600" cy="5059363"/>
          </a:xfrm>
        </p:spPr>
        <p:txBody>
          <a:bodyPr/>
          <a:lstStyle/>
          <a:p>
            <a:pPr marL="0" indent="0">
              <a:lnSpc>
                <a:spcPct val="70000"/>
              </a:lnSpc>
              <a:buNone/>
            </a:pPr>
            <a:endParaRPr lang="en-US" sz="1700" dirty="0">
              <a:latin typeface="Rockwell" charset="0"/>
            </a:endParaRPr>
          </a:p>
          <a:p>
            <a:pPr>
              <a:lnSpc>
                <a:spcPct val="200000"/>
              </a:lnSpc>
            </a:pPr>
            <a:r>
              <a:rPr lang="en-US" sz="1700" dirty="0">
                <a:latin typeface="Rockwell" charset="0"/>
              </a:rPr>
              <a:t>Handles the Request from the Server.</a:t>
            </a:r>
          </a:p>
          <a:p>
            <a:pPr>
              <a:lnSpc>
                <a:spcPct val="200000"/>
              </a:lnSpc>
            </a:pPr>
            <a:r>
              <a:rPr lang="en-US" sz="1700" dirty="0">
                <a:latin typeface="Rockwell" charset="0"/>
              </a:rPr>
              <a:t>Out of Box implementations can be only used to serve simple static files.</a:t>
            </a:r>
          </a:p>
          <a:p>
            <a:pPr>
              <a:lnSpc>
                <a:spcPct val="200000"/>
              </a:lnSpc>
            </a:pPr>
            <a:r>
              <a:rPr lang="en-US" sz="1700" dirty="0">
                <a:latin typeface="Rockwell" charset="0"/>
              </a:rPr>
              <a:t>Usually extended by the means of Server side languages like Java, C++ , C#.</a:t>
            </a:r>
          </a:p>
          <a:p>
            <a:pPr>
              <a:lnSpc>
                <a:spcPct val="200000"/>
              </a:lnSpc>
            </a:pPr>
            <a:r>
              <a:rPr lang="en-US" sz="1700" dirty="0">
                <a:latin typeface="Rockwell" charset="0"/>
              </a:rPr>
              <a:t>Server side scripts can churn the data them selves or connect to a DB to get the desired data.</a:t>
            </a:r>
            <a:endParaRPr lang="en-US" sz="1700" dirty="0">
              <a:latin typeface="Rockwell" charset="0"/>
            </a:endParaRPr>
          </a:p>
        </p:txBody>
      </p:sp>
      <p:sp>
        <p:nvSpPr>
          <p:cNvPr id="35843"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898989"/>
                </a:solidFill>
                <a:latin typeface="Calibri" charset="0"/>
              </a:rPr>
              <a:t>Tutorial 2 </a:t>
            </a:r>
            <a:endParaRPr lang="en-US" sz="1100">
              <a:solidFill>
                <a:srgbClr val="898989"/>
              </a:solidFill>
              <a:latin typeface="Calibri" charset="0"/>
            </a:endParaRPr>
          </a:p>
        </p:txBody>
      </p:sp>
      <p:sp>
        <p:nvSpPr>
          <p:cNvPr id="35844"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898989"/>
                </a:solidFill>
                <a:latin typeface="Calibri" charset="0"/>
              </a:rPr>
              <a:t>JavaScript and AJAX- Comprehensive</a:t>
            </a:r>
          </a:p>
        </p:txBody>
      </p:sp>
      <p:sp>
        <p:nvSpPr>
          <p:cNvPr id="35845"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4896DC-01AD-2D46-B247-16479516BEDB}" type="slidenum">
              <a:rPr lang="en-US" sz="1400">
                <a:solidFill>
                  <a:srgbClr val="898989"/>
                </a:solidFill>
                <a:latin typeface="Calibri" charset="0"/>
              </a:rPr>
              <a:pPr eaLnBrk="1" hangingPunct="1"/>
              <a:t>9</a:t>
            </a:fld>
            <a:endParaRPr lang="en-US" sz="1400">
              <a:solidFill>
                <a:srgbClr val="898989"/>
              </a:solidFill>
              <a:latin typeface="Calibri" charset="0"/>
            </a:endParaRPr>
          </a:p>
        </p:txBody>
      </p:sp>
    </p:spTree>
    <p:extLst>
      <p:ext uri="{BB962C8B-B14F-4D97-AF65-F5344CB8AC3E}">
        <p14:creationId xmlns:p14="http://schemas.microsoft.com/office/powerpoint/2010/main" val="1059146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2">
                                            <p:txEl>
                                              <p:pRg st="1" end="1"/>
                                            </p:txEl>
                                          </p:spTgt>
                                        </p:tgtEl>
                                        <p:attrNameLst>
                                          <p:attrName>style.visibility</p:attrName>
                                        </p:attrNameLst>
                                      </p:cBhvr>
                                      <p:to>
                                        <p:strVal val="visible"/>
                                      </p:to>
                                    </p:set>
                                    <p:anim calcmode="lin" valueType="num">
                                      <p:cBhvr additive="base">
                                        <p:cTn id="7" dur="500" fill="hold"/>
                                        <p:tgtEl>
                                          <p:spTgt spid="3584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 calcmode="lin" valueType="num">
                                      <p:cBhvr additive="base">
                                        <p:cTn id="13" dur="500" fill="hold"/>
                                        <p:tgtEl>
                                          <p:spTgt spid="3584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842">
                                            <p:txEl>
                                              <p:pRg st="3" end="3"/>
                                            </p:txEl>
                                          </p:spTgt>
                                        </p:tgtEl>
                                        <p:attrNameLst>
                                          <p:attrName>style.visibility</p:attrName>
                                        </p:attrNameLst>
                                      </p:cBhvr>
                                      <p:to>
                                        <p:strVal val="visible"/>
                                      </p:to>
                                    </p:set>
                                    <p:anim calcmode="lin" valueType="num">
                                      <p:cBhvr additive="base">
                                        <p:cTn id="19" dur="500" fill="hold"/>
                                        <p:tgtEl>
                                          <p:spTgt spid="3584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842">
                                            <p:txEl>
                                              <p:pRg st="4" end="4"/>
                                            </p:txEl>
                                          </p:spTgt>
                                        </p:tgtEl>
                                        <p:attrNameLst>
                                          <p:attrName>style.visibility</p:attrName>
                                        </p:attrNameLst>
                                      </p:cBhvr>
                                      <p:to>
                                        <p:strVal val="visible"/>
                                      </p:to>
                                    </p:set>
                                    <p:anim calcmode="lin" valueType="num">
                                      <p:cBhvr additive="base">
                                        <p:cTn id="25" dur="500" fill="hold"/>
                                        <p:tgtEl>
                                          <p:spTgt spid="3584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DEFAULT Parameters</a:t>
            </a:r>
            <a:endParaRPr lang="en-US" dirty="0"/>
          </a:p>
        </p:txBody>
      </p:sp>
      <p:sp>
        <p:nvSpPr>
          <p:cNvPr id="5" name="Frame 4"/>
          <p:cNvSpPr/>
          <p:nvPr/>
        </p:nvSpPr>
        <p:spPr>
          <a:xfrm>
            <a:off x="1412005" y="1838163"/>
            <a:ext cx="1632818"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1600199" y="1938969"/>
            <a:ext cx="1319271"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sp>
        <p:nvSpPr>
          <p:cNvPr id="10" name="Frame 9"/>
          <p:cNvSpPr/>
          <p:nvPr/>
        </p:nvSpPr>
        <p:spPr>
          <a:xfrm>
            <a:off x="231353" y="3266150"/>
            <a:ext cx="2813470"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317081" y="3366956"/>
            <a:ext cx="2686271" cy="369332"/>
          </a:xfrm>
          <a:prstGeom prst="rect">
            <a:avLst/>
          </a:prstGeom>
          <a:noFill/>
        </p:spPr>
        <p:txBody>
          <a:bodyPr wrap="square" rtlCol="0">
            <a:spAutoFit/>
          </a:bodyPr>
          <a:lstStyle/>
          <a:p>
            <a:r>
              <a:rPr lang="en-US" dirty="0" smtClean="0">
                <a:solidFill>
                  <a:schemeClr val="bg1"/>
                </a:solidFill>
              </a:rPr>
              <a:t>TS Default </a:t>
            </a:r>
            <a:r>
              <a:rPr lang="en-US" dirty="0" err="1" smtClean="0">
                <a:solidFill>
                  <a:schemeClr val="bg1"/>
                </a:solidFill>
              </a:rPr>
              <a:t>Param</a:t>
            </a:r>
            <a:r>
              <a:rPr lang="en-US" dirty="0" smtClean="0">
                <a:solidFill>
                  <a:schemeClr val="bg1"/>
                </a:solidFill>
              </a:rPr>
              <a:t> Values</a:t>
            </a:r>
            <a:endParaRPr lang="en-US" dirty="0">
              <a:solidFill>
                <a:schemeClr val="bg1"/>
              </a:solidFill>
            </a:endParaRPr>
          </a:p>
        </p:txBody>
      </p:sp>
      <p:sp>
        <p:nvSpPr>
          <p:cNvPr id="16" name="Frame 15"/>
          <p:cNvSpPr/>
          <p:nvPr/>
        </p:nvSpPr>
        <p:spPr>
          <a:xfrm>
            <a:off x="3448280" y="1740348"/>
            <a:ext cx="5095645" cy="1509627"/>
          </a:xfrm>
          <a:prstGeom prst="frame">
            <a:avLst>
              <a:gd name="adj1" fmla="val 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332803" y="3418926"/>
            <a:ext cx="8454385" cy="2838999"/>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9776372" y="1869804"/>
            <a:ext cx="1776038" cy="46619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0" name="TextBox 19"/>
          <p:cNvSpPr txBox="1"/>
          <p:nvPr/>
        </p:nvSpPr>
        <p:spPr>
          <a:xfrm>
            <a:off x="9964566" y="1917360"/>
            <a:ext cx="1587844" cy="369332"/>
          </a:xfrm>
          <a:prstGeom prst="rect">
            <a:avLst/>
          </a:prstGeom>
          <a:noFill/>
        </p:spPr>
        <p:txBody>
          <a:bodyPr wrap="square" rtlCol="0">
            <a:spAutoFit/>
          </a:bodyPr>
          <a:lstStyle/>
          <a:p>
            <a:r>
              <a:rPr lang="en-US" dirty="0" smtClean="0">
                <a:solidFill>
                  <a:schemeClr val="bg1"/>
                </a:solidFill>
              </a:rPr>
              <a:t>Unpredictable</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535" y="1811484"/>
            <a:ext cx="4994389" cy="13612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642" y="3638102"/>
            <a:ext cx="8197246" cy="2262635"/>
          </a:xfrm>
          <a:prstGeom prst="rect">
            <a:avLst/>
          </a:prstGeom>
        </p:spPr>
      </p:pic>
    </p:spTree>
    <p:extLst>
      <p:ext uri="{BB962C8B-B14F-4D97-AF65-F5344CB8AC3E}">
        <p14:creationId xmlns:p14="http://schemas.microsoft.com/office/powerpoint/2010/main" val="29094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9" grpId="0" animBg="1"/>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arguments object</a:t>
            </a:r>
            <a:endParaRPr lang="en-US" dirty="0"/>
          </a:p>
        </p:txBody>
      </p:sp>
      <p:sp>
        <p:nvSpPr>
          <p:cNvPr id="5" name="Frame 4"/>
          <p:cNvSpPr/>
          <p:nvPr/>
        </p:nvSpPr>
        <p:spPr>
          <a:xfrm>
            <a:off x="414338" y="1918272"/>
            <a:ext cx="1814241" cy="625075"/>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637371" y="2049603"/>
            <a:ext cx="1465855"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sp>
        <p:nvSpPr>
          <p:cNvPr id="10" name="Frame 9"/>
          <p:cNvSpPr/>
          <p:nvPr/>
        </p:nvSpPr>
        <p:spPr>
          <a:xfrm>
            <a:off x="188046" y="4823734"/>
            <a:ext cx="2813470"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273774" y="4924540"/>
            <a:ext cx="2686271" cy="369332"/>
          </a:xfrm>
          <a:prstGeom prst="rect">
            <a:avLst/>
          </a:prstGeom>
          <a:noFill/>
        </p:spPr>
        <p:txBody>
          <a:bodyPr wrap="square" rtlCol="0">
            <a:spAutoFit/>
          </a:bodyPr>
          <a:lstStyle/>
          <a:p>
            <a:r>
              <a:rPr lang="en-US" dirty="0" smtClean="0">
                <a:solidFill>
                  <a:schemeClr val="bg1"/>
                </a:solidFill>
              </a:rPr>
              <a:t>TS Default </a:t>
            </a:r>
            <a:r>
              <a:rPr lang="en-US" dirty="0" err="1" smtClean="0">
                <a:solidFill>
                  <a:schemeClr val="bg1"/>
                </a:solidFill>
              </a:rPr>
              <a:t>Param</a:t>
            </a:r>
            <a:r>
              <a:rPr lang="en-US" dirty="0" smtClean="0">
                <a:solidFill>
                  <a:schemeClr val="bg1"/>
                </a:solidFill>
              </a:rPr>
              <a:t> Values</a:t>
            </a:r>
            <a:endParaRPr lang="en-US" dirty="0">
              <a:solidFill>
                <a:schemeClr val="bg1"/>
              </a:solidFill>
            </a:endParaRPr>
          </a:p>
        </p:txBody>
      </p:sp>
      <p:sp>
        <p:nvSpPr>
          <p:cNvPr id="16" name="Frame 15"/>
          <p:cNvSpPr/>
          <p:nvPr/>
        </p:nvSpPr>
        <p:spPr>
          <a:xfrm>
            <a:off x="3107664" y="1740348"/>
            <a:ext cx="8565224" cy="2514848"/>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107664" y="4353011"/>
            <a:ext cx="8565224" cy="2390689"/>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017" y="1918272"/>
            <a:ext cx="8239845" cy="2159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017" y="4433119"/>
            <a:ext cx="8339858" cy="2181993"/>
          </a:xfrm>
          <a:prstGeom prst="rect">
            <a:avLst/>
          </a:prstGeom>
        </p:spPr>
      </p:pic>
    </p:spTree>
    <p:extLst>
      <p:ext uri="{BB962C8B-B14F-4D97-AF65-F5344CB8AC3E}">
        <p14:creationId xmlns:p14="http://schemas.microsoft.com/office/powerpoint/2010/main" val="16427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Callbacks</a:t>
            </a:r>
            <a:endParaRPr lang="en-US" dirty="0"/>
          </a:p>
        </p:txBody>
      </p:sp>
      <p:sp>
        <p:nvSpPr>
          <p:cNvPr id="5" name="Frame 4"/>
          <p:cNvSpPr/>
          <p:nvPr/>
        </p:nvSpPr>
        <p:spPr>
          <a:xfrm>
            <a:off x="585788" y="3432747"/>
            <a:ext cx="1814241" cy="625075"/>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808821" y="3564078"/>
            <a:ext cx="1465855" cy="369332"/>
          </a:xfrm>
          <a:prstGeom prst="rect">
            <a:avLst/>
          </a:prstGeom>
          <a:noFill/>
        </p:spPr>
        <p:txBody>
          <a:bodyPr wrap="square" rtlCol="0">
            <a:spAutoFit/>
          </a:bodyPr>
          <a:lstStyle/>
          <a:p>
            <a:r>
              <a:rPr lang="en-US" dirty="0" smtClean="0">
                <a:solidFill>
                  <a:schemeClr val="bg1"/>
                </a:solidFill>
              </a:rPr>
              <a:t>JS Allowed</a:t>
            </a:r>
            <a:endParaRPr lang="en-US" dirty="0">
              <a:solidFill>
                <a:schemeClr val="bg1"/>
              </a:solidFill>
            </a:endParaRPr>
          </a:p>
        </p:txBody>
      </p:sp>
      <p:sp>
        <p:nvSpPr>
          <p:cNvPr id="10" name="Frame 9"/>
          <p:cNvSpPr/>
          <p:nvPr/>
        </p:nvSpPr>
        <p:spPr>
          <a:xfrm>
            <a:off x="188046" y="4823734"/>
            <a:ext cx="2813470" cy="905554"/>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273774" y="4924540"/>
            <a:ext cx="2686271" cy="646331"/>
          </a:xfrm>
          <a:prstGeom prst="rect">
            <a:avLst/>
          </a:prstGeom>
          <a:noFill/>
        </p:spPr>
        <p:txBody>
          <a:bodyPr wrap="square" rtlCol="0">
            <a:spAutoFit/>
          </a:bodyPr>
          <a:lstStyle/>
          <a:p>
            <a:r>
              <a:rPr lang="en-US" dirty="0" smtClean="0">
                <a:solidFill>
                  <a:schemeClr val="bg1"/>
                </a:solidFill>
              </a:rPr>
              <a:t>BUT Erroneous Invocation quite Possible.</a:t>
            </a:r>
            <a:endParaRPr lang="en-US" dirty="0">
              <a:solidFill>
                <a:schemeClr val="bg1"/>
              </a:solidFill>
            </a:endParaRPr>
          </a:p>
        </p:txBody>
      </p:sp>
      <p:sp>
        <p:nvSpPr>
          <p:cNvPr id="16" name="Frame 15"/>
          <p:cNvSpPr/>
          <p:nvPr/>
        </p:nvSpPr>
        <p:spPr>
          <a:xfrm>
            <a:off x="3221964" y="1841445"/>
            <a:ext cx="8565224" cy="2712487"/>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65493" y="1841446"/>
            <a:ext cx="2654829" cy="369332"/>
          </a:xfrm>
          <a:prstGeom prst="rect">
            <a:avLst/>
          </a:prstGeom>
          <a:noFill/>
        </p:spPr>
        <p:txBody>
          <a:bodyPr wrap="none" rtlCol="0">
            <a:spAutoFit/>
          </a:bodyPr>
          <a:lstStyle/>
          <a:p>
            <a:r>
              <a:rPr lang="en-US" smtClean="0">
                <a:solidFill>
                  <a:schemeClr val="bg1"/>
                </a:solidFill>
              </a:rPr>
              <a:t>Signature feature of the JS.</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714" y="1912334"/>
            <a:ext cx="8201024" cy="25310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714" y="4838693"/>
            <a:ext cx="8201024" cy="457200"/>
          </a:xfrm>
          <a:prstGeom prst="rect">
            <a:avLst/>
          </a:prstGeom>
        </p:spPr>
      </p:pic>
      <p:sp>
        <p:nvSpPr>
          <p:cNvPr id="14" name="Frame 13"/>
          <p:cNvSpPr/>
          <p:nvPr/>
        </p:nvSpPr>
        <p:spPr>
          <a:xfrm>
            <a:off x="3221964" y="4752845"/>
            <a:ext cx="8565224" cy="628896"/>
          </a:xfrm>
          <a:prstGeom prst="frame">
            <a:avLst>
              <a:gd name="adj1" fmla="val 8409"/>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726" y="5779294"/>
            <a:ext cx="8008011" cy="584200"/>
          </a:xfrm>
          <a:prstGeom prst="rect">
            <a:avLst/>
          </a:prstGeom>
        </p:spPr>
      </p:pic>
      <p:sp>
        <p:nvSpPr>
          <p:cNvPr id="18" name="Frame 17"/>
          <p:cNvSpPr/>
          <p:nvPr/>
        </p:nvSpPr>
        <p:spPr>
          <a:xfrm>
            <a:off x="3221964" y="5729288"/>
            <a:ext cx="8565224" cy="785812"/>
          </a:xfrm>
          <a:prstGeom prst="frame">
            <a:avLst>
              <a:gd name="adj1" fmla="val 8409"/>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188046" y="5874544"/>
            <a:ext cx="2813470" cy="533400"/>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0" name="TextBox 19"/>
          <p:cNvSpPr txBox="1"/>
          <p:nvPr/>
        </p:nvSpPr>
        <p:spPr>
          <a:xfrm>
            <a:off x="257064" y="5930900"/>
            <a:ext cx="2686271" cy="369332"/>
          </a:xfrm>
          <a:prstGeom prst="rect">
            <a:avLst/>
          </a:prstGeom>
          <a:noFill/>
        </p:spPr>
        <p:txBody>
          <a:bodyPr wrap="square" rtlCol="0">
            <a:spAutoFit/>
          </a:bodyPr>
          <a:lstStyle/>
          <a:p>
            <a:r>
              <a:rPr lang="en-US" dirty="0" smtClean="0">
                <a:solidFill>
                  <a:schemeClr val="bg1"/>
                </a:solidFill>
              </a:rPr>
              <a:t>Results in an Error</a:t>
            </a:r>
            <a:endParaRPr lang="en-US" dirty="0">
              <a:solidFill>
                <a:schemeClr val="bg1"/>
              </a:solidFill>
            </a:endParaRPr>
          </a:p>
        </p:txBody>
      </p:sp>
      <p:sp>
        <p:nvSpPr>
          <p:cNvPr id="21" name="Frame 20"/>
          <p:cNvSpPr/>
          <p:nvPr/>
        </p:nvSpPr>
        <p:spPr>
          <a:xfrm>
            <a:off x="193797" y="1787789"/>
            <a:ext cx="2626525" cy="625075"/>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27" name="Frame 26"/>
          <p:cNvSpPr/>
          <p:nvPr/>
        </p:nvSpPr>
        <p:spPr>
          <a:xfrm>
            <a:off x="2676318" y="2462870"/>
            <a:ext cx="8565224" cy="2712487"/>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1670" y="2507962"/>
            <a:ext cx="8323011" cy="2578100"/>
          </a:xfrm>
          <a:prstGeom prst="rect">
            <a:avLst/>
          </a:prstGeom>
        </p:spPr>
      </p:pic>
      <p:sp>
        <p:nvSpPr>
          <p:cNvPr id="29" name="TextBox 28"/>
          <p:cNvSpPr txBox="1"/>
          <p:nvPr/>
        </p:nvSpPr>
        <p:spPr>
          <a:xfrm>
            <a:off x="1051636" y="1746311"/>
            <a:ext cx="3692934" cy="369332"/>
          </a:xfrm>
          <a:prstGeom prst="rect">
            <a:avLst/>
          </a:prstGeom>
          <a:noFill/>
        </p:spPr>
        <p:txBody>
          <a:bodyPr wrap="none" rtlCol="0">
            <a:spAutoFit/>
          </a:bodyPr>
          <a:lstStyle/>
          <a:p>
            <a:r>
              <a:rPr lang="en-US" dirty="0" smtClean="0">
                <a:solidFill>
                  <a:schemeClr val="bg1"/>
                </a:solidFill>
              </a:rPr>
              <a:t>Defensive JS </a:t>
            </a:r>
            <a:r>
              <a:rPr lang="en-US" dirty="0" err="1" smtClean="0">
                <a:solidFill>
                  <a:schemeClr val="bg1"/>
                </a:solidFill>
              </a:rPr>
              <a:t>Progrmammer</a:t>
            </a:r>
            <a:r>
              <a:rPr lang="en-US" dirty="0" smtClean="0">
                <a:solidFill>
                  <a:schemeClr val="bg1"/>
                </a:solidFill>
              </a:rPr>
              <a:t> Approach</a:t>
            </a:r>
            <a:endParaRPr lang="en-US" dirty="0">
              <a:solidFill>
                <a:schemeClr val="bg1"/>
              </a:solidFill>
            </a:endParaRPr>
          </a:p>
        </p:txBody>
      </p:sp>
      <p:sp>
        <p:nvSpPr>
          <p:cNvPr id="30" name="Frame 29"/>
          <p:cNvSpPr/>
          <p:nvPr/>
        </p:nvSpPr>
        <p:spPr>
          <a:xfrm>
            <a:off x="1079940" y="1692654"/>
            <a:ext cx="3515210" cy="625075"/>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31" name="Frame 30"/>
          <p:cNvSpPr/>
          <p:nvPr/>
        </p:nvSpPr>
        <p:spPr>
          <a:xfrm>
            <a:off x="3077596" y="2974609"/>
            <a:ext cx="6569689" cy="1224305"/>
          </a:xfrm>
          <a:prstGeom prst="frame">
            <a:avLst>
              <a:gd name="adj1" fmla="val 34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ame 31"/>
          <p:cNvSpPr/>
          <p:nvPr/>
        </p:nvSpPr>
        <p:spPr>
          <a:xfrm>
            <a:off x="9847595" y="2974609"/>
            <a:ext cx="1814241" cy="625075"/>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33" name="TextBox 32"/>
          <p:cNvSpPr txBox="1"/>
          <p:nvPr/>
        </p:nvSpPr>
        <p:spPr>
          <a:xfrm>
            <a:off x="10067579" y="3121489"/>
            <a:ext cx="1594257" cy="369332"/>
          </a:xfrm>
          <a:prstGeom prst="rect">
            <a:avLst/>
          </a:prstGeom>
          <a:noFill/>
        </p:spPr>
        <p:txBody>
          <a:bodyPr wrap="square" rtlCol="0">
            <a:spAutoFit/>
          </a:bodyPr>
          <a:lstStyle/>
          <a:p>
            <a:r>
              <a:rPr lang="en-US" dirty="0" smtClean="0">
                <a:solidFill>
                  <a:schemeClr val="bg1"/>
                </a:solidFill>
              </a:rPr>
              <a:t>Type Checking </a:t>
            </a:r>
            <a:endParaRPr lang="en-US" dirty="0">
              <a:solidFill>
                <a:schemeClr val="bg1"/>
              </a:solidFill>
            </a:endParaRPr>
          </a:p>
        </p:txBody>
      </p:sp>
    </p:spTree>
    <p:extLst>
      <p:ext uri="{BB962C8B-B14F-4D97-AF65-F5344CB8AC3E}">
        <p14:creationId xmlns:p14="http://schemas.microsoft.com/office/powerpoint/2010/main" val="14801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9" presetClass="exit" presetSubtype="0" fill="hold" grpId="1" nodeType="withEffect">
                                  <p:stCondLst>
                                    <p:cond delay="0"/>
                                  </p:stCondLst>
                                  <p:childTnLst>
                                    <p:animEffect transition="out" filter="dissolv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9" presetClass="exit" presetSubtype="0" fill="hold" grpId="1" nodeType="withEffect">
                                  <p:stCondLst>
                                    <p:cond delay="0"/>
                                  </p:stCondLst>
                                  <p:childTnLst>
                                    <p:animEffect transition="out" filter="dissolv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par>
                                <p:cTn id="73" presetID="9" presetClass="exit" presetSubtype="0" fill="hold" grpId="1" nodeType="withEffect">
                                  <p:stCondLst>
                                    <p:cond delay="0"/>
                                  </p:stCondLst>
                                  <p:childTnLst>
                                    <p:animEffect transition="out" filter="dissolv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9"/>
                                        </p:tgtEl>
                                      </p:cBhvr>
                                    </p:animEffect>
                                    <p:set>
                                      <p:cBhvr>
                                        <p:cTn id="81" dur="1" fill="hold">
                                          <p:stCondLst>
                                            <p:cond delay="499"/>
                                          </p:stCondLst>
                                        </p:cTn>
                                        <p:tgtEl>
                                          <p:spTgt spid="9"/>
                                        </p:tgtEl>
                                        <p:attrNameLst>
                                          <p:attrName>style.visibility</p:attrName>
                                        </p:attrNameLst>
                                      </p:cBhvr>
                                      <p:to>
                                        <p:strVal val="hidden"/>
                                      </p:to>
                                    </p:set>
                                  </p:childTnLst>
                                </p:cTn>
                              </p:par>
                              <p:par>
                                <p:cTn id="82" presetID="9" presetClass="exit" presetSubtype="0" fill="hold" grpId="1" nodeType="withEffect">
                                  <p:stCondLst>
                                    <p:cond delay="0"/>
                                  </p:stCondLst>
                                  <p:childTnLst>
                                    <p:animEffect transition="out" filter="dissolv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par>
                                <p:cTn id="85" presetID="9" presetClass="exit" presetSubtype="0" fill="hold" grpId="1" nodeType="withEffect">
                                  <p:stCondLst>
                                    <p:cond delay="0"/>
                                  </p:stCondLst>
                                  <p:childTnLst>
                                    <p:animEffect transition="out" filter="dissolv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par>
                                <p:cTn id="88" presetID="9" presetClass="exit" presetSubtype="0" fill="hold" grpId="1" nodeType="withEffect">
                                  <p:stCondLst>
                                    <p:cond delay="0"/>
                                  </p:stCondLst>
                                  <p:childTnLst>
                                    <p:animEffect transition="out" filter="dissolve">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par>
                                <p:cTn id="91" presetID="9" presetClass="exit" presetSubtype="0" fill="hold" nodeType="withEffect">
                                  <p:stCondLst>
                                    <p:cond delay="0"/>
                                  </p:stCondLst>
                                  <p:childTnLst>
                                    <p:animEffect transition="out" filter="dissolve">
                                      <p:cBhvr>
                                        <p:cTn id="92" dur="500"/>
                                        <p:tgtEl>
                                          <p:spTgt spid="12"/>
                                        </p:tgtEl>
                                      </p:cBhvr>
                                    </p:animEffect>
                                    <p:set>
                                      <p:cBhvr>
                                        <p:cTn id="93" dur="1" fill="hold">
                                          <p:stCondLst>
                                            <p:cond delay="499"/>
                                          </p:stCondLst>
                                        </p:cTn>
                                        <p:tgtEl>
                                          <p:spTgt spid="12"/>
                                        </p:tgtEl>
                                        <p:attrNameLst>
                                          <p:attrName>style.visibility</p:attrName>
                                        </p:attrNameLst>
                                      </p:cBhvr>
                                      <p:to>
                                        <p:strVal val="hidden"/>
                                      </p:to>
                                    </p:set>
                                  </p:childTnLst>
                                </p:cTn>
                              </p:par>
                              <p:par>
                                <p:cTn id="94" presetID="9" presetClass="exit" presetSubtype="0" fill="hold" grpId="1" nodeType="withEffect">
                                  <p:stCondLst>
                                    <p:cond delay="0"/>
                                  </p:stCondLst>
                                  <p:childTnLst>
                                    <p:animEffect transition="out" filter="dissolv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2"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dissolve">
                                      <p:cBhvr>
                                        <p:cTn id="101" dur="500"/>
                                        <p:tgtEl>
                                          <p:spTgt spid="30"/>
                                        </p:tgtEl>
                                      </p:cBhvr>
                                    </p:animEffect>
                                  </p:childTnLst>
                                </p:cTn>
                              </p:par>
                              <p:par>
                                <p:cTn id="102" presetID="9" presetClass="entr" presetSubtype="0" fill="hold" grpId="2"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dissolve">
                                      <p:cBhvr>
                                        <p:cTn id="104" dur="500"/>
                                        <p:tgtEl>
                                          <p:spTgt spid="29"/>
                                        </p:tgtEl>
                                      </p:cBhvr>
                                    </p:animEffect>
                                  </p:childTnLst>
                                </p:cTn>
                              </p:par>
                              <p:par>
                                <p:cTn id="105" presetID="9" presetClass="entr" presetSubtype="0" fill="hold"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dissolve">
                                      <p:cBhvr>
                                        <p:cTn id="107" dur="500"/>
                                        <p:tgtEl>
                                          <p:spTgt spid="13"/>
                                        </p:tgtEl>
                                      </p:cBhvr>
                                    </p:animEffect>
                                  </p:childTnLst>
                                </p:cTn>
                              </p:par>
                              <p:par>
                                <p:cTn id="108" presetID="9" presetClass="entr" presetSubtype="0" fill="hold" grpId="2"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dissolve">
                                      <p:cBhvr>
                                        <p:cTn id="110" dur="500"/>
                                        <p:tgtEl>
                                          <p:spTgt spid="27"/>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1"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dissolve">
                                      <p:cBhvr>
                                        <p:cTn id="115" dur="500"/>
                                        <p:tgtEl>
                                          <p:spTgt spid="3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dissolve">
                                      <p:cBhvr>
                                        <p:cTn id="1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10" grpId="0" animBg="1"/>
      <p:bldP spid="10" grpId="1" animBg="1"/>
      <p:bldP spid="11" grpId="0"/>
      <p:bldP spid="11" grpId="1"/>
      <p:bldP spid="16" grpId="0" animBg="1"/>
      <p:bldP spid="16" grpId="1" animBg="1"/>
      <p:bldP spid="3" grpId="0"/>
      <p:bldP spid="3" grpId="1"/>
      <p:bldP spid="14" grpId="0" animBg="1"/>
      <p:bldP spid="14" grpId="1" animBg="1"/>
      <p:bldP spid="18" grpId="0" animBg="1"/>
      <p:bldP spid="18" grpId="1" animBg="1"/>
      <p:bldP spid="19" grpId="0" animBg="1"/>
      <p:bldP spid="19" grpId="1" animBg="1"/>
      <p:bldP spid="20" grpId="0"/>
      <p:bldP spid="20" grpId="1"/>
      <p:bldP spid="21" grpId="0" animBg="1"/>
      <p:bldP spid="21" grpId="1" animBg="1"/>
      <p:bldP spid="27" grpId="2" animBg="1"/>
      <p:bldP spid="29" grpId="2"/>
      <p:bldP spid="30" grpId="2" animBg="1"/>
      <p:bldP spid="31" grpId="1" animBg="1"/>
      <p:bldP spid="32" grpId="0" animBg="1"/>
      <p:bldP spid="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Callbacks</a:t>
            </a:r>
            <a:endParaRPr lang="en-US" dirty="0"/>
          </a:p>
        </p:txBody>
      </p:sp>
      <p:sp>
        <p:nvSpPr>
          <p:cNvPr id="5" name="Frame 4"/>
          <p:cNvSpPr/>
          <p:nvPr/>
        </p:nvSpPr>
        <p:spPr>
          <a:xfrm>
            <a:off x="87474" y="1740348"/>
            <a:ext cx="2493300" cy="3406082"/>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275783" y="1848529"/>
            <a:ext cx="2210001" cy="3139321"/>
          </a:xfrm>
          <a:prstGeom prst="rect">
            <a:avLst/>
          </a:prstGeom>
          <a:noFill/>
        </p:spPr>
        <p:txBody>
          <a:bodyPr wrap="square" rtlCol="0">
            <a:spAutoFit/>
          </a:bodyPr>
          <a:lstStyle/>
          <a:p>
            <a:r>
              <a:rPr lang="en-US" dirty="0" smtClean="0">
                <a:solidFill>
                  <a:schemeClr val="bg1"/>
                </a:solidFill>
              </a:rPr>
              <a:t>Typescript Enforces the strong typing for the function signatures as well.</a:t>
            </a:r>
          </a:p>
          <a:p>
            <a:endParaRPr lang="en-US" dirty="0">
              <a:solidFill>
                <a:schemeClr val="bg1"/>
              </a:solidFill>
            </a:endParaRPr>
          </a:p>
          <a:p>
            <a:r>
              <a:rPr lang="en-US" dirty="0" smtClean="0">
                <a:solidFill>
                  <a:schemeClr val="bg1"/>
                </a:solidFill>
              </a:rPr>
              <a:t>A function signature introduces the fat arrow syntax to document how the function should look like.</a:t>
            </a:r>
            <a:endParaRPr lang="en-US" dirty="0">
              <a:solidFill>
                <a:schemeClr val="bg1"/>
              </a:solidFill>
            </a:endParaRPr>
          </a:p>
        </p:txBody>
      </p:sp>
      <p:sp>
        <p:nvSpPr>
          <p:cNvPr id="10" name="Frame 9"/>
          <p:cNvSpPr/>
          <p:nvPr/>
        </p:nvSpPr>
        <p:spPr>
          <a:xfrm>
            <a:off x="80755" y="5261898"/>
            <a:ext cx="2500019"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a:t>
            </a:r>
            <a:endParaRPr lang="en-US" dirty="0">
              <a:solidFill>
                <a:schemeClr val="tx1"/>
              </a:solidFill>
            </a:endParaRPr>
          </a:p>
        </p:txBody>
      </p:sp>
      <p:sp>
        <p:nvSpPr>
          <p:cNvPr id="16" name="Frame 15"/>
          <p:cNvSpPr/>
          <p:nvPr/>
        </p:nvSpPr>
        <p:spPr>
          <a:xfrm>
            <a:off x="2680787" y="1740348"/>
            <a:ext cx="8992101" cy="2514848"/>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2680788" y="5106096"/>
            <a:ext cx="9178712" cy="717813"/>
          </a:xfrm>
          <a:prstGeom prst="frame">
            <a:avLst>
              <a:gd name="adj1" fmla="val 9587"/>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73" y="1906842"/>
            <a:ext cx="8692638" cy="2219388"/>
          </a:xfrm>
          <a:prstGeom prst="rect">
            <a:avLst/>
          </a:prstGeom>
        </p:spPr>
      </p:pic>
      <p:sp>
        <p:nvSpPr>
          <p:cNvPr id="12" name="Frame 11"/>
          <p:cNvSpPr/>
          <p:nvPr/>
        </p:nvSpPr>
        <p:spPr>
          <a:xfrm>
            <a:off x="6915150" y="2757742"/>
            <a:ext cx="4457700" cy="362648"/>
          </a:xfrm>
          <a:prstGeom prst="frame">
            <a:avLst>
              <a:gd name="adj1" fmla="val 11149"/>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373" y="5198302"/>
            <a:ext cx="8855515" cy="533400"/>
          </a:xfrm>
          <a:prstGeom prst="rect">
            <a:avLst/>
          </a:prstGeom>
        </p:spPr>
      </p:pic>
      <p:sp>
        <p:nvSpPr>
          <p:cNvPr id="13" name="TextBox 12"/>
          <p:cNvSpPr txBox="1"/>
          <p:nvPr/>
        </p:nvSpPr>
        <p:spPr>
          <a:xfrm>
            <a:off x="524801" y="5336955"/>
            <a:ext cx="1443729" cy="369332"/>
          </a:xfrm>
          <a:prstGeom prst="rect">
            <a:avLst/>
          </a:prstGeom>
          <a:noFill/>
        </p:spPr>
        <p:txBody>
          <a:bodyPr wrap="none" rtlCol="0">
            <a:spAutoFit/>
          </a:bodyPr>
          <a:lstStyle/>
          <a:p>
            <a:r>
              <a:rPr lang="en-US" dirty="0">
                <a:solidFill>
                  <a:schemeClr val="bg1"/>
                </a:solidFill>
              </a:rPr>
              <a:t>Not</a:t>
            </a:r>
            <a:r>
              <a:rPr lang="en-US" dirty="0" smtClean="0"/>
              <a:t> </a:t>
            </a:r>
            <a:r>
              <a:rPr lang="en-US" dirty="0">
                <a:solidFill>
                  <a:schemeClr val="bg1"/>
                </a:solidFill>
              </a:rPr>
              <a:t>Allowed </a:t>
            </a:r>
          </a:p>
        </p:txBody>
      </p:sp>
      <p:sp>
        <p:nvSpPr>
          <p:cNvPr id="18" name="Frame 17"/>
          <p:cNvSpPr/>
          <p:nvPr/>
        </p:nvSpPr>
        <p:spPr>
          <a:xfrm>
            <a:off x="80755" y="6054378"/>
            <a:ext cx="8960375" cy="51944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a:t>
            </a:r>
            <a:endParaRPr lang="en-US" dirty="0">
              <a:solidFill>
                <a:schemeClr val="tx1"/>
              </a:solidFill>
            </a:endParaRPr>
          </a:p>
        </p:txBody>
      </p:sp>
      <p:sp>
        <p:nvSpPr>
          <p:cNvPr id="19" name="TextBox 18"/>
          <p:cNvSpPr txBox="1"/>
          <p:nvPr/>
        </p:nvSpPr>
        <p:spPr>
          <a:xfrm>
            <a:off x="275783" y="6129435"/>
            <a:ext cx="9085387" cy="369332"/>
          </a:xfrm>
          <a:prstGeom prst="rect">
            <a:avLst/>
          </a:prstGeom>
          <a:noFill/>
        </p:spPr>
        <p:txBody>
          <a:bodyPr wrap="square" rtlCol="0">
            <a:spAutoFit/>
          </a:bodyPr>
          <a:lstStyle/>
          <a:p>
            <a:r>
              <a:rPr lang="en-US" dirty="0" smtClean="0">
                <a:solidFill>
                  <a:schemeClr val="bg1"/>
                </a:solidFill>
              </a:rPr>
              <a:t>Any Invocation with Function Definition Non Conforming to the type specified not Allowed</a:t>
            </a:r>
            <a:endParaRPr lang="en-US" dirty="0">
              <a:solidFill>
                <a:schemeClr val="bg1"/>
              </a:solidFill>
            </a:endParaRPr>
          </a:p>
        </p:txBody>
      </p:sp>
    </p:spTree>
    <p:extLst>
      <p:ext uri="{BB962C8B-B14F-4D97-AF65-F5344CB8AC3E}">
        <p14:creationId xmlns:p14="http://schemas.microsoft.com/office/powerpoint/2010/main" val="200530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6" grpId="0" animBg="1"/>
      <p:bldP spid="17" grpId="0" animBg="1"/>
      <p:bldP spid="12" grpId="0" animBg="1"/>
      <p:bldP spid="13" grpId="0"/>
      <p:bldP spid="18" grpId="0" animBg="1"/>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Overloading</a:t>
            </a:r>
            <a:endParaRPr lang="en-US" dirty="0"/>
          </a:p>
        </p:txBody>
      </p:sp>
      <p:sp>
        <p:nvSpPr>
          <p:cNvPr id="5" name="Frame 4"/>
          <p:cNvSpPr/>
          <p:nvPr/>
        </p:nvSpPr>
        <p:spPr>
          <a:xfrm>
            <a:off x="173761" y="1918272"/>
            <a:ext cx="2603729" cy="188565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273775" y="2049603"/>
            <a:ext cx="2503716" cy="1477328"/>
          </a:xfrm>
          <a:prstGeom prst="rect">
            <a:avLst/>
          </a:prstGeom>
          <a:noFill/>
        </p:spPr>
        <p:txBody>
          <a:bodyPr wrap="square" rtlCol="0">
            <a:spAutoFit/>
          </a:bodyPr>
          <a:lstStyle/>
          <a:p>
            <a:r>
              <a:rPr lang="en-US" dirty="0" smtClean="0">
                <a:solidFill>
                  <a:schemeClr val="bg1"/>
                </a:solidFill>
              </a:rPr>
              <a:t>JS Allowed calling the same function with different argument types with no issues hence no overloading required,</a:t>
            </a:r>
            <a:endParaRPr lang="en-US" dirty="0">
              <a:solidFill>
                <a:schemeClr val="bg1"/>
              </a:solidFill>
            </a:endParaRPr>
          </a:p>
        </p:txBody>
      </p:sp>
      <p:sp>
        <p:nvSpPr>
          <p:cNvPr id="10" name="Frame 9"/>
          <p:cNvSpPr/>
          <p:nvPr/>
        </p:nvSpPr>
        <p:spPr>
          <a:xfrm>
            <a:off x="173761" y="4353011"/>
            <a:ext cx="2813470" cy="2274844"/>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182497" y="4426413"/>
            <a:ext cx="2686271" cy="2031325"/>
          </a:xfrm>
          <a:prstGeom prst="rect">
            <a:avLst/>
          </a:prstGeom>
          <a:noFill/>
        </p:spPr>
        <p:txBody>
          <a:bodyPr wrap="square" rtlCol="0">
            <a:spAutoFit/>
          </a:bodyPr>
          <a:lstStyle/>
          <a:p>
            <a:r>
              <a:rPr lang="en-US" dirty="0" smtClean="0">
                <a:solidFill>
                  <a:schemeClr val="bg1"/>
                </a:solidFill>
              </a:rPr>
              <a:t>Since with TS we now specify the inputs, we need to write previous code with a specific syntax to indicate multiple function signature for the same function</a:t>
            </a:r>
            <a:endParaRPr lang="en-US" dirty="0">
              <a:solidFill>
                <a:schemeClr val="bg1"/>
              </a:solidFill>
            </a:endParaRPr>
          </a:p>
        </p:txBody>
      </p:sp>
      <p:sp>
        <p:nvSpPr>
          <p:cNvPr id="16" name="Frame 15"/>
          <p:cNvSpPr/>
          <p:nvPr/>
        </p:nvSpPr>
        <p:spPr>
          <a:xfrm>
            <a:off x="3107664" y="1740347"/>
            <a:ext cx="8565224" cy="2063581"/>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107664" y="4353011"/>
            <a:ext cx="8565224" cy="2390689"/>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017" y="1828800"/>
            <a:ext cx="8339858" cy="18745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016" y="4468855"/>
            <a:ext cx="8254133" cy="2159000"/>
          </a:xfrm>
          <a:prstGeom prst="rect">
            <a:avLst/>
          </a:prstGeom>
        </p:spPr>
      </p:pic>
    </p:spTree>
    <p:extLst>
      <p:ext uri="{BB962C8B-B14F-4D97-AF65-F5344CB8AC3E}">
        <p14:creationId xmlns:p14="http://schemas.microsoft.com/office/powerpoint/2010/main" val="1762714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Functions: union types</a:t>
            </a:r>
            <a:endParaRPr lang="en-US" dirty="0"/>
          </a:p>
        </p:txBody>
      </p:sp>
      <p:sp>
        <p:nvSpPr>
          <p:cNvPr id="5" name="Frame 4"/>
          <p:cNvSpPr/>
          <p:nvPr/>
        </p:nvSpPr>
        <p:spPr>
          <a:xfrm>
            <a:off x="173761" y="1918272"/>
            <a:ext cx="2603729" cy="1885657"/>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273775" y="2049603"/>
            <a:ext cx="2503716" cy="1477328"/>
          </a:xfrm>
          <a:prstGeom prst="rect">
            <a:avLst/>
          </a:prstGeom>
          <a:noFill/>
        </p:spPr>
        <p:txBody>
          <a:bodyPr wrap="square" rtlCol="0">
            <a:spAutoFit/>
          </a:bodyPr>
          <a:lstStyle/>
          <a:p>
            <a:r>
              <a:rPr lang="en-US" dirty="0" smtClean="0">
                <a:solidFill>
                  <a:schemeClr val="bg1"/>
                </a:solidFill>
              </a:rPr>
              <a:t>TS 1.4 enables us to specify the union types which is to combine various types with the pipe symbol.</a:t>
            </a:r>
            <a:endParaRPr lang="en-US" dirty="0">
              <a:solidFill>
                <a:schemeClr val="bg1"/>
              </a:solidFill>
            </a:endParaRPr>
          </a:p>
        </p:txBody>
      </p:sp>
      <p:sp>
        <p:nvSpPr>
          <p:cNvPr id="10" name="Frame 9"/>
          <p:cNvSpPr/>
          <p:nvPr/>
        </p:nvSpPr>
        <p:spPr>
          <a:xfrm>
            <a:off x="173761" y="4353011"/>
            <a:ext cx="2813470" cy="2274844"/>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182497" y="4426413"/>
            <a:ext cx="2686271" cy="1754326"/>
          </a:xfrm>
          <a:prstGeom prst="rect">
            <a:avLst/>
          </a:prstGeom>
          <a:noFill/>
        </p:spPr>
        <p:txBody>
          <a:bodyPr wrap="square" rtlCol="0">
            <a:spAutoFit/>
          </a:bodyPr>
          <a:lstStyle/>
          <a:p>
            <a:r>
              <a:rPr lang="en-US" dirty="0">
                <a:solidFill>
                  <a:schemeClr val="bg1"/>
                </a:solidFill>
              </a:rPr>
              <a:t>We are also able to define an alias for a type, a union type, or a function definition. Type aliases are denoted by using the type keyword. </a:t>
            </a:r>
          </a:p>
        </p:txBody>
      </p:sp>
      <p:sp>
        <p:nvSpPr>
          <p:cNvPr id="16" name="Frame 15"/>
          <p:cNvSpPr/>
          <p:nvPr/>
        </p:nvSpPr>
        <p:spPr>
          <a:xfrm>
            <a:off x="3107664" y="1740347"/>
            <a:ext cx="8565224" cy="2063581"/>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107664" y="4353011"/>
            <a:ext cx="8565224" cy="2390689"/>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016" y="1918271"/>
            <a:ext cx="8242300" cy="17527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016" y="4426413"/>
            <a:ext cx="8344902" cy="2201442"/>
          </a:xfrm>
          <a:prstGeom prst="rect">
            <a:avLst/>
          </a:prstGeom>
        </p:spPr>
      </p:pic>
    </p:spTree>
    <p:extLst>
      <p:ext uri="{BB962C8B-B14F-4D97-AF65-F5344CB8AC3E}">
        <p14:creationId xmlns:p14="http://schemas.microsoft.com/office/powerpoint/2010/main" val="4086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Interfaces: custom types</a:t>
            </a:r>
            <a:endParaRPr lang="en-US" dirty="0"/>
          </a:p>
        </p:txBody>
      </p:sp>
      <p:sp>
        <p:nvSpPr>
          <p:cNvPr id="5" name="Frame 4"/>
          <p:cNvSpPr/>
          <p:nvPr/>
        </p:nvSpPr>
        <p:spPr>
          <a:xfrm>
            <a:off x="173761" y="1918272"/>
            <a:ext cx="2603729" cy="2162656"/>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273775" y="2049603"/>
            <a:ext cx="2503716" cy="2031325"/>
          </a:xfrm>
          <a:prstGeom prst="rect">
            <a:avLst/>
          </a:prstGeom>
          <a:noFill/>
        </p:spPr>
        <p:txBody>
          <a:bodyPr wrap="square" rtlCol="0">
            <a:spAutoFit/>
          </a:bodyPr>
          <a:lstStyle/>
          <a:p>
            <a:r>
              <a:rPr lang="en-US" dirty="0" smtClean="0">
                <a:solidFill>
                  <a:schemeClr val="bg1"/>
                </a:solidFill>
              </a:rPr>
              <a:t>Interfaces are contracts that the object said to be implementing, should abide by.  It is a mechanism to ensure an object defines a set of properties and methods.  </a:t>
            </a:r>
            <a:endParaRPr lang="en-US" dirty="0">
              <a:solidFill>
                <a:schemeClr val="bg1"/>
              </a:solidFill>
            </a:endParaRPr>
          </a:p>
        </p:txBody>
      </p:sp>
      <p:sp>
        <p:nvSpPr>
          <p:cNvPr id="10" name="Frame 9"/>
          <p:cNvSpPr/>
          <p:nvPr/>
        </p:nvSpPr>
        <p:spPr>
          <a:xfrm>
            <a:off x="173761" y="4353011"/>
            <a:ext cx="2813470" cy="1119942"/>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182497" y="4426413"/>
            <a:ext cx="2686271" cy="923330"/>
          </a:xfrm>
          <a:prstGeom prst="rect">
            <a:avLst/>
          </a:prstGeom>
          <a:noFill/>
        </p:spPr>
        <p:txBody>
          <a:bodyPr wrap="square" rtlCol="0">
            <a:spAutoFit/>
          </a:bodyPr>
          <a:lstStyle/>
          <a:p>
            <a:r>
              <a:rPr lang="en-US" dirty="0" smtClean="0">
                <a:solidFill>
                  <a:schemeClr val="bg1"/>
                </a:solidFill>
              </a:rPr>
              <a:t>Non Conforming object definitions would be flagged.</a:t>
            </a:r>
            <a:endParaRPr lang="en-US" dirty="0">
              <a:solidFill>
                <a:schemeClr val="bg1"/>
              </a:solidFill>
            </a:endParaRPr>
          </a:p>
        </p:txBody>
      </p:sp>
      <p:sp>
        <p:nvSpPr>
          <p:cNvPr id="16" name="Frame 15"/>
          <p:cNvSpPr/>
          <p:nvPr/>
        </p:nvSpPr>
        <p:spPr>
          <a:xfrm>
            <a:off x="3107664" y="1740347"/>
            <a:ext cx="5068148" cy="2441688"/>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3107664" y="4400263"/>
            <a:ext cx="4678183" cy="1072690"/>
          </a:xfrm>
          <a:prstGeom prst="frame">
            <a:avLst>
              <a:gd name="adj1" fmla="val 1625"/>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016" y="1840440"/>
            <a:ext cx="4838700" cy="2240488"/>
          </a:xfrm>
          <a:prstGeom prst="rect">
            <a:avLst/>
          </a:prstGeom>
        </p:spPr>
      </p:pic>
      <p:sp>
        <p:nvSpPr>
          <p:cNvPr id="12" name="Frame 11"/>
          <p:cNvSpPr/>
          <p:nvPr/>
        </p:nvSpPr>
        <p:spPr>
          <a:xfrm>
            <a:off x="8974188" y="1840439"/>
            <a:ext cx="2603729" cy="2473619"/>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3" name="TextBox 12"/>
          <p:cNvSpPr txBox="1"/>
          <p:nvPr/>
        </p:nvSpPr>
        <p:spPr>
          <a:xfrm>
            <a:off x="9169172" y="2005735"/>
            <a:ext cx="2503716" cy="2308324"/>
          </a:xfrm>
          <a:prstGeom prst="rect">
            <a:avLst/>
          </a:prstGeom>
          <a:noFill/>
        </p:spPr>
        <p:txBody>
          <a:bodyPr wrap="square" rtlCol="0">
            <a:spAutoFit/>
          </a:bodyPr>
          <a:lstStyle/>
          <a:p>
            <a:r>
              <a:rPr lang="en-US" dirty="0" smtClean="0">
                <a:solidFill>
                  <a:schemeClr val="bg1"/>
                </a:solidFill>
              </a:rPr>
              <a:t>Variable type defined to be of the custom type </a:t>
            </a:r>
            <a:r>
              <a:rPr lang="en-US" dirty="0" err="1" smtClean="0">
                <a:solidFill>
                  <a:schemeClr val="bg1"/>
                </a:solidFill>
              </a:rPr>
              <a:t>IComplexType</a:t>
            </a:r>
            <a:r>
              <a:rPr lang="en-US" dirty="0">
                <a:solidFill>
                  <a:schemeClr val="bg1"/>
                </a:solidFill>
              </a:rPr>
              <a:t> </a:t>
            </a:r>
            <a:r>
              <a:rPr lang="en-US" dirty="0" smtClean="0">
                <a:solidFill>
                  <a:schemeClr val="bg1"/>
                </a:solidFill>
              </a:rPr>
              <a:t>with two strongly typed properties. Any variable with that custom type should have these two properties.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016" y="4531982"/>
            <a:ext cx="4432300" cy="762000"/>
          </a:xfrm>
          <a:prstGeom prst="rect">
            <a:avLst/>
          </a:prstGeom>
        </p:spPr>
      </p:pic>
      <p:sp>
        <p:nvSpPr>
          <p:cNvPr id="18" name="Frame 17"/>
          <p:cNvSpPr/>
          <p:nvPr/>
        </p:nvSpPr>
        <p:spPr>
          <a:xfrm>
            <a:off x="165025" y="5621777"/>
            <a:ext cx="11654940" cy="996732"/>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9" name="TextBox 18"/>
          <p:cNvSpPr txBox="1"/>
          <p:nvPr/>
        </p:nvSpPr>
        <p:spPr>
          <a:xfrm>
            <a:off x="173761" y="5695179"/>
            <a:ext cx="11646204" cy="923330"/>
          </a:xfrm>
          <a:prstGeom prst="rect">
            <a:avLst/>
          </a:prstGeom>
          <a:noFill/>
        </p:spPr>
        <p:txBody>
          <a:bodyPr wrap="square" rtlCol="0">
            <a:spAutoFit/>
          </a:bodyPr>
          <a:lstStyle/>
          <a:p>
            <a:r>
              <a:rPr lang="en-US" dirty="0" smtClean="0">
                <a:solidFill>
                  <a:schemeClr val="bg1"/>
                </a:solidFill>
              </a:rPr>
              <a:t>Interfaces </a:t>
            </a:r>
            <a:r>
              <a:rPr lang="en-US" dirty="0">
                <a:solidFill>
                  <a:schemeClr val="bg1"/>
                </a:solidFill>
              </a:rPr>
              <a:t>are a compile-time language feature of </a:t>
            </a:r>
            <a:r>
              <a:rPr lang="en-US" dirty="0" smtClean="0">
                <a:solidFill>
                  <a:schemeClr val="bg1"/>
                </a:solidFill>
              </a:rPr>
              <a:t> TS , </a:t>
            </a:r>
            <a:r>
              <a:rPr lang="en-US" dirty="0">
                <a:solidFill>
                  <a:schemeClr val="bg1"/>
                </a:solidFill>
              </a:rPr>
              <a:t>and the compiler does not generate any JavaScript code from interfaces that you include in your </a:t>
            </a:r>
            <a:r>
              <a:rPr lang="en-US" dirty="0" err="1">
                <a:solidFill>
                  <a:schemeClr val="bg1"/>
                </a:solidFill>
              </a:rPr>
              <a:t>TypeScript</a:t>
            </a:r>
            <a:r>
              <a:rPr lang="en-US" dirty="0">
                <a:solidFill>
                  <a:schemeClr val="bg1"/>
                </a:solidFill>
              </a:rPr>
              <a:t> projects. Interfaces are only used by the compiler for type checking during the compilation step.</a:t>
            </a:r>
          </a:p>
        </p:txBody>
      </p:sp>
    </p:spTree>
    <p:extLst>
      <p:ext uri="{BB962C8B-B14F-4D97-AF65-F5344CB8AC3E}">
        <p14:creationId xmlns:p14="http://schemas.microsoft.com/office/powerpoint/2010/main" val="7490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P spid="16" grpId="0" animBg="1"/>
      <p:bldP spid="17" grpId="0" animBg="1"/>
      <p:bldP spid="12" grpId="0" animBg="1"/>
      <p:bldP spid="13" grpId="0"/>
      <p:bldP spid="18" grpId="0" animBg="1"/>
      <p:bldP spid="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Encapsulation: Bundling the </a:t>
            </a:r>
            <a:r>
              <a:rPr lang="en-US" dirty="0" err="1" smtClean="0"/>
              <a:t>MeThods</a:t>
            </a:r>
            <a:endParaRPr lang="en-US" dirty="0"/>
          </a:p>
        </p:txBody>
      </p:sp>
      <p:sp>
        <p:nvSpPr>
          <p:cNvPr id="3" name="Content Placeholder 2"/>
          <p:cNvSpPr>
            <a:spLocks noGrp="1"/>
          </p:cNvSpPr>
          <p:nvPr>
            <p:ph idx="1"/>
          </p:nvPr>
        </p:nvSpPr>
        <p:spPr>
          <a:xfrm>
            <a:off x="1694688" y="1784605"/>
            <a:ext cx="9429994" cy="1190244"/>
          </a:xfrm>
        </p:spPr>
        <p:txBody>
          <a:bodyPr/>
          <a:lstStyle/>
          <a:p>
            <a:r>
              <a:rPr lang="en-US" dirty="0"/>
              <a:t>A language mechanism for restricting direct access to some of the </a:t>
            </a:r>
            <a:r>
              <a:rPr lang="en-US" dirty="0" smtClean="0"/>
              <a:t>object’s </a:t>
            </a:r>
            <a:r>
              <a:rPr lang="en-US" dirty="0"/>
              <a:t>components</a:t>
            </a:r>
            <a:r>
              <a:rPr lang="en-US" dirty="0" smtClean="0"/>
              <a:t>.</a:t>
            </a:r>
          </a:p>
          <a:p>
            <a:r>
              <a:rPr lang="en-US" dirty="0"/>
              <a:t>A language construct that facilitates the bundling of data with the </a:t>
            </a:r>
            <a:r>
              <a:rPr lang="en-US" dirty="0" smtClean="0"/>
              <a:t>methods</a:t>
            </a:r>
            <a:r>
              <a:rPr lang="en-US" dirty="0"/>
              <a:t> (or other functions) operating on that data.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6" y="3206329"/>
            <a:ext cx="5047488" cy="2400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768" y="3116921"/>
            <a:ext cx="5994400" cy="2781300"/>
          </a:xfrm>
          <a:prstGeom prst="rect">
            <a:avLst/>
          </a:prstGeom>
        </p:spPr>
      </p:pic>
      <p:sp>
        <p:nvSpPr>
          <p:cNvPr id="9" name="Frame 8"/>
          <p:cNvSpPr/>
          <p:nvPr/>
        </p:nvSpPr>
        <p:spPr>
          <a:xfrm>
            <a:off x="5791200" y="2974849"/>
            <a:ext cx="6217920" cy="3072382"/>
          </a:xfrm>
          <a:prstGeom prst="frame">
            <a:avLst>
              <a:gd name="adj1" fmla="val 2383"/>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914401" y="5837094"/>
            <a:ext cx="1927952" cy="519639"/>
          </a:xfrm>
          <a:prstGeom prst="frame">
            <a:avLst>
              <a:gd name="adj1" fmla="val 1518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266940" y="5898221"/>
            <a:ext cx="1228221" cy="369332"/>
          </a:xfrm>
          <a:prstGeom prst="rect">
            <a:avLst/>
          </a:prstGeom>
          <a:noFill/>
        </p:spPr>
        <p:txBody>
          <a:bodyPr wrap="none" rtlCol="0">
            <a:spAutoFit/>
          </a:bodyPr>
          <a:lstStyle/>
          <a:p>
            <a:r>
              <a:rPr lang="en-US" dirty="0" smtClean="0">
                <a:solidFill>
                  <a:schemeClr val="bg1"/>
                </a:solidFill>
              </a:rPr>
              <a:t>Type Script</a:t>
            </a:r>
            <a:endParaRPr lang="en-US" dirty="0">
              <a:solidFill>
                <a:schemeClr val="bg1"/>
              </a:solidFill>
            </a:endParaRPr>
          </a:p>
        </p:txBody>
      </p:sp>
      <p:sp>
        <p:nvSpPr>
          <p:cNvPr id="12" name="Frame 11"/>
          <p:cNvSpPr/>
          <p:nvPr/>
        </p:nvSpPr>
        <p:spPr>
          <a:xfrm>
            <a:off x="280416" y="3142746"/>
            <a:ext cx="5139883" cy="2579116"/>
          </a:xfrm>
          <a:prstGeom prst="frame">
            <a:avLst>
              <a:gd name="adj1" fmla="val 2383"/>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Frame 12"/>
          <p:cNvSpPr/>
          <p:nvPr/>
        </p:nvSpPr>
        <p:spPr>
          <a:xfrm>
            <a:off x="7015909" y="6199291"/>
            <a:ext cx="1927952" cy="519639"/>
          </a:xfrm>
          <a:prstGeom prst="frame">
            <a:avLst>
              <a:gd name="adj1" fmla="val 1518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7368447" y="6260418"/>
            <a:ext cx="1235725" cy="369332"/>
          </a:xfrm>
          <a:prstGeom prst="rect">
            <a:avLst/>
          </a:prstGeom>
          <a:noFill/>
        </p:spPr>
        <p:txBody>
          <a:bodyPr wrap="square" rtlCol="0">
            <a:spAutoFit/>
          </a:bodyPr>
          <a:lstStyle/>
          <a:p>
            <a:r>
              <a:rPr lang="en-US" dirty="0" smtClean="0">
                <a:solidFill>
                  <a:schemeClr val="bg1"/>
                </a:solidFill>
              </a:rPr>
              <a:t>JavaScript</a:t>
            </a:r>
            <a:endParaRPr lang="en-US" dirty="0">
              <a:solidFill>
                <a:schemeClr val="bg1"/>
              </a:solidFill>
            </a:endParaRPr>
          </a:p>
        </p:txBody>
      </p:sp>
    </p:spTree>
    <p:extLst>
      <p:ext uri="{BB962C8B-B14F-4D97-AF65-F5344CB8AC3E}">
        <p14:creationId xmlns:p14="http://schemas.microsoft.com/office/powerpoint/2010/main" val="10103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Encapsulation: Bundling the </a:t>
            </a:r>
            <a:r>
              <a:rPr lang="en-US" dirty="0" err="1" smtClean="0"/>
              <a:t>MeThods</a:t>
            </a:r>
            <a:endParaRPr lang="en-US" dirty="0"/>
          </a:p>
        </p:txBody>
      </p:sp>
      <p:sp>
        <p:nvSpPr>
          <p:cNvPr id="9" name="Frame 8"/>
          <p:cNvSpPr/>
          <p:nvPr/>
        </p:nvSpPr>
        <p:spPr>
          <a:xfrm>
            <a:off x="5982159" y="1703660"/>
            <a:ext cx="5864838" cy="4018202"/>
          </a:xfrm>
          <a:prstGeom prst="frame">
            <a:avLst>
              <a:gd name="adj1" fmla="val 2383"/>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914401" y="5837094"/>
            <a:ext cx="1927952" cy="519639"/>
          </a:xfrm>
          <a:prstGeom prst="frame">
            <a:avLst>
              <a:gd name="adj1" fmla="val 1518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266940" y="5898221"/>
            <a:ext cx="1228221" cy="369332"/>
          </a:xfrm>
          <a:prstGeom prst="rect">
            <a:avLst/>
          </a:prstGeom>
          <a:noFill/>
        </p:spPr>
        <p:txBody>
          <a:bodyPr wrap="none" rtlCol="0">
            <a:spAutoFit/>
          </a:bodyPr>
          <a:lstStyle/>
          <a:p>
            <a:r>
              <a:rPr lang="en-US" dirty="0" smtClean="0">
                <a:solidFill>
                  <a:schemeClr val="bg1"/>
                </a:solidFill>
              </a:rPr>
              <a:t>Type Script</a:t>
            </a:r>
            <a:endParaRPr lang="en-US" dirty="0">
              <a:solidFill>
                <a:schemeClr val="bg1"/>
              </a:solidFill>
            </a:endParaRPr>
          </a:p>
        </p:txBody>
      </p:sp>
      <p:sp>
        <p:nvSpPr>
          <p:cNvPr id="12" name="Frame 11"/>
          <p:cNvSpPr/>
          <p:nvPr/>
        </p:nvSpPr>
        <p:spPr>
          <a:xfrm>
            <a:off x="280416" y="1703660"/>
            <a:ext cx="5558524" cy="4018202"/>
          </a:xfrm>
          <a:prstGeom prst="frame">
            <a:avLst>
              <a:gd name="adj1" fmla="val 2383"/>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Frame 12"/>
          <p:cNvSpPr/>
          <p:nvPr/>
        </p:nvSpPr>
        <p:spPr>
          <a:xfrm>
            <a:off x="8229339" y="5837094"/>
            <a:ext cx="1927952" cy="519639"/>
          </a:xfrm>
          <a:prstGeom prst="frame">
            <a:avLst>
              <a:gd name="adj1" fmla="val 15180"/>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8581877" y="5898221"/>
            <a:ext cx="1235725" cy="369332"/>
          </a:xfrm>
          <a:prstGeom prst="rect">
            <a:avLst/>
          </a:prstGeom>
          <a:noFill/>
        </p:spPr>
        <p:txBody>
          <a:bodyPr wrap="square" rtlCol="0">
            <a:spAutoFit/>
          </a:bodyPr>
          <a:lstStyle/>
          <a:p>
            <a:r>
              <a:rPr lang="en-US" dirty="0" smtClean="0">
                <a:solidFill>
                  <a:schemeClr val="bg1"/>
                </a:solidFill>
              </a:rPr>
              <a:t>JavaScript</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1" y="1866563"/>
            <a:ext cx="5245384" cy="36947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569" y="1854689"/>
            <a:ext cx="5427827" cy="370666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5" y="6471965"/>
            <a:ext cx="10074576" cy="308091"/>
          </a:xfrm>
          <a:prstGeom prst="rect">
            <a:avLst/>
          </a:prstGeom>
        </p:spPr>
      </p:pic>
    </p:spTree>
    <p:extLst>
      <p:ext uri="{BB962C8B-B14F-4D97-AF65-F5344CB8AC3E}">
        <p14:creationId xmlns:p14="http://schemas.microsoft.com/office/powerpoint/2010/main" val="5058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class metadata with annotations</a:t>
            </a:r>
            <a:endParaRPr lang="en-US" dirty="0"/>
          </a:p>
        </p:txBody>
      </p:sp>
      <p:sp>
        <p:nvSpPr>
          <p:cNvPr id="5" name="Frame 4"/>
          <p:cNvSpPr/>
          <p:nvPr/>
        </p:nvSpPr>
        <p:spPr>
          <a:xfrm>
            <a:off x="173761" y="1918272"/>
            <a:ext cx="2603729" cy="2162656"/>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8" name="TextBox 7"/>
          <p:cNvSpPr txBox="1"/>
          <p:nvPr/>
        </p:nvSpPr>
        <p:spPr>
          <a:xfrm>
            <a:off x="273775" y="2049603"/>
            <a:ext cx="2503716" cy="1754326"/>
          </a:xfrm>
          <a:prstGeom prst="rect">
            <a:avLst/>
          </a:prstGeom>
          <a:noFill/>
        </p:spPr>
        <p:txBody>
          <a:bodyPr wrap="square" rtlCol="0">
            <a:spAutoFit/>
          </a:bodyPr>
          <a:lstStyle/>
          <a:p>
            <a:r>
              <a:rPr lang="en-US" dirty="0">
                <a:solidFill>
                  <a:schemeClr val="bg1"/>
                </a:solidFill>
              </a:rPr>
              <a:t>There are different definitions of the term </a:t>
            </a:r>
            <a:r>
              <a:rPr lang="en-US" i="1" dirty="0">
                <a:solidFill>
                  <a:schemeClr val="bg1"/>
                </a:solidFill>
              </a:rPr>
              <a:t>metadata</a:t>
            </a:r>
            <a:r>
              <a:rPr lang="en-US" dirty="0">
                <a:solidFill>
                  <a:schemeClr val="bg1"/>
                </a:solidFill>
              </a:rPr>
              <a:t>. The popular definition is that metadata is data about data</a:t>
            </a:r>
            <a:r>
              <a:rPr lang="en-US" dirty="0" smtClean="0">
                <a:solidFill>
                  <a:schemeClr val="bg1"/>
                </a:solidFill>
              </a:rPr>
              <a:t>..</a:t>
            </a:r>
            <a:r>
              <a:rPr lang="en-US" dirty="0" smtClean="0">
                <a:solidFill>
                  <a:schemeClr val="bg1"/>
                </a:solidFill>
              </a:rPr>
              <a:t>  </a:t>
            </a:r>
            <a:endParaRPr lang="en-US" dirty="0">
              <a:solidFill>
                <a:schemeClr val="bg1"/>
              </a:solidFill>
            </a:endParaRPr>
          </a:p>
        </p:txBody>
      </p:sp>
      <p:sp>
        <p:nvSpPr>
          <p:cNvPr id="10" name="Frame 9"/>
          <p:cNvSpPr/>
          <p:nvPr/>
        </p:nvSpPr>
        <p:spPr>
          <a:xfrm>
            <a:off x="173760" y="4353011"/>
            <a:ext cx="5360141" cy="1119942"/>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1" name="TextBox 10"/>
          <p:cNvSpPr txBox="1"/>
          <p:nvPr/>
        </p:nvSpPr>
        <p:spPr>
          <a:xfrm>
            <a:off x="182497" y="4426413"/>
            <a:ext cx="4733887" cy="923330"/>
          </a:xfrm>
          <a:prstGeom prst="rect">
            <a:avLst/>
          </a:prstGeom>
          <a:noFill/>
        </p:spPr>
        <p:txBody>
          <a:bodyPr wrap="square" rtlCol="0">
            <a:spAutoFit/>
          </a:bodyPr>
          <a:lstStyle/>
          <a:p>
            <a:r>
              <a:rPr lang="en-US" dirty="0">
                <a:solidFill>
                  <a:schemeClr val="bg1"/>
                </a:solidFill>
              </a:rPr>
              <a:t>To turn a </a:t>
            </a:r>
            <a:r>
              <a:rPr lang="en-US" dirty="0" err="1">
                <a:solidFill>
                  <a:schemeClr val="bg1"/>
                </a:solidFill>
              </a:rPr>
              <a:t>TypeScript</a:t>
            </a:r>
            <a:r>
              <a:rPr lang="en-US" dirty="0">
                <a:solidFill>
                  <a:schemeClr val="bg1"/>
                </a:solidFill>
              </a:rPr>
              <a:t> class into an Angular UI component, you need to decorate it with the </a:t>
            </a:r>
            <a:r>
              <a:rPr lang="en-US" dirty="0">
                <a:solidFill>
                  <a:schemeClr val="bg1"/>
                </a:solidFill>
              </a:rPr>
              <a:t>@Component</a:t>
            </a:r>
            <a:r>
              <a:rPr lang="en-US" dirty="0">
                <a:solidFill>
                  <a:schemeClr val="bg1"/>
                </a:solidFill>
              </a:rPr>
              <a:t> annotation.</a:t>
            </a:r>
            <a:endParaRPr lang="en-US" dirty="0">
              <a:solidFill>
                <a:schemeClr val="bg1"/>
              </a:solidFill>
            </a:endParaRPr>
          </a:p>
        </p:txBody>
      </p:sp>
      <p:sp>
        <p:nvSpPr>
          <p:cNvPr id="16" name="Frame 15"/>
          <p:cNvSpPr/>
          <p:nvPr/>
        </p:nvSpPr>
        <p:spPr>
          <a:xfrm>
            <a:off x="3106443" y="1765792"/>
            <a:ext cx="5772774" cy="3401669"/>
          </a:xfrm>
          <a:prstGeom prst="frame">
            <a:avLst>
              <a:gd name="adj1" fmla="val 15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8974188" y="1840439"/>
            <a:ext cx="2603729" cy="3027618"/>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3" name="TextBox 12"/>
          <p:cNvSpPr txBox="1"/>
          <p:nvPr/>
        </p:nvSpPr>
        <p:spPr>
          <a:xfrm>
            <a:off x="9169172" y="2005735"/>
            <a:ext cx="2503716" cy="2862322"/>
          </a:xfrm>
          <a:prstGeom prst="rect">
            <a:avLst/>
          </a:prstGeom>
          <a:noFill/>
        </p:spPr>
        <p:txBody>
          <a:bodyPr wrap="square" rtlCol="0">
            <a:spAutoFit/>
          </a:bodyPr>
          <a:lstStyle/>
          <a:p>
            <a:r>
              <a:rPr lang="en-US" dirty="0" err="1">
                <a:solidFill>
                  <a:schemeClr val="bg1"/>
                </a:solidFill>
              </a:rPr>
              <a:t>TypeScript</a:t>
            </a:r>
            <a:r>
              <a:rPr lang="en-US" dirty="0">
                <a:solidFill>
                  <a:schemeClr val="bg1"/>
                </a:solidFill>
              </a:rPr>
              <a:t> decorators provide a way to add metadata to your code. In particular, to turn a </a:t>
            </a:r>
            <a:r>
              <a:rPr lang="en-US" dirty="0" err="1">
                <a:solidFill>
                  <a:schemeClr val="bg1"/>
                </a:solidFill>
              </a:rPr>
              <a:t>TypeScript</a:t>
            </a:r>
            <a:r>
              <a:rPr lang="en-US" dirty="0">
                <a:solidFill>
                  <a:schemeClr val="bg1"/>
                </a:solidFill>
              </a:rPr>
              <a:t> class into an Angular component, you can </a:t>
            </a:r>
            <a:r>
              <a:rPr lang="en-US" i="1" dirty="0">
                <a:solidFill>
                  <a:schemeClr val="bg1"/>
                </a:solidFill>
              </a:rPr>
              <a:t>annotate</a:t>
            </a:r>
            <a:r>
              <a:rPr lang="en-US" dirty="0">
                <a:solidFill>
                  <a:schemeClr val="bg1"/>
                </a:solidFill>
              </a:rPr>
              <a:t> it with metadata. Annotations start with an </a:t>
            </a:r>
            <a:r>
              <a:rPr lang="en-US" dirty="0">
                <a:solidFill>
                  <a:schemeClr val="bg1"/>
                </a:solidFill>
              </a:rPr>
              <a:t>@</a:t>
            </a:r>
            <a:r>
              <a:rPr lang="en-US" dirty="0">
                <a:solidFill>
                  <a:schemeClr val="bg1"/>
                </a:solidFill>
              </a:rPr>
              <a:t> sign.</a:t>
            </a:r>
            <a:endParaRPr lang="en-US" dirty="0" smtClean="0">
              <a:solidFill>
                <a:schemeClr val="bg1"/>
              </a:solidFill>
            </a:endParaRPr>
          </a:p>
        </p:txBody>
      </p:sp>
      <p:sp>
        <p:nvSpPr>
          <p:cNvPr id="18" name="Frame 17"/>
          <p:cNvSpPr/>
          <p:nvPr/>
        </p:nvSpPr>
        <p:spPr>
          <a:xfrm>
            <a:off x="165025" y="5621777"/>
            <a:ext cx="11654940" cy="996732"/>
          </a:xfrm>
          <a:prstGeom prst="frame">
            <a:avLst>
              <a:gd name="adj1" fmla="val 1894"/>
            </a:avLst>
          </a:prstGeom>
          <a:solidFill>
            <a:srgbClr val="FFB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t>
            </a:r>
            <a:endParaRPr lang="en-US">
              <a:solidFill>
                <a:schemeClr val="tx1"/>
              </a:solidFill>
            </a:endParaRPr>
          </a:p>
        </p:txBody>
      </p:sp>
      <p:sp>
        <p:nvSpPr>
          <p:cNvPr id="19" name="TextBox 18"/>
          <p:cNvSpPr txBox="1"/>
          <p:nvPr/>
        </p:nvSpPr>
        <p:spPr>
          <a:xfrm>
            <a:off x="176900" y="5745036"/>
            <a:ext cx="11646204" cy="738664"/>
          </a:xfrm>
          <a:prstGeom prst="rect">
            <a:avLst/>
          </a:prstGeom>
          <a:noFill/>
        </p:spPr>
        <p:txBody>
          <a:bodyPr wrap="square" rtlCol="0">
            <a:spAutoFit/>
          </a:bodyPr>
          <a:lstStyle/>
          <a:p>
            <a:r>
              <a:rPr lang="en-US" sz="1400" dirty="0">
                <a:solidFill>
                  <a:schemeClr val="bg1"/>
                </a:solidFill>
              </a:rPr>
              <a:t>Angular will internally parse your annotations and generate code that adds the requested behavior to the </a:t>
            </a:r>
            <a:r>
              <a:rPr lang="en-US" sz="1400" dirty="0" err="1" smtClean="0">
                <a:solidFill>
                  <a:schemeClr val="bg1"/>
                </a:solidFill>
              </a:rPr>
              <a:t>TypeScript</a:t>
            </a:r>
            <a:r>
              <a:rPr lang="en-US" sz="1400" dirty="0" smtClean="0">
                <a:solidFill>
                  <a:schemeClr val="bg1"/>
                </a:solidFill>
              </a:rPr>
              <a:t> class.</a:t>
            </a:r>
          </a:p>
          <a:p>
            <a:r>
              <a:rPr lang="en-US" sz="1400" dirty="0">
                <a:solidFill>
                  <a:schemeClr val="bg1"/>
                </a:solidFill>
              </a:rPr>
              <a:t>When you use annotations, there should be an annotation processor that can parse the annotation content and turn it into code that the runtime (the browser’s JavaScript engine) understands. In the context of this book, </a:t>
            </a:r>
            <a:r>
              <a:rPr lang="en-US" sz="1400" dirty="0" err="1">
                <a:solidFill>
                  <a:schemeClr val="bg1"/>
                </a:solidFill>
              </a:rPr>
              <a:t>Angular’s</a:t>
            </a:r>
            <a:r>
              <a:rPr lang="en-US" sz="1400" dirty="0">
                <a:solidFill>
                  <a:schemeClr val="bg1"/>
                </a:solidFill>
              </a:rPr>
              <a:t> compiler </a:t>
            </a:r>
            <a:r>
              <a:rPr lang="en-US" sz="1400" dirty="0" err="1">
                <a:solidFill>
                  <a:schemeClr val="bg1"/>
                </a:solidFill>
              </a:rPr>
              <a:t>ngc</a:t>
            </a:r>
            <a:r>
              <a:rPr lang="en-US" sz="1400" dirty="0">
                <a:solidFill>
                  <a:schemeClr val="bg1"/>
                </a:solidFill>
              </a:rPr>
              <a:t> performs the duties of the annotation processor</a:t>
            </a:r>
            <a:endParaRPr lang="en-US" sz="1400" dirty="0">
              <a:solidFill>
                <a:schemeClr val="bg1"/>
              </a:solidFill>
            </a:endParaRPr>
          </a:p>
        </p:txBody>
      </p:sp>
      <p:sp>
        <p:nvSpPr>
          <p:cNvPr id="6" name="TextBox 5"/>
          <p:cNvSpPr txBox="1"/>
          <p:nvPr/>
        </p:nvSpPr>
        <p:spPr>
          <a:xfrm>
            <a:off x="3431967" y="1858880"/>
            <a:ext cx="5074018" cy="3139321"/>
          </a:xfrm>
          <a:prstGeom prst="rect">
            <a:avLst/>
          </a:prstGeom>
          <a:noFill/>
        </p:spPr>
        <p:txBody>
          <a:bodyPr wrap="none" rtlCol="0">
            <a:spAutoFit/>
          </a:bodyPr>
          <a:lstStyle/>
          <a:p>
            <a:r>
              <a:rPr lang="en-US" dirty="0">
                <a:solidFill>
                  <a:schemeClr val="bg1"/>
                </a:solidFill>
              </a:rPr>
              <a:t>@Component({</a:t>
            </a:r>
            <a:br>
              <a:rPr lang="en-US" dirty="0">
                <a:solidFill>
                  <a:schemeClr val="bg1"/>
                </a:solidFill>
              </a:rPr>
            </a:br>
            <a:r>
              <a:rPr lang="en-US" dirty="0">
                <a:solidFill>
                  <a:schemeClr val="bg1"/>
                </a:solidFill>
              </a:rPr>
              <a:t>    // Include here the selector (the name) to identify</a:t>
            </a:r>
            <a:br>
              <a:rPr lang="en-US" dirty="0">
                <a:solidFill>
                  <a:schemeClr val="bg1"/>
                </a:solidFill>
              </a:rPr>
            </a:br>
            <a:r>
              <a:rPr lang="en-US" dirty="0">
                <a:solidFill>
                  <a:schemeClr val="bg1"/>
                </a:solidFill>
              </a:rPr>
              <a:t>    // the component in the HTML document</a:t>
            </a:r>
            <a:r>
              <a:rPr lang="en-US" dirty="0" smtClean="0">
                <a:solidFill>
                  <a:schemeClr val="bg1"/>
                </a:solidFill>
              </a:rPr>
              <a:t>.</a:t>
            </a:r>
            <a:r>
              <a:rPr lang="en-US" dirty="0">
                <a:solidFill>
                  <a:schemeClr val="bg1"/>
                </a:solidFill>
              </a:rPr>
              <a:t/>
            </a:r>
            <a:br>
              <a:rPr lang="en-US" dirty="0">
                <a:solidFill>
                  <a:schemeClr val="bg1"/>
                </a:solidFill>
              </a:rPr>
            </a:br>
            <a:r>
              <a:rPr lang="en-US" dirty="0">
                <a:solidFill>
                  <a:schemeClr val="bg1"/>
                </a:solidFill>
              </a:rPr>
              <a:t>    // Provide the template property with the</a:t>
            </a:r>
            <a:br>
              <a:rPr lang="en-US" dirty="0">
                <a:solidFill>
                  <a:schemeClr val="bg1"/>
                </a:solidFill>
              </a:rPr>
            </a:br>
            <a:r>
              <a:rPr lang="en-US" dirty="0">
                <a:solidFill>
                  <a:schemeClr val="bg1"/>
                </a:solidFill>
              </a:rPr>
              <a:t>    // HTML fragment to render the component.</a:t>
            </a:r>
            <a:br>
              <a:rPr lang="en-US" dirty="0">
                <a:solidFill>
                  <a:schemeClr val="bg1"/>
                </a:solidFill>
              </a:rPr>
            </a:br>
            <a:r>
              <a:rPr lang="en-US" dirty="0">
                <a:solidFill>
                  <a:schemeClr val="bg1"/>
                </a:solidFill>
              </a:rPr>
              <a:t>    // Component styling also goes here.</a:t>
            </a:r>
            <a:br>
              <a:rPr lang="en-US" dirty="0">
                <a:solidFill>
                  <a:schemeClr val="bg1"/>
                </a:solidFill>
              </a:rPr>
            </a:br>
            <a:r>
              <a:rPr lang="en-US" dirty="0">
                <a:solidFill>
                  <a:schemeClr val="bg1"/>
                </a:solidFill>
              </a:rPr>
              <a:t>})</a:t>
            </a:r>
            <a:br>
              <a:rPr lang="en-US" dirty="0">
                <a:solidFill>
                  <a:schemeClr val="bg1"/>
                </a:solidFill>
              </a:rPr>
            </a:br>
            <a:r>
              <a:rPr lang="en-US" b="1" dirty="0">
                <a:solidFill>
                  <a:schemeClr val="bg1"/>
                </a:solidFill>
              </a:rPr>
              <a:t>class </a:t>
            </a:r>
            <a:r>
              <a:rPr lang="en-US" dirty="0" err="1">
                <a:solidFill>
                  <a:schemeClr val="bg1"/>
                </a:solidFill>
              </a:rPr>
              <a:t>HelloWorldComponent</a:t>
            </a:r>
            <a:r>
              <a:rPr lang="en-US" dirty="0">
                <a:solidFill>
                  <a:schemeClr val="bg1"/>
                </a:solidFill>
              </a:rPr>
              <a:t> {</a:t>
            </a:r>
            <a:br>
              <a:rPr lang="en-US" dirty="0">
                <a:solidFill>
                  <a:schemeClr val="bg1"/>
                </a:solidFill>
              </a:rPr>
            </a:br>
            <a:r>
              <a:rPr lang="en-US" dirty="0">
                <a:solidFill>
                  <a:schemeClr val="bg1"/>
                </a:solidFill>
              </a:rPr>
              <a:t>    // The code implementing the component's</a:t>
            </a:r>
            <a:br>
              <a:rPr lang="en-US" dirty="0">
                <a:solidFill>
                  <a:schemeClr val="bg1"/>
                </a:solidFill>
              </a:rPr>
            </a:br>
            <a:r>
              <a:rPr lang="en-US" dirty="0">
                <a:solidFill>
                  <a:schemeClr val="bg1"/>
                </a:solidFill>
              </a:rPr>
              <a:t>    // application logic goes here.</a:t>
            </a:r>
            <a:br>
              <a:rPr lang="en-US" dirty="0">
                <a:solidFill>
                  <a:schemeClr val="bg1"/>
                </a:solidFill>
              </a:rPr>
            </a:br>
            <a:r>
              <a:rPr lang="en-US" dirty="0">
                <a:solidFill>
                  <a:schemeClr val="bg1"/>
                </a:solidFill>
              </a:rPr>
              <a:t>}</a:t>
            </a:r>
          </a:p>
        </p:txBody>
      </p:sp>
    </p:spTree>
    <p:extLst>
      <p:ext uri="{BB962C8B-B14F-4D97-AF65-F5344CB8AC3E}">
        <p14:creationId xmlns:p14="http://schemas.microsoft.com/office/powerpoint/2010/main" val="146709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1" nodeType="clickEffect">
                                  <p:stCondLst>
                                    <p:cond delay="0"/>
                                  </p:stCondLst>
                                  <p:childTnLst>
                                    <p:animEffect transition="out" filter="dissolv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9" presetClass="exit" presetSubtype="0" fill="hold" grpId="1" nodeType="withEffect">
                                  <p:stCondLst>
                                    <p:cond delay="0"/>
                                  </p:stCondLst>
                                  <p:childTnLst>
                                    <p:animEffect transition="out" filter="dissolv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9"/>
                                        </p:tgtEl>
                                      </p:cBhvr>
                                    </p:animEffect>
                                    <p:set>
                                      <p:cBhvr>
                                        <p:cTn id="56" dur="1" fill="hold">
                                          <p:stCondLst>
                                            <p:cond delay="499"/>
                                          </p:stCondLst>
                                        </p:cTn>
                                        <p:tgtEl>
                                          <p:spTgt spid="19"/>
                                        </p:tgtEl>
                                        <p:attrNameLst>
                                          <p:attrName>style.visibility</p:attrName>
                                        </p:attrNameLst>
                                      </p:cBhvr>
                                      <p:to>
                                        <p:strVal val="hidden"/>
                                      </p:to>
                                    </p:set>
                                  </p:childTnLst>
                                </p:cTn>
                              </p:par>
                              <p:par>
                                <p:cTn id="57" presetID="9" presetClass="exit" presetSubtype="0" fill="hold" grpId="1" nodeType="withEffect">
                                  <p:stCondLst>
                                    <p:cond delay="0"/>
                                  </p:stCondLst>
                                  <p:childTnLst>
                                    <p:animEffect transition="out" filter="dissolv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9" presetClass="exit" presetSubtype="0" fill="hold" grpId="1" nodeType="withEffect">
                                  <p:stCondLst>
                                    <p:cond delay="0"/>
                                  </p:stCondLst>
                                  <p:childTnLst>
                                    <p:animEffect transition="out" filter="dissolv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10" grpId="0" animBg="1"/>
      <p:bldP spid="10" grpId="1" animBg="1"/>
      <p:bldP spid="11" grpId="0"/>
      <p:bldP spid="11" grpId="1"/>
      <p:bldP spid="16" grpId="0" animBg="1"/>
      <p:bldP spid="12" grpId="0" animBg="1"/>
      <p:bldP spid="12" grpId="1" animBg="1"/>
      <p:bldP spid="13" grpId="0"/>
      <p:bldP spid="13" grpId="1"/>
      <p:bldP spid="18" grpId="0" animBg="1"/>
      <p:bldP spid="18" grpId="1" animBg="1"/>
      <p:bldP spid="19" grpId="0"/>
      <p:bldP spid="19" grpId="1"/>
      <p:bldP spid="6" grpId="0"/>
    </p:bldLst>
  </p:timing>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14116</TotalTime>
  <Words>6283</Words>
  <Application>Microsoft Macintosh PowerPoint</Application>
  <PresentationFormat>Widescreen</PresentationFormat>
  <Paragraphs>956</Paragraphs>
  <Slides>99</Slides>
  <Notes>54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99</vt:i4>
      </vt:variant>
    </vt:vector>
  </HeadingPairs>
  <TitlesOfParts>
    <vt:vector size="114" baseType="lpstr">
      <vt:lpstr>Calibri</vt:lpstr>
      <vt:lpstr>Gill Sans</vt:lpstr>
      <vt:lpstr>Gill Sans MT</vt:lpstr>
      <vt:lpstr>Helvetica Neue</vt:lpstr>
      <vt:lpstr>Helvetica Neue Light</vt:lpstr>
      <vt:lpstr>Lucida Console</vt:lpstr>
      <vt:lpstr>Mangal</vt:lpstr>
      <vt:lpstr>Menlo</vt:lpstr>
      <vt:lpstr>Monaco</vt:lpstr>
      <vt:lpstr>ＭＳ Ｐゴシック</vt:lpstr>
      <vt:lpstr>Rockwell</vt:lpstr>
      <vt:lpstr>Times New Roman</vt:lpstr>
      <vt:lpstr>Wingdings</vt:lpstr>
      <vt:lpstr>Arial</vt:lpstr>
      <vt:lpstr>Parcel</vt:lpstr>
      <vt:lpstr>Welcome People</vt:lpstr>
      <vt:lpstr>The Traditional Stack</vt:lpstr>
      <vt:lpstr>Major Components: </vt:lpstr>
      <vt:lpstr>The Browser </vt:lpstr>
      <vt:lpstr>Browser-to-Webserver Communication</vt:lpstr>
      <vt:lpstr>Rendering the Browser View</vt:lpstr>
      <vt:lpstr>Rendering the Browser View</vt:lpstr>
      <vt:lpstr>The User Interactions</vt:lpstr>
      <vt:lpstr>Webservers</vt:lpstr>
      <vt:lpstr>The Backend Services.</vt:lpstr>
      <vt:lpstr>Moving to the MEAN Stack</vt:lpstr>
      <vt:lpstr>The Mean Stack</vt:lpstr>
      <vt:lpstr>Server Side Only Application</vt:lpstr>
      <vt:lpstr>Angular JS + Node JS</vt:lpstr>
      <vt:lpstr> Node.js </vt:lpstr>
      <vt:lpstr> Node.js </vt:lpstr>
      <vt:lpstr>Express</vt:lpstr>
      <vt:lpstr>MongoDB</vt:lpstr>
      <vt:lpstr>AngularJS</vt:lpstr>
      <vt:lpstr>Angular JS continued…</vt:lpstr>
      <vt:lpstr>Comparing Callbacks and Threaded Models.</vt:lpstr>
      <vt:lpstr>Comparing Callbacks and Threaded Models.</vt:lpstr>
      <vt:lpstr>Comparing Callbacks and Threaded Models.</vt:lpstr>
      <vt:lpstr>PowerPoint Presentation</vt:lpstr>
      <vt:lpstr>Course Overview : ANGULAR Part [UI]</vt:lpstr>
      <vt:lpstr>What does the section cover: </vt:lpstr>
      <vt:lpstr>Brief history of JavaScript</vt:lpstr>
      <vt:lpstr>Questions ??</vt:lpstr>
      <vt:lpstr>Where JS came From?? </vt:lpstr>
      <vt:lpstr>Motivations For JavaScript</vt:lpstr>
      <vt:lpstr>PowerPoint Presentation</vt:lpstr>
      <vt:lpstr>Array functions</vt:lpstr>
      <vt:lpstr>Everything Is an Object? [Well Almost]</vt:lpstr>
      <vt:lpstr>numbers</vt:lpstr>
      <vt:lpstr>Booleans</vt:lpstr>
      <vt:lpstr>PowerPoint Presentation</vt:lpstr>
      <vt:lpstr>PowerPoint Presentation</vt:lpstr>
      <vt:lpstr>PowerPoint Presentation</vt:lpstr>
      <vt:lpstr>PowerPoint Presentation</vt:lpstr>
      <vt:lpstr>PowerPoint Presentation</vt:lpstr>
      <vt:lpstr>PowerPoint Presentation</vt:lpstr>
      <vt:lpstr>Strict Mode </vt:lpstr>
      <vt:lpstr>Falsey</vt:lpstr>
      <vt:lpstr>FOR EACH</vt:lpstr>
      <vt:lpstr>MAP</vt:lpstr>
      <vt:lpstr>FILTER</vt:lpstr>
      <vt:lpstr>REDUCE</vt:lpstr>
      <vt:lpstr>EVERY</vt:lpstr>
      <vt:lpstr>JSON</vt:lpstr>
      <vt:lpstr>ES6 (ES2015)</vt:lpstr>
      <vt:lpstr>ES6 aka ES2015</vt:lpstr>
      <vt:lpstr>LET</vt:lpstr>
      <vt:lpstr>PowerPoint Presentation</vt:lpstr>
      <vt:lpstr>const</vt:lpstr>
      <vt:lpstr>const</vt:lpstr>
      <vt:lpstr>Template strings</vt:lpstr>
      <vt:lpstr>Template strings</vt:lpstr>
      <vt:lpstr>Arrow lambda functions</vt:lpstr>
      <vt:lpstr>For of</vt:lpstr>
      <vt:lpstr>For of </vt:lpstr>
      <vt:lpstr>classes</vt:lpstr>
      <vt:lpstr>PROMISE</vt:lpstr>
      <vt:lpstr>PROMISE</vt:lpstr>
      <vt:lpstr>Difference between var and let</vt:lpstr>
      <vt:lpstr>Default parameters</vt:lpstr>
      <vt:lpstr>Default value example</vt:lpstr>
      <vt:lpstr>WhY IS TypeScript a language for Angular applications </vt:lpstr>
      <vt:lpstr>Problem with JavaScript</vt:lpstr>
      <vt:lpstr>What’s good with JavaScript</vt:lpstr>
      <vt:lpstr>WHY  was typescript chosen For Angular development</vt:lpstr>
      <vt:lpstr>TypeScript</vt:lpstr>
      <vt:lpstr>PowerPoint Presentation</vt:lpstr>
      <vt:lpstr>Benefits of typescript</vt:lpstr>
      <vt:lpstr>Compilation</vt:lpstr>
      <vt:lpstr>Transpilers</vt:lpstr>
      <vt:lpstr>Strongly Typed</vt:lpstr>
      <vt:lpstr>TYPE SCRIPT IS STRONGLY TYPED</vt:lpstr>
      <vt:lpstr>Integration With Popular JS Libraries.</vt:lpstr>
      <vt:lpstr>PowerPoint Presentation</vt:lpstr>
      <vt:lpstr>SECTION OBJECTIVES</vt:lpstr>
      <vt:lpstr>Installing and using the TypeScript compiler </vt:lpstr>
      <vt:lpstr>Type SCRIPT IS STONGLY TYPED</vt:lpstr>
      <vt:lpstr>INFERRED TYPING </vt:lpstr>
      <vt:lpstr>Duck TYPING </vt:lpstr>
      <vt:lpstr>Additional Types : Arrays AND ENUMS</vt:lpstr>
      <vt:lpstr>Additional Types : Arrays AND ENUMS</vt:lpstr>
      <vt:lpstr>Flexibility Compromised ??  : Enter “ANY”</vt:lpstr>
      <vt:lpstr>Functions: Strongly Typing Function Params</vt:lpstr>
      <vt:lpstr>Functions: Optional Parameters</vt:lpstr>
      <vt:lpstr>Functions: DEFAULT Parameters</vt:lpstr>
      <vt:lpstr>Functions: arguments object</vt:lpstr>
      <vt:lpstr>Functions: Callbacks</vt:lpstr>
      <vt:lpstr>Functions: Callbacks</vt:lpstr>
      <vt:lpstr>Functions: Overloading</vt:lpstr>
      <vt:lpstr>Functions: union types</vt:lpstr>
      <vt:lpstr>Interfaces: custom types</vt:lpstr>
      <vt:lpstr>Encapsulation: Bundling the MeThods</vt:lpstr>
      <vt:lpstr>Encapsulation: Bundling the MeThods</vt:lpstr>
      <vt:lpstr>Adding class metadata with annotations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Typescript</dc:title>
  <dc:creator>Vivek Sharma</dc:creator>
  <cp:lastModifiedBy>Vivek Sharma</cp:lastModifiedBy>
  <cp:revision>205</cp:revision>
  <dcterms:created xsi:type="dcterms:W3CDTF">2017-06-01T06:32:24Z</dcterms:created>
  <dcterms:modified xsi:type="dcterms:W3CDTF">2017-09-15T01:36:22Z</dcterms:modified>
</cp:coreProperties>
</file>